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3" r:id="rId1"/>
    <p:sldMasterId id="2147483685" r:id="rId2"/>
    <p:sldMasterId id="2147483686" r:id="rId3"/>
  </p:sldMasterIdLst>
  <p:notesMasterIdLst>
    <p:notesMasterId r:id="rId14"/>
  </p:notesMasterIdLst>
  <p:handoutMasterIdLst>
    <p:handoutMasterId r:id="rId15"/>
  </p:handoutMasterIdLst>
  <p:sldIdLst>
    <p:sldId id="437" r:id="rId4"/>
    <p:sldId id="371" r:id="rId5"/>
    <p:sldId id="425" r:id="rId6"/>
    <p:sldId id="400" r:id="rId7"/>
    <p:sldId id="426" r:id="rId8"/>
    <p:sldId id="427" r:id="rId9"/>
    <p:sldId id="373" r:id="rId10"/>
    <p:sldId id="399" r:id="rId11"/>
    <p:sldId id="402" r:id="rId12"/>
    <p:sldId id="435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9">
          <p15:clr>
            <a:srgbClr val="A4A3A4"/>
          </p15:clr>
        </p15:guide>
        <p15:guide id="2" orient="horz" pos="298">
          <p15:clr>
            <a:srgbClr val="A4A3A4"/>
          </p15:clr>
        </p15:guide>
        <p15:guide id="3" orient="horz" pos="953">
          <p15:clr>
            <a:srgbClr val="A4A3A4"/>
          </p15:clr>
        </p15:guide>
        <p15:guide id="4" pos="242">
          <p15:clr>
            <a:srgbClr val="A4A3A4"/>
          </p15:clr>
        </p15:guide>
        <p15:guide id="5" pos="313">
          <p15:clr>
            <a:srgbClr val="A4A3A4"/>
          </p15:clr>
        </p15:guide>
        <p15:guide id="6" pos="6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7" autoAdjust="0"/>
    <p:restoredTop sz="87812" autoAdjust="0"/>
  </p:normalViewPr>
  <p:slideViewPr>
    <p:cSldViewPr snapToGrid="0">
      <p:cViewPr varScale="1">
        <p:scale>
          <a:sx n="130" d="100"/>
          <a:sy n="130" d="100"/>
        </p:scale>
        <p:origin x="1074" y="126"/>
      </p:cViewPr>
      <p:guideLst>
        <p:guide orient="horz" pos="4119"/>
        <p:guide orient="horz" pos="298"/>
        <p:guide orient="horz" pos="953"/>
        <p:guide pos="242"/>
        <p:guide pos="313"/>
        <p:guide pos="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-2696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134BAC1B-92BF-4993-AC31-517A538C29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68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806EBB59-5804-4715-AF78-D9F85FC59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239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3DC0E466-F805-453F-BC46-1B6FA8ACDC8B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02AEBB6A-F899-40C9-8200-F519A3457628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DCF3F4B9-0C79-4703-A4DB-1C2E4424A7CA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B02AF7B2-C863-41F4-AC10-7DDCA5AF1991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83796413-8003-438F-9D2F-FCF9C81AF90B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>
              <a:latin typeface="Arial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47136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107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104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8272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33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5629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659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1158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0269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167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9714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35917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554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9195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6370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7455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91626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5108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50220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7820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7528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35196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346918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76465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1535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04961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6352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1257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875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38959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27258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02443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0492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7" Type="http://schemas.openxmlformats.org/officeDocument/2006/relationships/image" Target="../media/image3.png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7" Type="http://schemas.openxmlformats.org/officeDocument/2006/relationships/image" Target="../media/image3.png"/><Relationship Id="rId2" Type="http://schemas.microsoft.com/office/2007/relationships/media" Target="../media/media6.wav"/><Relationship Id="rId1" Type="http://schemas.openxmlformats.org/officeDocument/2006/relationships/tags" Target="../tags/tag5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2" Type="http://schemas.microsoft.com/office/2007/relationships/media" Target="../media/media9.wav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79400" y="157163"/>
            <a:ext cx="865028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kern="0" dirty="0"/>
              <a:t>The Nervous System</a:t>
            </a:r>
          </a:p>
        </p:txBody>
      </p:sp>
      <p:pic>
        <p:nvPicPr>
          <p:cNvPr id="6147" name="Picture 3" descr="P:\BIO102 - Human Biology Online\07 - Nervous\Healthy-Remedies-for-Nervous-System-Damage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044" y="1935453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7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Nervous System Has Two Principal Parts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128713"/>
            <a:ext cx="8305800" cy="5064125"/>
          </a:xfrm>
        </p:spPr>
        <p:txBody>
          <a:bodyPr/>
          <a:lstStyle/>
          <a:p>
            <a:pPr eaLnBrk="1" hangingPunct="1"/>
            <a:r>
              <a:rPr lang="en-US" altLang="en-US" b="1"/>
              <a:t>Central nervous system </a:t>
            </a:r>
            <a:r>
              <a:rPr lang="en-US" altLang="en-US"/>
              <a:t>(CNS)</a:t>
            </a:r>
          </a:p>
          <a:p>
            <a:pPr lvl="1" eaLnBrk="1" hangingPunct="1"/>
            <a:r>
              <a:rPr lang="en-US" altLang="en-US" u="sng"/>
              <a:t>Components</a:t>
            </a:r>
            <a:r>
              <a:rPr lang="en-US" altLang="en-US"/>
              <a:t>: brain and spinal cord</a:t>
            </a:r>
          </a:p>
          <a:p>
            <a:pPr lvl="1" eaLnBrk="1" hangingPunct="1"/>
            <a:r>
              <a:rPr lang="en-US" altLang="en-US" u="sng"/>
              <a:t>Functions</a:t>
            </a:r>
            <a:r>
              <a:rPr lang="en-US" altLang="en-US"/>
              <a:t>: receives, processes, and transfers information</a:t>
            </a:r>
          </a:p>
          <a:p>
            <a:pPr eaLnBrk="1" hangingPunct="1"/>
            <a:r>
              <a:rPr lang="en-US" altLang="en-US" b="1"/>
              <a:t>Peripheral nervous system </a:t>
            </a:r>
            <a:r>
              <a:rPr lang="en-US" altLang="en-US"/>
              <a:t>(PNS)</a:t>
            </a:r>
          </a:p>
          <a:p>
            <a:pPr lvl="1" eaLnBrk="1" hangingPunct="1"/>
            <a:r>
              <a:rPr lang="en-US" altLang="en-US" u="sng"/>
              <a:t>Components</a:t>
            </a:r>
            <a:r>
              <a:rPr lang="en-US" altLang="en-US"/>
              <a:t>: nerves outside CNS</a:t>
            </a:r>
          </a:p>
          <a:p>
            <a:pPr lvl="1" eaLnBrk="1" hangingPunct="1"/>
            <a:r>
              <a:rPr lang="en-US" altLang="en-US" u="sng"/>
              <a:t>Sensory division</a:t>
            </a:r>
            <a:r>
              <a:rPr lang="en-US" altLang="en-US"/>
              <a:t>: carries information toward the CNS</a:t>
            </a:r>
          </a:p>
          <a:p>
            <a:pPr lvl="1" eaLnBrk="1" hangingPunct="1"/>
            <a:r>
              <a:rPr lang="en-US" altLang="en-US" u="sng"/>
              <a:t>Motor division</a:t>
            </a:r>
            <a:r>
              <a:rPr lang="en-US" altLang="en-US"/>
              <a:t>: carries information away from CNS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18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21" descr="11_01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8"/>
          <a:stretch>
            <a:fillRect/>
          </a:stretch>
        </p:blipFill>
        <p:spPr bwMode="auto">
          <a:xfrm>
            <a:off x="296863" y="1285875"/>
            <a:ext cx="8548687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4883150" y="2276475"/>
            <a:ext cx="58578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500" b="1">
                <a:cs typeface="Arial" charset="0"/>
              </a:rPr>
              <a:t>CNS</a:t>
            </a:r>
          </a:p>
        </p:txBody>
      </p:sp>
      <p:sp>
        <p:nvSpPr>
          <p:cNvPr id="5143" name="Rectangle 23"/>
          <p:cNvSpPr>
            <a:spLocks noChangeArrowheads="1"/>
          </p:cNvSpPr>
          <p:nvPr/>
        </p:nvSpPr>
        <p:spPr bwMode="auto">
          <a:xfrm>
            <a:off x="4902200" y="2695575"/>
            <a:ext cx="508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Brain</a:t>
            </a:r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4895850" y="3317875"/>
            <a:ext cx="5651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Spinal</a:t>
            </a:r>
          </a:p>
          <a:p>
            <a:pPr algn="ctr"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cord</a:t>
            </a:r>
          </a:p>
        </p:txBody>
      </p:sp>
      <p:sp>
        <p:nvSpPr>
          <p:cNvPr id="5145" name="Rectangle 25"/>
          <p:cNvSpPr>
            <a:spLocks noChangeArrowheads="1"/>
          </p:cNvSpPr>
          <p:nvPr/>
        </p:nvSpPr>
        <p:spPr bwMode="auto">
          <a:xfrm>
            <a:off x="4860925" y="3905250"/>
            <a:ext cx="6286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500" b="1">
                <a:cs typeface="Arial" charset="0"/>
              </a:rPr>
              <a:t>PNS </a:t>
            </a:r>
          </a:p>
        </p:txBody>
      </p:sp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2425700" y="3335338"/>
            <a:ext cx="13017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Sensory (input)</a:t>
            </a:r>
          </a:p>
        </p:txBody>
      </p:sp>
      <p:sp>
        <p:nvSpPr>
          <p:cNvPr id="5147" name="Rectangle 27"/>
          <p:cNvSpPr>
            <a:spLocks noChangeArrowheads="1"/>
          </p:cNvSpPr>
          <p:nvPr/>
        </p:nvSpPr>
        <p:spPr bwMode="auto">
          <a:xfrm>
            <a:off x="1657350" y="3940175"/>
            <a:ext cx="989013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Signals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from external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environment</a:t>
            </a:r>
          </a:p>
        </p:txBody>
      </p:sp>
      <p:sp>
        <p:nvSpPr>
          <p:cNvPr id="5148" name="Rectangle 28"/>
          <p:cNvSpPr>
            <a:spLocks noChangeArrowheads="1"/>
          </p:cNvSpPr>
          <p:nvPr/>
        </p:nvSpPr>
        <p:spPr bwMode="auto">
          <a:xfrm>
            <a:off x="2571750" y="3937000"/>
            <a:ext cx="1038225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Signals from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skin, tendons,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and muscles</a:t>
            </a:r>
          </a:p>
        </p:txBody>
      </p:sp>
      <p:sp>
        <p:nvSpPr>
          <p:cNvPr id="5149" name="Rectangle 29"/>
          <p:cNvSpPr>
            <a:spLocks noChangeArrowheads="1"/>
          </p:cNvSpPr>
          <p:nvPr/>
        </p:nvSpPr>
        <p:spPr bwMode="auto">
          <a:xfrm>
            <a:off x="3498850" y="3940175"/>
            <a:ext cx="954088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Signals from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internal 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organs</a:t>
            </a:r>
          </a:p>
        </p:txBody>
      </p:sp>
      <p:sp>
        <p:nvSpPr>
          <p:cNvPr id="5150" name="Rectangle 30"/>
          <p:cNvSpPr>
            <a:spLocks noChangeArrowheads="1"/>
          </p:cNvSpPr>
          <p:nvPr/>
        </p:nvSpPr>
        <p:spPr bwMode="auto">
          <a:xfrm>
            <a:off x="6635750" y="3338513"/>
            <a:ext cx="1225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200" b="1">
                <a:cs typeface="Arial" charset="0"/>
              </a:rPr>
              <a:t>Motor (output)</a:t>
            </a:r>
          </a:p>
        </p:txBody>
      </p:sp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5845175" y="3940175"/>
            <a:ext cx="1347788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Somatic division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(control of skeletal 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muscle)</a:t>
            </a:r>
          </a:p>
        </p:txBody>
      </p:sp>
      <p:sp>
        <p:nvSpPr>
          <p:cNvPr id="5152" name="Rectangle 32"/>
          <p:cNvSpPr>
            <a:spLocks noChangeArrowheads="1"/>
          </p:cNvSpPr>
          <p:nvPr/>
        </p:nvSpPr>
        <p:spPr bwMode="auto">
          <a:xfrm>
            <a:off x="7061200" y="3937000"/>
            <a:ext cx="1630363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Autonomic division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(autonomic control of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smooth muscle, cardiac</a:t>
            </a:r>
          </a:p>
          <a:p>
            <a:pPr>
              <a:lnSpc>
                <a:spcPct val="90000"/>
              </a:lnSpc>
            </a:pPr>
            <a:r>
              <a:rPr lang="en-US" altLang="en-US" sz="1000" b="1">
                <a:cs typeface="Arial" charset="0"/>
              </a:rPr>
              <a:t>muscle, and glands)</a:t>
            </a:r>
          </a:p>
        </p:txBody>
      </p:sp>
      <p:sp>
        <p:nvSpPr>
          <p:cNvPr id="5153" name="Rectangle 33"/>
          <p:cNvSpPr>
            <a:spLocks noChangeArrowheads="1"/>
          </p:cNvSpPr>
          <p:nvPr/>
        </p:nvSpPr>
        <p:spPr bwMode="auto">
          <a:xfrm>
            <a:off x="6356350" y="4914900"/>
            <a:ext cx="1200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Parasympathetic</a:t>
            </a:r>
          </a:p>
        </p:txBody>
      </p:sp>
      <p:sp>
        <p:nvSpPr>
          <p:cNvPr id="5154" name="Rectangle 34"/>
          <p:cNvSpPr>
            <a:spLocks noChangeArrowheads="1"/>
          </p:cNvSpPr>
          <p:nvPr/>
        </p:nvSpPr>
        <p:spPr bwMode="auto">
          <a:xfrm>
            <a:off x="7664450" y="4924425"/>
            <a:ext cx="939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Sympathetic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540"/>
    </mc:Choice>
    <mc:Fallback xmlns="">
      <p:transition spd="slow" advTm="161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142" grpId="0"/>
      <p:bldP spid="5143" grpId="0"/>
      <p:bldP spid="5144" grpId="0"/>
      <p:bldP spid="5145" grpId="0"/>
      <p:bldP spid="5146" grpId="0"/>
      <p:bldP spid="5147" grpId="0"/>
      <p:bldP spid="5148" grpId="0"/>
      <p:bldP spid="5149" grpId="0"/>
      <p:bldP spid="5150" grpId="0"/>
      <p:bldP spid="5151" grpId="0"/>
      <p:bldP spid="5152" grpId="0"/>
      <p:bldP spid="5153" grpId="0"/>
      <p:bldP spid="51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Neurons: Communication Cells of the Nervous System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447800"/>
            <a:ext cx="8275638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Neurons are specialized cells for communication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Generate and conduct electrical impulses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Types of neurons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1"/>
              <a:t>Sensory neurons</a:t>
            </a:r>
            <a:r>
              <a:rPr lang="en-US" altLang="en-US"/>
              <a:t>: neurons found in the PNS that receive stimuli and transmit information to the CNS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1"/>
              <a:t>Interneurons</a:t>
            </a:r>
            <a:r>
              <a:rPr lang="en-US" altLang="en-US"/>
              <a:t>: transmit information between components of the CNS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1"/>
              <a:t>Motor neurons</a:t>
            </a:r>
            <a:r>
              <a:rPr lang="en-US" altLang="en-US"/>
              <a:t>: neurons found in the PNS that transmit information away from the CNS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84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Neurons: Cell Structure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384175" y="1082675"/>
            <a:ext cx="7772400" cy="4843463"/>
          </a:xfrm>
        </p:spPr>
        <p:txBody>
          <a:bodyPr/>
          <a:lstStyle/>
          <a:p>
            <a:pPr eaLnBrk="1" hangingPunct="1"/>
            <a:r>
              <a:rPr lang="en-US" altLang="en-US" b="1"/>
              <a:t>Three parts of the neuron</a:t>
            </a:r>
          </a:p>
          <a:p>
            <a:pPr lvl="1" eaLnBrk="1" hangingPunct="1"/>
            <a:r>
              <a:rPr lang="en-US" altLang="en-US" b="1"/>
              <a:t>Cell body</a:t>
            </a:r>
            <a:r>
              <a:rPr lang="en-US" altLang="en-US"/>
              <a:t>: main part of the cell, has the nucleus and most of the cytoplasm and organelles</a:t>
            </a:r>
          </a:p>
          <a:p>
            <a:pPr lvl="1" eaLnBrk="1" hangingPunct="1"/>
            <a:r>
              <a:rPr lang="en-US" altLang="en-US" b="1"/>
              <a:t>Dendrites</a:t>
            </a:r>
            <a:r>
              <a:rPr lang="en-US" altLang="en-US"/>
              <a:t>: small slender extensions of the cell body, receive incoming information</a:t>
            </a:r>
          </a:p>
          <a:p>
            <a:pPr lvl="1" eaLnBrk="1" hangingPunct="1"/>
            <a:r>
              <a:rPr lang="en-US" altLang="en-US" b="1"/>
              <a:t>Axon</a:t>
            </a:r>
            <a:r>
              <a:rPr lang="en-US" altLang="en-US"/>
              <a:t>: long slender extension, specialized to conduct electrical impulses away from the cell body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956"/>
    </mc:Choice>
    <mc:Fallback xmlns="">
      <p:transition spd="slow" advTm="519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3" descr="11_02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"/>
          <a:stretch>
            <a:fillRect/>
          </a:stretch>
        </p:blipFill>
        <p:spPr bwMode="auto">
          <a:xfrm>
            <a:off x="2962275" y="136525"/>
            <a:ext cx="3219450" cy="642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 Box 44"/>
          <p:cNvSpPr txBox="1">
            <a:spLocks noChangeArrowheads="1"/>
          </p:cNvSpPr>
          <p:nvPr/>
        </p:nvSpPr>
        <p:spPr bwMode="auto">
          <a:xfrm>
            <a:off x="3900488" y="842963"/>
            <a:ext cx="4524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Skin</a:t>
            </a:r>
          </a:p>
        </p:txBody>
      </p:sp>
      <p:sp>
        <p:nvSpPr>
          <p:cNvPr id="10244" name="Text Box 45"/>
          <p:cNvSpPr txBox="1">
            <a:spLocks noChangeArrowheads="1"/>
          </p:cNvSpPr>
          <p:nvPr/>
        </p:nvSpPr>
        <p:spPr bwMode="auto">
          <a:xfrm>
            <a:off x="4000500" y="1290638"/>
            <a:ext cx="7350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Receptor</a:t>
            </a:r>
          </a:p>
        </p:txBody>
      </p:sp>
      <p:sp>
        <p:nvSpPr>
          <p:cNvPr id="8238" name="Text Box 46"/>
          <p:cNvSpPr txBox="1">
            <a:spLocks noChangeArrowheads="1"/>
          </p:cNvSpPr>
          <p:nvPr/>
        </p:nvSpPr>
        <p:spPr bwMode="auto">
          <a:xfrm>
            <a:off x="4000500" y="1550988"/>
            <a:ext cx="6985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Dendrite</a:t>
            </a:r>
          </a:p>
        </p:txBody>
      </p:sp>
      <p:sp>
        <p:nvSpPr>
          <p:cNvPr id="8239" name="Text Box 47"/>
          <p:cNvSpPr txBox="1">
            <a:spLocks noChangeArrowheads="1"/>
          </p:cNvSpPr>
          <p:nvPr/>
        </p:nvSpPr>
        <p:spPr bwMode="auto">
          <a:xfrm>
            <a:off x="4000500" y="1809750"/>
            <a:ext cx="501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Axon</a:t>
            </a:r>
          </a:p>
        </p:txBody>
      </p:sp>
      <p:sp>
        <p:nvSpPr>
          <p:cNvPr id="10247" name="Text Box 48"/>
          <p:cNvSpPr txBox="1">
            <a:spLocks noChangeArrowheads="1"/>
          </p:cNvSpPr>
          <p:nvPr/>
        </p:nvSpPr>
        <p:spPr bwMode="auto">
          <a:xfrm>
            <a:off x="5580063" y="2041525"/>
            <a:ext cx="6143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Muscle</a:t>
            </a:r>
          </a:p>
        </p:txBody>
      </p:sp>
      <p:sp>
        <p:nvSpPr>
          <p:cNvPr id="10248" name="Text Box 49"/>
          <p:cNvSpPr txBox="1">
            <a:spLocks noChangeArrowheads="1"/>
          </p:cNvSpPr>
          <p:nvPr/>
        </p:nvSpPr>
        <p:spPr bwMode="auto">
          <a:xfrm>
            <a:off x="4295775" y="2460625"/>
            <a:ext cx="50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Axon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000" b="1">
                <a:cs typeface="Arial" charset="0"/>
              </a:rPr>
              <a:t>bulb</a:t>
            </a:r>
          </a:p>
        </p:txBody>
      </p:sp>
      <p:sp>
        <p:nvSpPr>
          <p:cNvPr id="8242" name="Text Box 50"/>
          <p:cNvSpPr txBox="1">
            <a:spLocks noChangeArrowheads="1"/>
          </p:cNvSpPr>
          <p:nvPr/>
        </p:nvSpPr>
        <p:spPr bwMode="auto">
          <a:xfrm>
            <a:off x="3333750" y="27670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Sensory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000" b="1">
                <a:cs typeface="Arial" charset="0"/>
              </a:rPr>
              <a:t>neuron</a:t>
            </a:r>
          </a:p>
        </p:txBody>
      </p:sp>
      <p:sp>
        <p:nvSpPr>
          <p:cNvPr id="8244" name="Text Box 52"/>
          <p:cNvSpPr txBox="1">
            <a:spLocks noChangeArrowheads="1"/>
          </p:cNvSpPr>
          <p:nvPr/>
        </p:nvSpPr>
        <p:spPr bwMode="auto">
          <a:xfrm>
            <a:off x="3536950" y="3471863"/>
            <a:ext cx="755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Cell body</a:t>
            </a:r>
          </a:p>
        </p:txBody>
      </p:sp>
      <p:sp>
        <p:nvSpPr>
          <p:cNvPr id="10251" name="Text Box 53"/>
          <p:cNvSpPr txBox="1">
            <a:spLocks noChangeArrowheads="1"/>
          </p:cNvSpPr>
          <p:nvPr/>
        </p:nvSpPr>
        <p:spPr bwMode="auto">
          <a:xfrm>
            <a:off x="3552825" y="4090988"/>
            <a:ext cx="12350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Impulse direction</a:t>
            </a:r>
          </a:p>
        </p:txBody>
      </p:sp>
      <p:sp>
        <p:nvSpPr>
          <p:cNvPr id="8246" name="Text Box 54"/>
          <p:cNvSpPr txBox="1">
            <a:spLocks noChangeArrowheads="1"/>
          </p:cNvSpPr>
          <p:nvPr/>
        </p:nvSpPr>
        <p:spPr bwMode="auto">
          <a:xfrm>
            <a:off x="5438775" y="4014788"/>
            <a:ext cx="614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Motor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000" b="1">
                <a:cs typeface="Arial" charset="0"/>
              </a:rPr>
              <a:t>neuron</a:t>
            </a:r>
          </a:p>
        </p:txBody>
      </p:sp>
      <p:sp>
        <p:nvSpPr>
          <p:cNvPr id="8247" name="Text Box 55"/>
          <p:cNvSpPr txBox="1">
            <a:spLocks noChangeArrowheads="1"/>
          </p:cNvSpPr>
          <p:nvPr/>
        </p:nvSpPr>
        <p:spPr bwMode="auto">
          <a:xfrm>
            <a:off x="5605463" y="3695700"/>
            <a:ext cx="501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Axon</a:t>
            </a:r>
          </a:p>
        </p:txBody>
      </p:sp>
      <p:sp>
        <p:nvSpPr>
          <p:cNvPr id="8249" name="Text Box 57"/>
          <p:cNvSpPr txBox="1">
            <a:spLocks noChangeArrowheads="1"/>
          </p:cNvSpPr>
          <p:nvPr/>
        </p:nvSpPr>
        <p:spPr bwMode="auto">
          <a:xfrm>
            <a:off x="4003675" y="4781550"/>
            <a:ext cx="7699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Dendrites</a:t>
            </a:r>
          </a:p>
        </p:txBody>
      </p:sp>
      <p:sp>
        <p:nvSpPr>
          <p:cNvPr id="8250" name="Text Box 58"/>
          <p:cNvSpPr txBox="1">
            <a:spLocks noChangeArrowheads="1"/>
          </p:cNvSpPr>
          <p:nvPr/>
        </p:nvSpPr>
        <p:spPr bwMode="auto">
          <a:xfrm>
            <a:off x="3819525" y="5157788"/>
            <a:ext cx="889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Interneuron</a:t>
            </a:r>
          </a:p>
        </p:txBody>
      </p:sp>
      <p:sp>
        <p:nvSpPr>
          <p:cNvPr id="8251" name="Text Box 59"/>
          <p:cNvSpPr txBox="1">
            <a:spLocks noChangeArrowheads="1"/>
          </p:cNvSpPr>
          <p:nvPr/>
        </p:nvSpPr>
        <p:spPr bwMode="auto">
          <a:xfrm>
            <a:off x="5467350" y="5330825"/>
            <a:ext cx="487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Cell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000" b="1">
                <a:cs typeface="Arial" charset="0"/>
              </a:rPr>
              <a:t>body</a:t>
            </a:r>
          </a:p>
        </p:txBody>
      </p:sp>
      <p:sp>
        <p:nvSpPr>
          <p:cNvPr id="8252" name="Text Box 60"/>
          <p:cNvSpPr txBox="1">
            <a:spLocks noChangeArrowheads="1"/>
          </p:cNvSpPr>
          <p:nvPr/>
        </p:nvSpPr>
        <p:spPr bwMode="auto">
          <a:xfrm>
            <a:off x="3105150" y="5767388"/>
            <a:ext cx="7699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Dendrites</a:t>
            </a:r>
          </a:p>
        </p:txBody>
      </p:sp>
      <p:sp>
        <p:nvSpPr>
          <p:cNvPr id="8253" name="Text Box 61"/>
          <p:cNvSpPr txBox="1">
            <a:spLocks noChangeArrowheads="1"/>
          </p:cNvSpPr>
          <p:nvPr/>
        </p:nvSpPr>
        <p:spPr bwMode="auto">
          <a:xfrm>
            <a:off x="3433763" y="6110288"/>
            <a:ext cx="755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Cell body</a:t>
            </a:r>
          </a:p>
        </p:txBody>
      </p:sp>
      <p:sp>
        <p:nvSpPr>
          <p:cNvPr id="8254" name="Text Box 62"/>
          <p:cNvSpPr txBox="1">
            <a:spLocks noChangeArrowheads="1"/>
          </p:cNvSpPr>
          <p:nvPr/>
        </p:nvSpPr>
        <p:spPr bwMode="auto">
          <a:xfrm>
            <a:off x="4702175" y="5926138"/>
            <a:ext cx="501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Axon</a:t>
            </a:r>
          </a:p>
        </p:txBody>
      </p:sp>
      <p:sp>
        <p:nvSpPr>
          <p:cNvPr id="10260" name="Text Box 63"/>
          <p:cNvSpPr txBox="1">
            <a:spLocks noChangeArrowheads="1"/>
          </p:cNvSpPr>
          <p:nvPr/>
        </p:nvSpPr>
        <p:spPr bwMode="auto">
          <a:xfrm>
            <a:off x="3929063" y="6338888"/>
            <a:ext cx="1482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000" b="1">
                <a:cs typeface="Arial" charset="0"/>
              </a:rPr>
              <a:t>Brain and spinal cord</a:t>
            </a:r>
          </a:p>
        </p:txBody>
      </p:sp>
      <p:sp>
        <p:nvSpPr>
          <p:cNvPr id="10261" name="Line 64"/>
          <p:cNvSpPr>
            <a:spLocks noChangeShapeType="1"/>
          </p:cNvSpPr>
          <p:nvPr/>
        </p:nvSpPr>
        <p:spPr bwMode="auto">
          <a:xfrm flipV="1">
            <a:off x="3363913" y="1423988"/>
            <a:ext cx="698500" cy="85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57" name="Line 65"/>
          <p:cNvSpPr>
            <a:spLocks noChangeShapeType="1"/>
          </p:cNvSpPr>
          <p:nvPr/>
        </p:nvSpPr>
        <p:spPr bwMode="auto">
          <a:xfrm flipV="1">
            <a:off x="3362325" y="1676400"/>
            <a:ext cx="6937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58" name="Line 66"/>
          <p:cNvSpPr>
            <a:spLocks noChangeShapeType="1"/>
          </p:cNvSpPr>
          <p:nvPr/>
        </p:nvSpPr>
        <p:spPr bwMode="auto">
          <a:xfrm flipV="1">
            <a:off x="3305175" y="1928813"/>
            <a:ext cx="755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4" name="Line 67"/>
          <p:cNvSpPr>
            <a:spLocks noChangeShapeType="1"/>
          </p:cNvSpPr>
          <p:nvPr/>
        </p:nvSpPr>
        <p:spPr bwMode="auto">
          <a:xfrm flipV="1">
            <a:off x="5345113" y="2176463"/>
            <a:ext cx="3032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5" name="Line 68"/>
          <p:cNvSpPr>
            <a:spLocks noChangeShapeType="1"/>
          </p:cNvSpPr>
          <p:nvPr/>
        </p:nvSpPr>
        <p:spPr bwMode="auto">
          <a:xfrm flipV="1">
            <a:off x="4738688" y="2312988"/>
            <a:ext cx="385762" cy="233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61" name="Line 69"/>
          <p:cNvSpPr>
            <a:spLocks noChangeShapeType="1"/>
          </p:cNvSpPr>
          <p:nvPr/>
        </p:nvSpPr>
        <p:spPr bwMode="auto">
          <a:xfrm flipV="1">
            <a:off x="5462588" y="3833813"/>
            <a:ext cx="2047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62" name="Line 70"/>
          <p:cNvSpPr>
            <a:spLocks noChangeShapeType="1"/>
          </p:cNvSpPr>
          <p:nvPr/>
        </p:nvSpPr>
        <p:spPr bwMode="auto">
          <a:xfrm flipV="1">
            <a:off x="3581400" y="3667125"/>
            <a:ext cx="76200" cy="147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8" name="Line 71"/>
          <p:cNvSpPr>
            <a:spLocks noChangeShapeType="1"/>
          </p:cNvSpPr>
          <p:nvPr/>
        </p:nvSpPr>
        <p:spPr bwMode="auto">
          <a:xfrm flipV="1">
            <a:off x="3495675" y="4219575"/>
            <a:ext cx="1190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65" name="Line 73"/>
          <p:cNvSpPr>
            <a:spLocks noChangeShapeType="1"/>
          </p:cNvSpPr>
          <p:nvPr/>
        </p:nvSpPr>
        <p:spPr bwMode="auto">
          <a:xfrm>
            <a:off x="4533900" y="5630863"/>
            <a:ext cx="233363" cy="390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66" name="Line 74"/>
          <p:cNvSpPr>
            <a:spLocks noChangeShapeType="1"/>
          </p:cNvSpPr>
          <p:nvPr/>
        </p:nvSpPr>
        <p:spPr bwMode="auto">
          <a:xfrm flipV="1">
            <a:off x="3990975" y="5792788"/>
            <a:ext cx="239713" cy="374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67" name="Line 75"/>
          <p:cNvSpPr>
            <a:spLocks noChangeShapeType="1"/>
          </p:cNvSpPr>
          <p:nvPr/>
        </p:nvSpPr>
        <p:spPr bwMode="auto">
          <a:xfrm flipV="1">
            <a:off x="5308600" y="5467350"/>
            <a:ext cx="220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69" name="Freeform 77"/>
          <p:cNvSpPr>
            <a:spLocks/>
          </p:cNvSpPr>
          <p:nvPr/>
        </p:nvSpPr>
        <p:spPr bwMode="auto">
          <a:xfrm>
            <a:off x="4610100" y="4968875"/>
            <a:ext cx="200025" cy="352425"/>
          </a:xfrm>
          <a:custGeom>
            <a:avLst/>
            <a:gdLst>
              <a:gd name="T0" fmla="*/ 2147483647 w 126"/>
              <a:gd name="T1" fmla="*/ 2147483647 h 222"/>
              <a:gd name="T2" fmla="*/ 0 w 126"/>
              <a:gd name="T3" fmla="*/ 0 h 222"/>
              <a:gd name="T4" fmla="*/ 2147483647 w 126"/>
              <a:gd name="T5" fmla="*/ 2147483647 h 22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6" h="222">
                <a:moveTo>
                  <a:pt x="78" y="176"/>
                </a:moveTo>
                <a:lnTo>
                  <a:pt x="0" y="0"/>
                </a:lnTo>
                <a:lnTo>
                  <a:pt x="126" y="22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70" name="Freeform 78"/>
          <p:cNvSpPr>
            <a:spLocks/>
          </p:cNvSpPr>
          <p:nvPr/>
        </p:nvSpPr>
        <p:spPr bwMode="auto">
          <a:xfrm>
            <a:off x="3813175" y="5807075"/>
            <a:ext cx="193675" cy="120650"/>
          </a:xfrm>
          <a:custGeom>
            <a:avLst/>
            <a:gdLst>
              <a:gd name="T0" fmla="*/ 2147483647 w 122"/>
              <a:gd name="T1" fmla="*/ 0 h 76"/>
              <a:gd name="T2" fmla="*/ 0 w 122"/>
              <a:gd name="T3" fmla="*/ 2147483647 h 76"/>
              <a:gd name="T4" fmla="*/ 2147483647 w 122"/>
              <a:gd name="T5" fmla="*/ 2147483647 h 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2" h="76">
                <a:moveTo>
                  <a:pt x="90" y="0"/>
                </a:moveTo>
                <a:lnTo>
                  <a:pt x="0" y="62"/>
                </a:lnTo>
                <a:lnTo>
                  <a:pt x="122" y="76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554"/>
    </mc:Choice>
    <mc:Fallback xmlns="">
      <p:transition spd="slow" advTm="99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238" grpId="0"/>
      <p:bldP spid="8239" grpId="0"/>
      <p:bldP spid="8242" grpId="0"/>
      <p:bldP spid="8244" grpId="0"/>
      <p:bldP spid="8246" grpId="0"/>
      <p:bldP spid="8247" grpId="0"/>
      <p:bldP spid="8249" grpId="0"/>
      <p:bldP spid="8250" grpId="0"/>
      <p:bldP spid="8251" grpId="0"/>
      <p:bldP spid="8252" grpId="0"/>
      <p:bldP spid="8253" grpId="0"/>
      <p:bldP spid="8254" grpId="0"/>
      <p:bldP spid="8257" grpId="0" animBg="1"/>
      <p:bldP spid="8258" grpId="0" animBg="1"/>
      <p:bldP spid="8261" grpId="0" animBg="1"/>
      <p:bldP spid="8262" grpId="0" animBg="1"/>
      <p:bldP spid="8265" grpId="0" animBg="1"/>
      <p:bldP spid="8266" grpId="0" animBg="1"/>
      <p:bldP spid="8267" grpId="0" animBg="1"/>
      <p:bldP spid="8269" grpId="0" animBg="1"/>
      <p:bldP spid="82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Neurons Initiate Action Potentials</a:t>
            </a:r>
          </a:p>
        </p:txBody>
      </p:sp>
      <p:sp>
        <p:nvSpPr>
          <p:cNvPr id="9219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114425"/>
            <a:ext cx="8197850" cy="4495800"/>
          </a:xfrm>
        </p:spPr>
        <p:txBody>
          <a:bodyPr/>
          <a:lstStyle/>
          <a:p>
            <a:pPr eaLnBrk="1" hangingPunct="1"/>
            <a:r>
              <a:rPr lang="en-US" altLang="en-US"/>
              <a:t>Neurons generate and transmit action potentials </a:t>
            </a:r>
          </a:p>
          <a:p>
            <a:pPr eaLnBrk="1" hangingPunct="1"/>
            <a:r>
              <a:rPr lang="en-US" altLang="en-US"/>
              <a:t>An action potential is basically an electrical impulse</a:t>
            </a:r>
          </a:p>
          <a:p>
            <a:pPr eaLnBrk="1" hangingPunct="1"/>
            <a:r>
              <a:rPr lang="en-US" altLang="en-US"/>
              <a:t>Primary means of communication throughout the nervous system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25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Neuroglial Cells Support/Protect Axons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100138"/>
            <a:ext cx="8305800" cy="4495800"/>
          </a:xfrm>
        </p:spPr>
        <p:txBody>
          <a:bodyPr/>
          <a:lstStyle/>
          <a:p>
            <a:pPr eaLnBrk="1" hangingPunct="1"/>
            <a:r>
              <a:rPr lang="en-US" altLang="en-US"/>
              <a:t>Neuroglial cells make up 80% of nervous system</a:t>
            </a:r>
          </a:p>
          <a:p>
            <a:pPr lvl="1" eaLnBrk="1" hangingPunct="1"/>
            <a:r>
              <a:rPr lang="en-US" altLang="en-US"/>
              <a:t>Function</a:t>
            </a:r>
          </a:p>
          <a:p>
            <a:pPr lvl="2" eaLnBrk="1" hangingPunct="1"/>
            <a:r>
              <a:rPr lang="en-US" altLang="en-US"/>
              <a:t>Support</a:t>
            </a:r>
          </a:p>
          <a:p>
            <a:pPr lvl="2" eaLnBrk="1" hangingPunct="1"/>
            <a:r>
              <a:rPr lang="en-US" altLang="en-US"/>
              <a:t>Protection</a:t>
            </a:r>
          </a:p>
          <a:p>
            <a:pPr lvl="2" eaLnBrk="1" hangingPunct="1"/>
            <a:r>
              <a:rPr lang="en-US" altLang="en-US"/>
              <a:t>Do NOT transmit action potentials</a:t>
            </a:r>
          </a:p>
          <a:p>
            <a:pPr lvl="1" eaLnBrk="1" hangingPunct="1"/>
            <a:r>
              <a:rPr lang="en-US" altLang="en-US"/>
              <a:t>Two types</a:t>
            </a:r>
          </a:p>
          <a:p>
            <a:pPr lvl="2" eaLnBrk="1" hangingPunct="1"/>
            <a:r>
              <a:rPr lang="en-US" altLang="en-US"/>
              <a:t>Schwann cells</a:t>
            </a:r>
          </a:p>
          <a:p>
            <a:pPr lvl="2" eaLnBrk="1" hangingPunct="1"/>
            <a:r>
              <a:rPr lang="en-US" altLang="en-US"/>
              <a:t>Oligodendrocytes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73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Neuroglial Cells: Form Myelin Sheath on Neurons</a:t>
            </a:r>
          </a:p>
        </p:txBody>
      </p:sp>
      <p:sp>
        <p:nvSpPr>
          <p:cNvPr id="23555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384175" y="1447800"/>
            <a:ext cx="8216900" cy="5029200"/>
          </a:xfrm>
        </p:spPr>
        <p:txBody>
          <a:bodyPr/>
          <a:lstStyle/>
          <a:p>
            <a:pPr eaLnBrk="1" hangingPunct="1"/>
            <a:r>
              <a:rPr lang="en-US" altLang="en-US" b="1"/>
              <a:t>Schwann cells</a:t>
            </a:r>
          </a:p>
          <a:p>
            <a:pPr lvl="1" eaLnBrk="1" hangingPunct="1"/>
            <a:r>
              <a:rPr lang="en-US" altLang="en-US"/>
              <a:t>Form myelin sheath in PNS</a:t>
            </a:r>
          </a:p>
          <a:p>
            <a:pPr lvl="1" eaLnBrk="1" hangingPunct="1"/>
            <a:r>
              <a:rPr lang="en-US" altLang="en-US"/>
              <a:t>Save the neuron energy</a:t>
            </a:r>
          </a:p>
          <a:p>
            <a:pPr lvl="1" eaLnBrk="1" hangingPunct="1"/>
            <a:r>
              <a:rPr lang="en-US" altLang="en-US"/>
              <a:t>Speed up the transmission of impulses</a:t>
            </a:r>
          </a:p>
          <a:p>
            <a:pPr lvl="2" eaLnBrk="1" hangingPunct="1"/>
            <a:r>
              <a:rPr lang="en-US" altLang="en-US" b="1"/>
              <a:t>Saltatory conduction</a:t>
            </a:r>
            <a:r>
              <a:rPr lang="en-US" altLang="en-US"/>
              <a:t>: leaping pattern of action potential conduction </a:t>
            </a:r>
          </a:p>
          <a:p>
            <a:pPr lvl="1" eaLnBrk="1" hangingPunct="1"/>
            <a:r>
              <a:rPr lang="en-US" altLang="en-US"/>
              <a:t>Help damaged or severed axons regenerate</a:t>
            </a:r>
          </a:p>
          <a:p>
            <a:pPr eaLnBrk="1" hangingPunct="1"/>
            <a:r>
              <a:rPr lang="en-US" altLang="en-US" b="1"/>
              <a:t>Oligodendrocytes</a:t>
            </a:r>
          </a:p>
          <a:p>
            <a:pPr lvl="1" eaLnBrk="1" hangingPunct="1"/>
            <a:r>
              <a:rPr lang="en-US" altLang="en-US"/>
              <a:t>Form myelin sheath in CNS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86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3" descr="11_07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8"/>
          <a:stretch>
            <a:fillRect/>
          </a:stretch>
        </p:blipFill>
        <p:spPr bwMode="auto">
          <a:xfrm>
            <a:off x="2346325" y="136525"/>
            <a:ext cx="4451350" cy="640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Line 24"/>
          <p:cNvSpPr>
            <a:spLocks noChangeShapeType="1"/>
          </p:cNvSpPr>
          <p:nvPr/>
        </p:nvSpPr>
        <p:spPr bwMode="auto">
          <a:xfrm flipV="1">
            <a:off x="3000375" y="2860675"/>
            <a:ext cx="0" cy="523875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Line 25"/>
          <p:cNvSpPr>
            <a:spLocks noChangeShapeType="1"/>
          </p:cNvSpPr>
          <p:nvPr/>
        </p:nvSpPr>
        <p:spPr bwMode="auto">
          <a:xfrm flipV="1">
            <a:off x="3603625" y="3003550"/>
            <a:ext cx="0" cy="1073150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26"/>
          <p:cNvSpPr>
            <a:spLocks noChangeArrowheads="1"/>
          </p:cNvSpPr>
          <p:nvPr/>
        </p:nvSpPr>
        <p:spPr bwMode="auto">
          <a:xfrm>
            <a:off x="4006850" y="430213"/>
            <a:ext cx="2268538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cs typeface="Arial" charset="0"/>
              </a:rPr>
              <a:t>In saltatory conduction,</a:t>
            </a:r>
          </a:p>
          <a:p>
            <a:pPr>
              <a:lnSpc>
                <a:spcPct val="95000"/>
              </a:lnSpc>
            </a:pPr>
            <a:r>
              <a:rPr lang="en-US" altLang="en-US" sz="1400" b="1">
                <a:cs typeface="Arial" charset="0"/>
              </a:rPr>
              <a:t>the nerve impulse jumps</a:t>
            </a:r>
          </a:p>
          <a:p>
            <a:pPr>
              <a:lnSpc>
                <a:spcPct val="95000"/>
              </a:lnSpc>
            </a:pPr>
            <a:r>
              <a:rPr lang="en-US" altLang="en-US" sz="1400" b="1">
                <a:cs typeface="Arial" charset="0"/>
              </a:rPr>
              <a:t>from node to node.</a:t>
            </a:r>
          </a:p>
        </p:txBody>
      </p:sp>
      <p:sp>
        <p:nvSpPr>
          <p:cNvPr id="14342" name="Rectangle 27"/>
          <p:cNvSpPr>
            <a:spLocks noChangeArrowheads="1"/>
          </p:cNvSpPr>
          <p:nvPr/>
        </p:nvSpPr>
        <p:spPr bwMode="auto">
          <a:xfrm>
            <a:off x="5292725" y="1362075"/>
            <a:ext cx="15478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400" b="1">
                <a:cs typeface="Arial" charset="0"/>
              </a:rPr>
              <a:t>Node of Ranvier</a:t>
            </a:r>
          </a:p>
        </p:txBody>
      </p:sp>
      <p:sp>
        <p:nvSpPr>
          <p:cNvPr id="14343" name="Rectangle 28"/>
          <p:cNvSpPr>
            <a:spLocks noChangeArrowheads="1"/>
          </p:cNvSpPr>
          <p:nvPr/>
        </p:nvSpPr>
        <p:spPr bwMode="auto">
          <a:xfrm>
            <a:off x="5302250" y="1565275"/>
            <a:ext cx="1311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r>
              <a:rPr lang="en-US" altLang="en-US" sz="1400" b="1">
                <a:cs typeface="Arial" charset="0"/>
              </a:rPr>
              <a:t>Schwann cell</a:t>
            </a:r>
          </a:p>
        </p:txBody>
      </p:sp>
      <p:sp>
        <p:nvSpPr>
          <p:cNvPr id="14344" name="Rectangle 29"/>
          <p:cNvSpPr>
            <a:spLocks noChangeArrowheads="1"/>
          </p:cNvSpPr>
          <p:nvPr/>
        </p:nvSpPr>
        <p:spPr bwMode="auto">
          <a:xfrm>
            <a:off x="2289175" y="1400175"/>
            <a:ext cx="178435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  <a:buFont typeface="Helvetica" pitchFamily="84" charset="0"/>
              <a:buNone/>
            </a:pPr>
            <a:r>
              <a:rPr lang="en-US" altLang="en-US" sz="1400" b="1">
                <a:cs typeface="Arial" charset="0"/>
              </a:rPr>
              <a:t>a) A myelinated </a:t>
            </a:r>
          </a:p>
          <a:p>
            <a:pPr>
              <a:lnSpc>
                <a:spcPct val="90000"/>
              </a:lnSpc>
              <a:buFont typeface="Helvetica" pitchFamily="84" charset="0"/>
              <a:buNone/>
            </a:pPr>
            <a:r>
              <a:rPr lang="en-US" altLang="en-US" sz="1400" b="1">
                <a:cs typeface="Arial" charset="0"/>
              </a:rPr>
              <a:t>    motor neuron </a:t>
            </a:r>
          </a:p>
          <a:p>
            <a:pPr>
              <a:lnSpc>
                <a:spcPct val="90000"/>
              </a:lnSpc>
              <a:buFont typeface="Helvetica" pitchFamily="84" charset="0"/>
              <a:buNone/>
            </a:pPr>
            <a:r>
              <a:rPr lang="en-US" altLang="en-US" sz="1400" b="1">
                <a:cs typeface="Arial" charset="0"/>
              </a:rPr>
              <a:t>    of the peripheral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cs typeface="Arial" charset="0"/>
              </a:rPr>
              <a:t>    nervous system.</a:t>
            </a:r>
          </a:p>
        </p:txBody>
      </p:sp>
      <p:sp>
        <p:nvSpPr>
          <p:cNvPr id="14345" name="Rectangle 30"/>
          <p:cNvSpPr>
            <a:spLocks noChangeArrowheads="1"/>
          </p:cNvSpPr>
          <p:nvPr/>
        </p:nvSpPr>
        <p:spPr bwMode="auto">
          <a:xfrm>
            <a:off x="2643188" y="2427288"/>
            <a:ext cx="75723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400" b="1">
                <a:cs typeface="Arial" charset="0"/>
              </a:rPr>
              <a:t>Myelin</a:t>
            </a:r>
          </a:p>
          <a:p>
            <a:pPr>
              <a:lnSpc>
                <a:spcPct val="95000"/>
              </a:lnSpc>
            </a:pPr>
            <a:r>
              <a:rPr lang="en-US" altLang="en-US" sz="1400" b="1">
                <a:cs typeface="Arial" charset="0"/>
              </a:rPr>
              <a:t>sheath</a:t>
            </a:r>
          </a:p>
        </p:txBody>
      </p:sp>
      <p:sp>
        <p:nvSpPr>
          <p:cNvPr id="14346" name="Rectangle 31"/>
          <p:cNvSpPr>
            <a:spLocks noChangeArrowheads="1"/>
          </p:cNvSpPr>
          <p:nvPr/>
        </p:nvSpPr>
        <p:spPr bwMode="auto">
          <a:xfrm>
            <a:off x="3378200" y="2574925"/>
            <a:ext cx="8064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>
                <a:cs typeface="Arial" charset="0"/>
              </a:rPr>
              <a:t>Neuron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cs typeface="Arial" charset="0"/>
              </a:rPr>
              <a:t>axon</a:t>
            </a:r>
          </a:p>
        </p:txBody>
      </p:sp>
      <p:sp>
        <p:nvSpPr>
          <p:cNvPr id="14347" name="Rectangle 32"/>
          <p:cNvSpPr>
            <a:spLocks noChangeArrowheads="1"/>
          </p:cNvSpPr>
          <p:nvPr/>
        </p:nvSpPr>
        <p:spPr bwMode="auto">
          <a:xfrm>
            <a:off x="2286000" y="5184775"/>
            <a:ext cx="2466975" cy="105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b="1">
                <a:cs typeface="Arial" charset="0"/>
              </a:rPr>
              <a:t>b) TEM cross section of 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cs typeface="Arial" charset="0"/>
              </a:rPr>
              <a:t>     part of an axon (yellow) 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cs typeface="Arial" charset="0"/>
              </a:rPr>
              <a:t>     and its surrounding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cs typeface="Arial" charset="0"/>
              </a:rPr>
              <a:t>     myelin sheath </a:t>
            </a:r>
          </a:p>
          <a:p>
            <a:pPr>
              <a:lnSpc>
                <a:spcPct val="90000"/>
              </a:lnSpc>
            </a:pPr>
            <a:r>
              <a:rPr lang="en-US" altLang="en-US" sz="1400" b="1">
                <a:cs typeface="Arial" charset="0"/>
              </a:rPr>
              <a:t>     (beige).</a:t>
            </a:r>
          </a:p>
        </p:txBody>
      </p:sp>
      <p:sp>
        <p:nvSpPr>
          <p:cNvPr id="14348" name="Line 33"/>
          <p:cNvSpPr>
            <a:spLocks noChangeShapeType="1"/>
          </p:cNvSpPr>
          <p:nvPr/>
        </p:nvSpPr>
        <p:spPr bwMode="auto">
          <a:xfrm>
            <a:off x="4330700" y="1533525"/>
            <a:ext cx="102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Line 34"/>
          <p:cNvSpPr>
            <a:spLocks noChangeShapeType="1"/>
          </p:cNvSpPr>
          <p:nvPr/>
        </p:nvSpPr>
        <p:spPr bwMode="auto">
          <a:xfrm>
            <a:off x="4826000" y="1720850"/>
            <a:ext cx="520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Line 35"/>
          <p:cNvSpPr>
            <a:spLocks noChangeShapeType="1"/>
          </p:cNvSpPr>
          <p:nvPr/>
        </p:nvSpPr>
        <p:spPr bwMode="auto">
          <a:xfrm flipV="1">
            <a:off x="3343275" y="2406650"/>
            <a:ext cx="1692275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Line 36"/>
          <p:cNvSpPr>
            <a:spLocks noChangeShapeType="1"/>
          </p:cNvSpPr>
          <p:nvPr/>
        </p:nvSpPr>
        <p:spPr bwMode="auto">
          <a:xfrm flipV="1">
            <a:off x="4178300" y="2552700"/>
            <a:ext cx="1196975" cy="174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2" name="Line 37"/>
          <p:cNvSpPr>
            <a:spLocks noChangeShapeType="1"/>
          </p:cNvSpPr>
          <p:nvPr/>
        </p:nvSpPr>
        <p:spPr bwMode="auto">
          <a:xfrm flipV="1">
            <a:off x="3000375" y="2860675"/>
            <a:ext cx="0" cy="523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53" name="Line 38"/>
          <p:cNvSpPr>
            <a:spLocks noChangeShapeType="1"/>
          </p:cNvSpPr>
          <p:nvPr/>
        </p:nvSpPr>
        <p:spPr bwMode="auto">
          <a:xfrm flipV="1">
            <a:off x="3606800" y="3003550"/>
            <a:ext cx="0" cy="1073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22"/>
    </mc:Choice>
    <mc:Fallback xmlns="">
      <p:transition spd="slow" advTm="348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2.8|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23.4|5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9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7.4|1.7|8.2|12.9|4.8|1.8|2.2|9.7|15|1.7|3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27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26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8|42.3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lnDef>
  </a:objectDefaults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lnDef>
  </a:objectDefaults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pitchFamily="84" charset="0"/>
          </a:defRPr>
        </a:defPPr>
      </a:lstStyle>
    </a:lnDef>
  </a:objectDefaults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8055</TotalTime>
  <Words>426</Words>
  <Application>Microsoft Office PowerPoint</Application>
  <PresentationFormat>On-screen Show (4:3)</PresentationFormat>
  <Paragraphs>113</Paragraphs>
  <Slides>10</Slides>
  <Notes>9</Notes>
  <HiddenSlides>0</HiddenSlides>
  <MMClips>10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Helvetica</vt:lpstr>
      <vt:lpstr>Johnson_6e_PPT_template-orig</vt:lpstr>
      <vt:lpstr>Johnson_6e_PPT_template_1line</vt:lpstr>
      <vt:lpstr>Johnson_6e_PPT_template_2line</vt:lpstr>
      <vt:lpstr>PowerPoint Presentation</vt:lpstr>
      <vt:lpstr>Nervous System Has Two Principal Parts</vt:lpstr>
      <vt:lpstr>PowerPoint Presentation</vt:lpstr>
      <vt:lpstr>Neurons: Communication Cells of the Nervous System</vt:lpstr>
      <vt:lpstr>Neurons: Cell Structure</vt:lpstr>
      <vt:lpstr>PowerPoint Presentation</vt:lpstr>
      <vt:lpstr>Neurons Initiate Action Potentials</vt:lpstr>
      <vt:lpstr>Neuroglial Cells Support/Protect Axons</vt:lpstr>
      <vt:lpstr>Neuroglial Cells: Form Myelin Sheath on Neurons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Gary</cp:lastModifiedBy>
  <cp:revision>507</cp:revision>
  <cp:lastPrinted>2002-04-29T18:54:29Z</cp:lastPrinted>
  <dcterms:created xsi:type="dcterms:W3CDTF">2000-12-11T01:39:32Z</dcterms:created>
  <dcterms:modified xsi:type="dcterms:W3CDTF">2019-12-21T00:21:40Z</dcterms:modified>
</cp:coreProperties>
</file>