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62" r:id="rId2"/>
    <p:sldMasterId id="2147483663" r:id="rId3"/>
  </p:sldMasterIdLst>
  <p:notesMasterIdLst>
    <p:notesMasterId r:id="rId11"/>
  </p:notesMasterIdLst>
  <p:handoutMasterIdLst>
    <p:handoutMasterId r:id="rId12"/>
  </p:handoutMasterIdLst>
  <p:sldIdLst>
    <p:sldId id="383" r:id="rId4"/>
    <p:sldId id="405" r:id="rId5"/>
    <p:sldId id="406" r:id="rId6"/>
    <p:sldId id="399" r:id="rId7"/>
    <p:sldId id="400" r:id="rId8"/>
    <p:sldId id="385" r:id="rId9"/>
    <p:sldId id="38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9" autoAdjust="0"/>
    <p:restoredTop sz="88504" autoAdjust="0"/>
  </p:normalViewPr>
  <p:slideViewPr>
    <p:cSldViewPr snapToGrid="0">
      <p:cViewPr varScale="1">
        <p:scale>
          <a:sx n="107" d="100"/>
          <a:sy n="107" d="100"/>
        </p:scale>
        <p:origin x="-84" y="-90"/>
      </p:cViewPr>
      <p:guideLst>
        <p:guide orient="horz" pos="300"/>
        <p:guide pos="111"/>
        <p:guide pos="317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DA030B9-D6CD-4AA5-A5AA-843001480E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62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B28AA25-100A-4032-9014-A70EAF3AE1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82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6D16077B-55D5-42C7-A20B-9EB8626A46E6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1C77895D-BEFF-48C1-A03F-3F39BC0209D6}" type="slidenum">
              <a:rPr lang="en-US" altLang="en-US" sz="1200" b="0" smtClean="0">
                <a:latin typeface="Bookman Old Style" pitchFamily="28" charset="0"/>
              </a:rPr>
              <a:pPr/>
              <a:t>6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CBF072B-267D-40A2-AB72-57330E7564CE}" type="slidenum">
              <a:rPr lang="en-US" altLang="en-US" sz="1200" b="0" smtClean="0">
                <a:latin typeface="Bookman Old Style" pitchFamily="28" charset="0"/>
              </a:rPr>
              <a:pPr/>
              <a:t>7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8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45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99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79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806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19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41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51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721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881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00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5732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86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243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b="0" smtClean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b="0" smtClean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35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33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02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40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84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441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22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7387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1962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3771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6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0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25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1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3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76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47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667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Activity of Muscles Can Vary</a:t>
            </a:r>
          </a:p>
        </p:txBody>
      </p:sp>
      <p:sp>
        <p:nvSpPr>
          <p:cNvPr id="4198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042988"/>
            <a:ext cx="7772400" cy="5191125"/>
          </a:xfrm>
        </p:spPr>
        <p:txBody>
          <a:bodyPr/>
          <a:lstStyle/>
          <a:p>
            <a:pPr eaLnBrk="1" hangingPunct="1"/>
            <a:r>
              <a:rPr lang="en-US" altLang="en-US" sz="2800" b="1" smtClean="0"/>
              <a:t>Isotonic contractions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muscle shortens, movement occurs</a:t>
            </a:r>
          </a:p>
          <a:p>
            <a:pPr eaLnBrk="1" hangingPunct="1"/>
            <a:r>
              <a:rPr lang="en-US" altLang="en-US" sz="2800" b="1" smtClean="0"/>
              <a:t>Isometric contractions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muscle doesn’t shorten, no movement</a:t>
            </a:r>
          </a:p>
          <a:p>
            <a:pPr eaLnBrk="1" hangingPunct="1"/>
            <a:r>
              <a:rPr lang="en-US" altLang="en-US" sz="2800" smtClean="0"/>
              <a:t>Degree of nerve activation influences force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7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Degree of Nerve Activation Influences Force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4294967295"/>
          </p:nvPr>
        </p:nvSpPr>
        <p:spPr>
          <a:xfrm>
            <a:off x="400050" y="1433513"/>
            <a:ext cx="8467725" cy="5054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b="1" smtClean="0"/>
              <a:t>Motor unit</a:t>
            </a:r>
            <a:r>
              <a:rPr lang="en-US" altLang="en-US" smtClean="0"/>
              <a:t> 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Motor neuron and all the muscle cells it controls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Smallest functional unit of muscle contraction</a:t>
            </a:r>
          </a:p>
          <a:p>
            <a:pPr>
              <a:spcBef>
                <a:spcPts val="600"/>
              </a:spcBef>
            </a:pPr>
            <a:r>
              <a:rPr lang="en-US" altLang="en-US" b="1" smtClean="0"/>
              <a:t>Muscle tension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Mechanical force that muscles generate when they contract</a:t>
            </a:r>
          </a:p>
          <a:p>
            <a:pPr lvl="1">
              <a:spcBef>
                <a:spcPts val="600"/>
              </a:spcBef>
            </a:pPr>
            <a:r>
              <a:rPr lang="en-US" altLang="en-US" smtClean="0"/>
              <a:t>Determined by</a:t>
            </a:r>
          </a:p>
          <a:p>
            <a:pPr lvl="2">
              <a:spcBef>
                <a:spcPts val="600"/>
              </a:spcBef>
            </a:pPr>
            <a:r>
              <a:rPr lang="en-US" altLang="en-US" smtClean="0"/>
              <a:t>Motor unit size</a:t>
            </a:r>
          </a:p>
          <a:p>
            <a:pPr lvl="2">
              <a:spcBef>
                <a:spcPts val="600"/>
              </a:spcBef>
            </a:pPr>
            <a:r>
              <a:rPr lang="en-US" altLang="en-US" smtClean="0"/>
              <a:t>Number of active motor units</a:t>
            </a:r>
          </a:p>
          <a:p>
            <a:pPr lvl="2">
              <a:spcBef>
                <a:spcPts val="600"/>
              </a:spcBef>
            </a:pPr>
            <a:r>
              <a:rPr lang="en-US" altLang="en-US" smtClean="0"/>
              <a:t>Frequency of stimulation of motor units</a:t>
            </a:r>
          </a:p>
          <a:p>
            <a:pPr lvl="1">
              <a:spcBef>
                <a:spcPts val="600"/>
              </a:spcBef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178"/>
    </mc:Choice>
    <mc:Fallback xmlns="">
      <p:transition spd="slow" advTm="143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Degree of Nerve Activation Influences Force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smtClean="0"/>
              <a:t>All-or-none principle</a:t>
            </a:r>
            <a:r>
              <a:rPr lang="en-US" altLang="en-US" smtClean="0"/>
              <a:t> </a:t>
            </a:r>
          </a:p>
          <a:p>
            <a:pPr lvl="1"/>
            <a:r>
              <a:rPr lang="en-US" altLang="en-US" smtClean="0"/>
              <a:t>Individual muscle cells are completely contracting or are relaxed</a:t>
            </a:r>
          </a:p>
          <a:p>
            <a:r>
              <a:rPr lang="en-US" altLang="en-US" b="1" smtClean="0"/>
              <a:t>Muscle tone</a:t>
            </a:r>
          </a:p>
          <a:p>
            <a:pPr lvl="1"/>
            <a:r>
              <a:rPr lang="en-US" altLang="en-US" smtClean="0"/>
              <a:t>Whole muscles – maintain intermediate level of force known as muscle tone</a:t>
            </a:r>
          </a:p>
          <a:p>
            <a:r>
              <a:rPr lang="en-US" altLang="en-US" b="1" smtClean="0"/>
              <a:t>Recruitment</a:t>
            </a:r>
          </a:p>
          <a:p>
            <a:pPr lvl="1"/>
            <a:r>
              <a:rPr lang="en-US" altLang="en-US" smtClean="0"/>
              <a:t>Activation of additional motor units increases muscle tone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71"/>
    </mc:Choice>
    <mc:Fallback xmlns="">
      <p:transition spd="slow" advTm="114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3" descr="06_09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9"/>
          <a:stretch>
            <a:fillRect/>
          </a:stretch>
        </p:blipFill>
        <p:spPr bwMode="auto">
          <a:xfrm>
            <a:off x="2563813" y="50800"/>
            <a:ext cx="401637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Freeform 20"/>
          <p:cNvSpPr>
            <a:spLocks/>
          </p:cNvSpPr>
          <p:nvPr/>
        </p:nvSpPr>
        <p:spPr bwMode="auto">
          <a:xfrm>
            <a:off x="4727575" y="260350"/>
            <a:ext cx="606425" cy="123825"/>
          </a:xfrm>
          <a:custGeom>
            <a:avLst/>
            <a:gdLst>
              <a:gd name="T0" fmla="*/ 0 w 382"/>
              <a:gd name="T1" fmla="*/ 0 h 78"/>
              <a:gd name="T2" fmla="*/ 962699688 w 382"/>
              <a:gd name="T3" fmla="*/ 5040313 h 78"/>
              <a:gd name="T4" fmla="*/ 70564375 w 382"/>
              <a:gd name="T5" fmla="*/ 196572188 h 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2" h="78">
                <a:moveTo>
                  <a:pt x="0" y="0"/>
                </a:moveTo>
                <a:lnTo>
                  <a:pt x="382" y="2"/>
                </a:lnTo>
                <a:lnTo>
                  <a:pt x="28" y="78"/>
                </a:lnTo>
              </a:path>
            </a:pathLst>
          </a:custGeom>
          <a:noFill/>
          <a:ln w="254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Freeform 21"/>
          <p:cNvSpPr>
            <a:spLocks/>
          </p:cNvSpPr>
          <p:nvPr/>
        </p:nvSpPr>
        <p:spPr bwMode="auto">
          <a:xfrm>
            <a:off x="4079875" y="833438"/>
            <a:ext cx="530225" cy="407987"/>
          </a:xfrm>
          <a:custGeom>
            <a:avLst/>
            <a:gdLst>
              <a:gd name="T0" fmla="*/ 604837500 w 334"/>
              <a:gd name="T1" fmla="*/ 0 h 257"/>
              <a:gd name="T2" fmla="*/ 0 w 334"/>
              <a:gd name="T3" fmla="*/ 640118903 h 257"/>
              <a:gd name="T4" fmla="*/ 841732188 w 334"/>
              <a:gd name="T5" fmla="*/ 647678569 h 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4" h="257">
                <a:moveTo>
                  <a:pt x="240" y="0"/>
                </a:moveTo>
                <a:lnTo>
                  <a:pt x="0" y="254"/>
                </a:lnTo>
                <a:lnTo>
                  <a:pt x="334" y="257"/>
                </a:lnTo>
              </a:path>
            </a:pathLst>
          </a:custGeom>
          <a:noFill/>
          <a:ln w="254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Freeform 22"/>
          <p:cNvSpPr>
            <a:spLocks/>
          </p:cNvSpPr>
          <p:nvPr/>
        </p:nvSpPr>
        <p:spPr bwMode="auto">
          <a:xfrm>
            <a:off x="4248150" y="1700213"/>
            <a:ext cx="1400175" cy="2114550"/>
          </a:xfrm>
          <a:custGeom>
            <a:avLst/>
            <a:gdLst>
              <a:gd name="T0" fmla="*/ 1360884375 w 882"/>
              <a:gd name="T1" fmla="*/ 12601575 h 1332"/>
              <a:gd name="T2" fmla="*/ 0 w 882"/>
              <a:gd name="T3" fmla="*/ 0 h 1332"/>
              <a:gd name="T4" fmla="*/ 2147483647 w 882"/>
              <a:gd name="T5" fmla="*/ 2147483647 h 133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82" h="1332">
                <a:moveTo>
                  <a:pt x="540" y="5"/>
                </a:moveTo>
                <a:lnTo>
                  <a:pt x="0" y="0"/>
                </a:lnTo>
                <a:lnTo>
                  <a:pt x="882" y="1332"/>
                </a:lnTo>
              </a:path>
            </a:pathLst>
          </a:custGeom>
          <a:noFill/>
          <a:ln w="25400" cap="flat" cmpd="sng">
            <a:solidFill>
              <a:schemeClr val="bg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Freeform 23"/>
          <p:cNvSpPr>
            <a:spLocks/>
          </p:cNvSpPr>
          <p:nvPr/>
        </p:nvSpPr>
        <p:spPr bwMode="auto">
          <a:xfrm>
            <a:off x="4727575" y="260350"/>
            <a:ext cx="606425" cy="123825"/>
          </a:xfrm>
          <a:custGeom>
            <a:avLst/>
            <a:gdLst>
              <a:gd name="T0" fmla="*/ 0 w 382"/>
              <a:gd name="T1" fmla="*/ 0 h 78"/>
              <a:gd name="T2" fmla="*/ 962699688 w 382"/>
              <a:gd name="T3" fmla="*/ 5040313 h 78"/>
              <a:gd name="T4" fmla="*/ 70564375 w 382"/>
              <a:gd name="T5" fmla="*/ 196572188 h 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2" h="78">
                <a:moveTo>
                  <a:pt x="0" y="0"/>
                </a:moveTo>
                <a:lnTo>
                  <a:pt x="382" y="2"/>
                </a:lnTo>
                <a:lnTo>
                  <a:pt x="28" y="78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Freeform 24"/>
          <p:cNvSpPr>
            <a:spLocks/>
          </p:cNvSpPr>
          <p:nvPr/>
        </p:nvSpPr>
        <p:spPr bwMode="auto">
          <a:xfrm>
            <a:off x="4079875" y="833438"/>
            <a:ext cx="530225" cy="407987"/>
          </a:xfrm>
          <a:custGeom>
            <a:avLst/>
            <a:gdLst>
              <a:gd name="T0" fmla="*/ 604837500 w 334"/>
              <a:gd name="T1" fmla="*/ 0 h 257"/>
              <a:gd name="T2" fmla="*/ 0 w 334"/>
              <a:gd name="T3" fmla="*/ 640118903 h 257"/>
              <a:gd name="T4" fmla="*/ 841732188 w 334"/>
              <a:gd name="T5" fmla="*/ 647678569 h 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4" h="257">
                <a:moveTo>
                  <a:pt x="240" y="0"/>
                </a:moveTo>
                <a:lnTo>
                  <a:pt x="0" y="254"/>
                </a:lnTo>
                <a:lnTo>
                  <a:pt x="334" y="257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Freeform 25"/>
          <p:cNvSpPr>
            <a:spLocks/>
          </p:cNvSpPr>
          <p:nvPr/>
        </p:nvSpPr>
        <p:spPr bwMode="auto">
          <a:xfrm>
            <a:off x="4248150" y="1700213"/>
            <a:ext cx="1400175" cy="2114550"/>
          </a:xfrm>
          <a:custGeom>
            <a:avLst/>
            <a:gdLst>
              <a:gd name="T0" fmla="*/ 1355844063 w 882"/>
              <a:gd name="T1" fmla="*/ 2520950 h 1332"/>
              <a:gd name="T2" fmla="*/ 0 w 882"/>
              <a:gd name="T3" fmla="*/ 0 h 1332"/>
              <a:gd name="T4" fmla="*/ 2147483647 w 882"/>
              <a:gd name="T5" fmla="*/ 2147483647 h 133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82" h="1332">
                <a:moveTo>
                  <a:pt x="538" y="1"/>
                </a:moveTo>
                <a:lnTo>
                  <a:pt x="0" y="0"/>
                </a:lnTo>
                <a:lnTo>
                  <a:pt x="882" y="1332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TextBox 2"/>
          <p:cNvSpPr txBox="1">
            <a:spLocks noChangeArrowheads="1"/>
          </p:cNvSpPr>
          <p:nvPr/>
        </p:nvSpPr>
        <p:spPr bwMode="auto">
          <a:xfrm>
            <a:off x="2498725" y="679450"/>
            <a:ext cx="614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Muscle</a:t>
            </a:r>
          </a:p>
        </p:txBody>
      </p:sp>
      <p:sp>
        <p:nvSpPr>
          <p:cNvPr id="7179" name="TextBox 3"/>
          <p:cNvSpPr txBox="1">
            <a:spLocks noChangeArrowheads="1"/>
          </p:cNvSpPr>
          <p:nvPr/>
        </p:nvSpPr>
        <p:spPr bwMode="auto">
          <a:xfrm>
            <a:off x="3197225" y="1092200"/>
            <a:ext cx="931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Muscle cells</a:t>
            </a:r>
          </a:p>
        </p:txBody>
      </p:sp>
      <p:sp>
        <p:nvSpPr>
          <p:cNvPr id="7180" name="TextBox 4"/>
          <p:cNvSpPr txBox="1">
            <a:spLocks noChangeArrowheads="1"/>
          </p:cNvSpPr>
          <p:nvPr/>
        </p:nvSpPr>
        <p:spPr bwMode="auto">
          <a:xfrm>
            <a:off x="3197225" y="15621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Neuromuscular junctions</a:t>
            </a:r>
          </a:p>
        </p:txBody>
      </p:sp>
      <p:sp>
        <p:nvSpPr>
          <p:cNvPr id="7181" name="TextBox 5"/>
          <p:cNvSpPr txBox="1">
            <a:spLocks noChangeArrowheads="1"/>
          </p:cNvSpPr>
          <p:nvPr/>
        </p:nvSpPr>
        <p:spPr bwMode="auto">
          <a:xfrm>
            <a:off x="5273675" y="142875"/>
            <a:ext cx="1370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Two motor neurons</a:t>
            </a:r>
          </a:p>
        </p:txBody>
      </p:sp>
      <p:sp>
        <p:nvSpPr>
          <p:cNvPr id="7182" name="TextBox 40"/>
          <p:cNvSpPr txBox="1">
            <a:spLocks noChangeArrowheads="1"/>
          </p:cNvSpPr>
          <p:nvPr/>
        </p:nvSpPr>
        <p:spPr bwMode="auto">
          <a:xfrm rot="10800000" flipV="1">
            <a:off x="2487613" y="2482850"/>
            <a:ext cx="32273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5263" indent="-1619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1000">
                <a:latin typeface="Helvetica" pitchFamily="84" charset="0"/>
              </a:rPr>
              <a:t>A motor unit consists of a motor</a:t>
            </a:r>
          </a:p>
          <a:p>
            <a:pPr>
              <a:buFont typeface="Helvetica" pitchFamily="84" charset="0"/>
              <a:buNone/>
            </a:pPr>
            <a:r>
              <a:rPr lang="en-US" altLang="en-US" sz="1000">
                <a:latin typeface="Helvetica" pitchFamily="84" charset="0"/>
              </a:rPr>
              <a:t>	neuron and all of the muscle cells</a:t>
            </a:r>
          </a:p>
          <a:p>
            <a:r>
              <a:rPr lang="en-US" altLang="en-US" sz="1000">
                <a:latin typeface="Helvetica" pitchFamily="84" charset="0"/>
              </a:rPr>
              <a:t>	it controls. Any one muscle cell is</a:t>
            </a:r>
          </a:p>
          <a:p>
            <a:r>
              <a:rPr lang="en-US" altLang="en-US" sz="1000">
                <a:latin typeface="Helvetica" pitchFamily="84" charset="0"/>
              </a:rPr>
              <a:t>	controlled by only one motor neuron,</a:t>
            </a:r>
          </a:p>
          <a:p>
            <a:r>
              <a:rPr lang="en-US" altLang="en-US" sz="1000">
                <a:latin typeface="Helvetica" pitchFamily="84" charset="0"/>
              </a:rPr>
              <a:t>	but a motor neuron controls more than</a:t>
            </a:r>
          </a:p>
          <a:p>
            <a:r>
              <a:rPr lang="en-US" altLang="en-US" sz="1000">
                <a:latin typeface="Helvetica" pitchFamily="84" charset="0"/>
              </a:rPr>
              <a:t>	one muscle cell.</a:t>
            </a:r>
          </a:p>
        </p:txBody>
      </p:sp>
      <p:sp>
        <p:nvSpPr>
          <p:cNvPr id="7183" name="TextBox 42"/>
          <p:cNvSpPr txBox="1">
            <a:spLocks noChangeArrowheads="1"/>
          </p:cNvSpPr>
          <p:nvPr/>
        </p:nvSpPr>
        <p:spPr bwMode="auto">
          <a:xfrm>
            <a:off x="2527300" y="6105525"/>
            <a:ext cx="419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1925" indent="-1619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b) Photograph of the muscle cells in a motor unit, showing</a:t>
            </a:r>
          </a:p>
          <a:p>
            <a:r>
              <a:rPr lang="en-US" altLang="en-US" sz="1000">
                <a:latin typeface="Helvetica" pitchFamily="84" charset="0"/>
              </a:rPr>
              <a:t>	branches of the motor neuron and neuromuscular junctions.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30"/>
    </mc:Choice>
    <mc:Fallback xmlns="">
      <p:transition spd="slow" advTm="37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ervDisk_02:Johnson_IRDVD_TA:Johnson_MM:Johnson_PPT:Johnson_Lects:Sample_Design:Strip.png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Muscle Twitch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4294967295"/>
          </p:nvPr>
        </p:nvSpPr>
        <p:spPr>
          <a:xfrm>
            <a:off x="400050" y="873125"/>
            <a:ext cx="8016875" cy="5089525"/>
          </a:xfrm>
        </p:spPr>
        <p:txBody>
          <a:bodyPr/>
          <a:lstStyle/>
          <a:p>
            <a:pPr eaLnBrk="1" hangingPunct="1"/>
            <a:r>
              <a:rPr lang="en-US" altLang="en-US" smtClean="0"/>
              <a:t>Complete cycle of contraction-relaxation in response to stimulus</a:t>
            </a:r>
          </a:p>
          <a:p>
            <a:pPr eaLnBrk="1" hangingPunct="1"/>
            <a:r>
              <a:rPr lang="en-US" altLang="en-US" smtClean="0"/>
              <a:t>Can be observed using a myogram (laboratory recording of muscle activity)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4" name="Picture 13" descr="06_10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9"/>
          <a:stretch>
            <a:fillRect/>
          </a:stretch>
        </p:blipFill>
        <p:spPr bwMode="auto">
          <a:xfrm>
            <a:off x="298450" y="3122613"/>
            <a:ext cx="85471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03275" y="3659188"/>
            <a:ext cx="179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Latent period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265238" y="4054475"/>
            <a:ext cx="160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Contraction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511300" y="4405313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Relaxation</a:t>
            </a: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3051175" y="3771900"/>
            <a:ext cx="1566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Summation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5495925" y="3336925"/>
            <a:ext cx="1157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Tetanus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865188" y="6005513"/>
            <a:ext cx="1257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Stimulus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39775" y="63801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0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983038" y="6380163"/>
            <a:ext cx="166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Time (msec)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8289925" y="6384925"/>
            <a:ext cx="608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500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 rot="-5400000">
            <a:off x="-428625" y="4906963"/>
            <a:ext cx="173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latin typeface="Helvetica" pitchFamily="84" charset="0"/>
              </a:rPr>
              <a:t>Muscle force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492"/>
    </mc:Choice>
    <mc:Fallback xmlns="">
      <p:transition spd="slow" advTm="173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Muscle Activity</a:t>
            </a:r>
          </a:p>
        </p:txBody>
      </p:sp>
      <p:sp>
        <p:nvSpPr>
          <p:cNvPr id="49154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214438"/>
            <a:ext cx="7772400" cy="4776787"/>
          </a:xfrm>
        </p:spPr>
        <p:txBody>
          <a:bodyPr/>
          <a:lstStyle/>
          <a:p>
            <a:pPr eaLnBrk="1" hangingPunct="1"/>
            <a:r>
              <a:rPr lang="en-US" altLang="en-US" smtClean="0"/>
              <a:t>Two types of muscle fibers</a:t>
            </a:r>
            <a:endParaRPr lang="en-US" altLang="en-US" sz="2800" smtClean="0"/>
          </a:p>
          <a:p>
            <a:pPr lvl="1" eaLnBrk="1" hangingPunct="1"/>
            <a:r>
              <a:rPr lang="en-US" altLang="en-US" b="1" smtClean="0"/>
              <a:t>Slow twitch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endurance, long duration contraction, contain myoglobin</a:t>
            </a:r>
            <a:endParaRPr lang="en-US" altLang="en-US" sz="2300" smtClean="0"/>
          </a:p>
          <a:p>
            <a:pPr lvl="3" eaLnBrk="1" hangingPunct="1"/>
            <a:r>
              <a:rPr lang="en-US" altLang="en-US" smtClean="0"/>
              <a:t>Jogging, swimming, biking</a:t>
            </a:r>
            <a:endParaRPr lang="en-US" altLang="en-US" sz="2300" smtClean="0"/>
          </a:p>
          <a:p>
            <a:pPr lvl="1" eaLnBrk="1" hangingPunct="1"/>
            <a:r>
              <a:rPr lang="en-US" altLang="en-US" b="1" smtClean="0"/>
              <a:t>Fast twitch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strength, white muscle, short duration contraction</a:t>
            </a:r>
            <a:endParaRPr lang="en-US" altLang="en-US" sz="2300" smtClean="0"/>
          </a:p>
          <a:p>
            <a:pPr lvl="3" eaLnBrk="1" hangingPunct="1"/>
            <a:r>
              <a:rPr lang="en-US" altLang="en-US" smtClean="0"/>
              <a:t>Sprinting, weight lifting, tennis</a:t>
            </a:r>
            <a:endParaRPr lang="en-US" altLang="en-US" sz="20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66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Exercise Training</a:t>
            </a:r>
          </a:p>
        </p:txBody>
      </p:sp>
      <p:sp>
        <p:nvSpPr>
          <p:cNvPr id="5120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62050"/>
            <a:ext cx="8291513" cy="50292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Strength training</a:t>
            </a:r>
          </a:p>
          <a:p>
            <a:pPr lvl="1" eaLnBrk="1" hangingPunct="1"/>
            <a:r>
              <a:rPr lang="en-US" altLang="en-US" smtClean="0"/>
              <a:t>Resistance training</a:t>
            </a:r>
          </a:p>
          <a:p>
            <a:pPr lvl="2" eaLnBrk="1" hangingPunct="1"/>
            <a:r>
              <a:rPr lang="en-US" altLang="en-US" smtClean="0"/>
              <a:t>Short, intense</a:t>
            </a:r>
          </a:p>
          <a:p>
            <a:pPr lvl="2" eaLnBrk="1" hangingPunct="1"/>
            <a:r>
              <a:rPr lang="en-US" altLang="en-US" smtClean="0"/>
              <a:t>Builds more fast-twitch myofibrils</a:t>
            </a:r>
          </a:p>
          <a:p>
            <a:pPr eaLnBrk="1" hangingPunct="1"/>
            <a:r>
              <a:rPr lang="en-US" altLang="en-US" b="1" smtClean="0"/>
              <a:t>Aerobic training</a:t>
            </a:r>
          </a:p>
          <a:p>
            <a:pPr lvl="1" eaLnBrk="1" hangingPunct="1"/>
            <a:r>
              <a:rPr lang="en-US" altLang="en-US" smtClean="0"/>
              <a:t>Builds endurance</a:t>
            </a:r>
          </a:p>
          <a:p>
            <a:pPr lvl="1" eaLnBrk="1" hangingPunct="1"/>
            <a:r>
              <a:rPr lang="en-US" altLang="en-US" smtClean="0"/>
              <a:t>Increases blood supply to muscle cells</a:t>
            </a:r>
          </a:p>
          <a:p>
            <a:pPr lvl="1" eaLnBrk="1" hangingPunct="1"/>
            <a:r>
              <a:rPr lang="en-US" altLang="en-US" smtClean="0"/>
              <a:t>Reach target heart rate for at least 20 minutes, three times a week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21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1|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9|3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3|15|8.8|14.1|12.5|33.1|2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6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6212</TotalTime>
  <Words>259</Words>
  <Application>Microsoft Office PowerPoint</Application>
  <PresentationFormat>On-screen Show (4:3)</PresentationFormat>
  <Paragraphs>68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Johnson_6e_PPT_template_2line</vt:lpstr>
      <vt:lpstr>Johnson_6e_PPT_template_1line</vt:lpstr>
      <vt:lpstr>Johnson_6e_PPT_template-blank</vt:lpstr>
      <vt:lpstr>Activity of Muscles Can Vary</vt:lpstr>
      <vt:lpstr>Degree of Nerve Activation Influences Force</vt:lpstr>
      <vt:lpstr>Degree of Nerve Activation Influences Force</vt:lpstr>
      <vt:lpstr>PowerPoint Presentation</vt:lpstr>
      <vt:lpstr>Muscle Twitch</vt:lpstr>
      <vt:lpstr>Muscle Activity</vt:lpstr>
      <vt:lpstr>Exercise Training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395</cp:revision>
  <cp:lastPrinted>2002-04-29T18:54:29Z</cp:lastPrinted>
  <dcterms:created xsi:type="dcterms:W3CDTF">2000-12-11T01:39:32Z</dcterms:created>
  <dcterms:modified xsi:type="dcterms:W3CDTF">2016-08-24T16:36:04Z</dcterms:modified>
</cp:coreProperties>
</file>