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  <p:sldMasterId id="2147483662" r:id="rId2"/>
    <p:sldMasterId id="2147483663" r:id="rId3"/>
  </p:sldMasterIdLst>
  <p:notesMasterIdLst>
    <p:notesMasterId r:id="rId11"/>
  </p:notesMasterIdLst>
  <p:handoutMasterIdLst>
    <p:handoutMasterId r:id="rId12"/>
  </p:handoutMasterIdLst>
  <p:sldIdLst>
    <p:sldId id="377" r:id="rId4"/>
    <p:sldId id="397" r:id="rId5"/>
    <p:sldId id="379" r:id="rId6"/>
    <p:sldId id="419" r:id="rId7"/>
    <p:sldId id="420" r:id="rId8"/>
    <p:sldId id="381" r:id="rId9"/>
    <p:sldId id="382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99" autoAdjust="0"/>
    <p:restoredTop sz="88504" autoAdjust="0"/>
  </p:normalViewPr>
  <p:slideViewPr>
    <p:cSldViewPr snapToGrid="0">
      <p:cViewPr varScale="1">
        <p:scale>
          <a:sx n="107" d="100"/>
          <a:sy n="107" d="100"/>
        </p:scale>
        <p:origin x="-84" y="-102"/>
      </p:cViewPr>
      <p:guideLst>
        <p:guide orient="horz" pos="300"/>
        <p:guide pos="111"/>
        <p:guide pos="317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FDCE5B88-D1A4-4529-9F00-F9A2FF357D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10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78FF29B9-615E-4736-8915-706DCE0D07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704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3F2E7E59-08A6-48D3-9748-347F54AF2633}" type="slidenum">
              <a:rPr lang="en-US" altLang="en-US" sz="1200" b="0" smtClean="0">
                <a:latin typeface="Bookman Old Style" pitchFamily="28" charset="0"/>
              </a:rPr>
              <a:pPr/>
              <a:t>1</a:t>
            </a:fld>
            <a:endParaRPr lang="en-US" altLang="en-US" sz="1200" b="0" smtClean="0">
              <a:latin typeface="Bookman Old Style" pitchFamily="28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F29B2C56-0043-4FC0-95C8-0F31B0998209}" type="slidenum">
              <a:rPr lang="en-US" altLang="en-US" sz="1200" b="0" smtClean="0">
                <a:latin typeface="Bookman Old Style" pitchFamily="28" charset="0"/>
              </a:rPr>
              <a:pPr/>
              <a:t>3</a:t>
            </a:fld>
            <a:endParaRPr lang="en-US" altLang="en-US" sz="1200" b="0" smtClean="0">
              <a:latin typeface="Bookman Old Style" pitchFamily="28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FC55B382-CC86-4ADD-B333-55CDAD6D042B}" type="slidenum">
              <a:rPr lang="en-US" altLang="en-US" sz="1200" b="0" smtClean="0">
                <a:latin typeface="Bookman Old Style" pitchFamily="28" charset="0"/>
              </a:rPr>
              <a:pPr/>
              <a:t>6</a:t>
            </a:fld>
            <a:endParaRPr lang="en-US" altLang="en-US" sz="1200" b="0" smtClean="0">
              <a:latin typeface="Bookman Old Style" pitchFamily="28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E8E4BC89-05EB-4E10-843D-9027330B3DC4}" type="slidenum">
              <a:rPr lang="en-US" altLang="en-US" sz="1200" b="0" smtClean="0">
                <a:latin typeface="Bookman Old Style" pitchFamily="28" charset="0"/>
              </a:rPr>
              <a:pPr/>
              <a:t>7</a:t>
            </a:fld>
            <a:endParaRPr lang="en-US" altLang="en-US" sz="1200" b="0" smtClean="0">
              <a:latin typeface="Bookman Old Style" pitchFamily="28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607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717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145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8997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235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58303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65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7362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45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6262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725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3352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85851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8363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4803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defRPr/>
            </a:pPr>
            <a:r>
              <a:rPr lang="en-US" sz="2000" b="0" smtClean="0">
                <a:solidFill>
                  <a:schemeClr val="bg1"/>
                </a:solidFill>
                <a:latin typeface="Arial" charset="0"/>
                <a:cs typeface="+mn-cs"/>
              </a:rPr>
              <a:t>Concepts and Current Issues</a:t>
            </a:r>
            <a:endParaRPr lang="en-US" sz="3200" b="0" smtClean="0">
              <a:latin typeface="Arial" charset="0"/>
              <a:cs typeface="+mn-cs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b="0" smtClean="0">
                <a:solidFill>
                  <a:srgbClr val="B4DD65"/>
                </a:solidFill>
                <a:latin typeface="Arial" charset="0"/>
                <a:cs typeface="+mn-cs"/>
              </a:rPr>
              <a:t>Human Biology</a:t>
            </a:r>
            <a:endParaRPr lang="en-US" sz="4800" b="0" smtClean="0">
              <a:latin typeface="Arial" charset="0"/>
              <a:cs typeface="+mn-cs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200" b="0" smtClean="0">
                <a:solidFill>
                  <a:srgbClr val="958DDD"/>
                </a:solidFill>
                <a:latin typeface="Arial" charset="0"/>
                <a:cs typeface="+mn-cs"/>
              </a:rPr>
              <a:t>Sixth Edition</a:t>
            </a:r>
            <a:endParaRPr lang="en-US" sz="2000" b="0" smtClean="0">
              <a:latin typeface="Arial" charset="0"/>
              <a:cs typeface="+mn-cs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000" b="0" smtClean="0">
                <a:solidFill>
                  <a:srgbClr val="F2FF0A"/>
                </a:solidFill>
                <a:latin typeface="Arial" charset="0"/>
                <a:cs typeface="+mn-cs"/>
              </a:rPr>
              <a:t>Michael D. Johnson</a:t>
            </a:r>
            <a:endParaRPr lang="en-US" sz="2000" b="0" smtClean="0">
              <a:latin typeface="Arial" charset="0"/>
              <a:cs typeface="+mn-cs"/>
            </a:endParaRP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0" y="390525"/>
            <a:ext cx="4572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572000" y="1752600"/>
            <a:ext cx="4572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764734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1794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36941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4599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3658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7306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191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37031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74199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73523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2058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437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637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163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415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5282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4214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2963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 descr="ServDisk_02:Johnson_IRDVD_TA:Johnson_MM:Johnson_PPT:Johnson_Lects:Sample_Design:Strip.png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Calcium Initiates the Sliding Filament Mechanism</a:t>
            </a:r>
          </a:p>
        </p:txBody>
      </p:sp>
      <p:sp>
        <p:nvSpPr>
          <p:cNvPr id="31746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600200"/>
            <a:ext cx="8305800" cy="3895725"/>
          </a:xfrm>
        </p:spPr>
        <p:txBody>
          <a:bodyPr/>
          <a:lstStyle/>
          <a:p>
            <a:pPr eaLnBrk="1" hangingPunct="1"/>
            <a:r>
              <a:rPr lang="en-US" altLang="en-US" smtClean="0"/>
              <a:t>Thick filaments</a:t>
            </a:r>
          </a:p>
          <a:p>
            <a:pPr lvl="1" eaLnBrk="1" hangingPunct="1"/>
            <a:r>
              <a:rPr lang="en-US" altLang="en-US" smtClean="0"/>
              <a:t>myosin</a:t>
            </a:r>
          </a:p>
          <a:p>
            <a:pPr eaLnBrk="1" hangingPunct="1"/>
            <a:r>
              <a:rPr lang="en-US" altLang="en-US" smtClean="0"/>
              <a:t>Thin filaments</a:t>
            </a:r>
          </a:p>
          <a:p>
            <a:pPr lvl="1" eaLnBrk="1" hangingPunct="1"/>
            <a:r>
              <a:rPr lang="en-US" altLang="en-US" smtClean="0"/>
              <a:t>strands of actin molecules</a:t>
            </a:r>
          </a:p>
          <a:p>
            <a:pPr eaLnBrk="1" hangingPunct="1"/>
            <a:r>
              <a:rPr lang="en-US" altLang="en-US" smtClean="0"/>
              <a:t>Contraction</a:t>
            </a:r>
          </a:p>
          <a:p>
            <a:pPr lvl="1" eaLnBrk="1" hangingPunct="1"/>
            <a:r>
              <a:rPr lang="en-US" altLang="en-US" smtClean="0"/>
              <a:t>formation of cross-bridges between thin and thick filaments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4574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9" descr="06_07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0"/>
          <a:stretch>
            <a:fillRect/>
          </a:stretch>
        </p:blipFill>
        <p:spPr bwMode="auto">
          <a:xfrm>
            <a:off x="298450" y="620713"/>
            <a:ext cx="8547100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Line 30"/>
          <p:cNvSpPr>
            <a:spLocks noChangeShapeType="1"/>
          </p:cNvSpPr>
          <p:nvPr/>
        </p:nvSpPr>
        <p:spPr bwMode="auto">
          <a:xfrm>
            <a:off x="1009650" y="2503488"/>
            <a:ext cx="1103313" cy="280987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Line 31"/>
          <p:cNvSpPr>
            <a:spLocks noChangeShapeType="1"/>
          </p:cNvSpPr>
          <p:nvPr/>
        </p:nvSpPr>
        <p:spPr bwMode="auto">
          <a:xfrm>
            <a:off x="928688" y="3098800"/>
            <a:ext cx="933450" cy="1143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Line 32"/>
          <p:cNvSpPr>
            <a:spLocks noChangeShapeType="1"/>
          </p:cNvSpPr>
          <p:nvPr/>
        </p:nvSpPr>
        <p:spPr bwMode="auto">
          <a:xfrm>
            <a:off x="5238750" y="2184400"/>
            <a:ext cx="885825" cy="60960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Line 33"/>
          <p:cNvSpPr>
            <a:spLocks noChangeShapeType="1"/>
          </p:cNvSpPr>
          <p:nvPr/>
        </p:nvSpPr>
        <p:spPr bwMode="auto">
          <a:xfrm>
            <a:off x="5499100" y="1838325"/>
            <a:ext cx="768350" cy="84137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8" name="Line 34"/>
          <p:cNvSpPr>
            <a:spLocks noChangeShapeType="1"/>
          </p:cNvSpPr>
          <p:nvPr/>
        </p:nvSpPr>
        <p:spPr bwMode="auto">
          <a:xfrm>
            <a:off x="5603875" y="3186113"/>
            <a:ext cx="663575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9" name="Line 35"/>
          <p:cNvSpPr>
            <a:spLocks noChangeShapeType="1"/>
          </p:cNvSpPr>
          <p:nvPr/>
        </p:nvSpPr>
        <p:spPr bwMode="auto">
          <a:xfrm>
            <a:off x="1009650" y="2503488"/>
            <a:ext cx="1103313" cy="280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36"/>
          <p:cNvSpPr>
            <a:spLocks noChangeShapeType="1"/>
          </p:cNvSpPr>
          <p:nvPr/>
        </p:nvSpPr>
        <p:spPr bwMode="auto">
          <a:xfrm>
            <a:off x="928688" y="3098800"/>
            <a:ext cx="933450" cy="114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37"/>
          <p:cNvSpPr>
            <a:spLocks noChangeShapeType="1"/>
          </p:cNvSpPr>
          <p:nvPr/>
        </p:nvSpPr>
        <p:spPr bwMode="auto">
          <a:xfrm>
            <a:off x="5238750" y="2184400"/>
            <a:ext cx="885825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38"/>
          <p:cNvSpPr>
            <a:spLocks noChangeShapeType="1"/>
          </p:cNvSpPr>
          <p:nvPr/>
        </p:nvSpPr>
        <p:spPr bwMode="auto">
          <a:xfrm>
            <a:off x="5499100" y="1838325"/>
            <a:ext cx="768350" cy="8413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39"/>
          <p:cNvSpPr>
            <a:spLocks noChangeShapeType="1"/>
          </p:cNvSpPr>
          <p:nvPr/>
        </p:nvSpPr>
        <p:spPr bwMode="auto">
          <a:xfrm>
            <a:off x="5603875" y="3186113"/>
            <a:ext cx="6635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40"/>
          <p:cNvSpPr>
            <a:spLocks noChangeShapeType="1"/>
          </p:cNvSpPr>
          <p:nvPr/>
        </p:nvSpPr>
        <p:spPr bwMode="auto">
          <a:xfrm flipV="1">
            <a:off x="484188" y="738188"/>
            <a:ext cx="617537" cy="212725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41"/>
          <p:cNvSpPr>
            <a:spLocks noChangeShapeType="1"/>
          </p:cNvSpPr>
          <p:nvPr/>
        </p:nvSpPr>
        <p:spPr bwMode="auto">
          <a:xfrm flipH="1" flipV="1">
            <a:off x="1874838" y="736600"/>
            <a:ext cx="639762" cy="211138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42"/>
          <p:cNvSpPr>
            <a:spLocks noChangeShapeType="1"/>
          </p:cNvSpPr>
          <p:nvPr/>
        </p:nvSpPr>
        <p:spPr bwMode="auto">
          <a:xfrm flipV="1">
            <a:off x="485775" y="738188"/>
            <a:ext cx="611188" cy="212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43"/>
          <p:cNvSpPr>
            <a:spLocks noChangeShapeType="1"/>
          </p:cNvSpPr>
          <p:nvPr/>
        </p:nvSpPr>
        <p:spPr bwMode="auto">
          <a:xfrm flipH="1" flipV="1">
            <a:off x="1870075" y="731838"/>
            <a:ext cx="642938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TextBox 2"/>
          <p:cNvSpPr txBox="1">
            <a:spLocks noChangeArrowheads="1"/>
          </p:cNvSpPr>
          <p:nvPr/>
        </p:nvSpPr>
        <p:spPr bwMode="auto">
          <a:xfrm>
            <a:off x="1028700" y="576263"/>
            <a:ext cx="9255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Myofibril</a:t>
            </a:r>
          </a:p>
        </p:txBody>
      </p:sp>
      <p:sp>
        <p:nvSpPr>
          <p:cNvPr id="5139" name="TextBox 3"/>
          <p:cNvSpPr txBox="1">
            <a:spLocks noChangeArrowheads="1"/>
          </p:cNvSpPr>
          <p:nvPr/>
        </p:nvSpPr>
        <p:spPr bwMode="auto">
          <a:xfrm>
            <a:off x="4071938" y="1590675"/>
            <a:ext cx="2081212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Myosin molecule head</a:t>
            </a:r>
          </a:p>
        </p:txBody>
      </p:sp>
      <p:sp>
        <p:nvSpPr>
          <p:cNvPr id="5140" name="TextBox 4"/>
          <p:cNvSpPr txBox="1">
            <a:spLocks noChangeArrowheads="1"/>
          </p:cNvSpPr>
          <p:nvPr/>
        </p:nvSpPr>
        <p:spPr bwMode="auto">
          <a:xfrm>
            <a:off x="4071938" y="1935163"/>
            <a:ext cx="16160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Myosin molecule</a:t>
            </a:r>
          </a:p>
        </p:txBody>
      </p:sp>
      <p:sp>
        <p:nvSpPr>
          <p:cNvPr id="5141" name="TextBox 5"/>
          <p:cNvSpPr txBox="1">
            <a:spLocks noChangeArrowheads="1"/>
          </p:cNvSpPr>
          <p:nvPr/>
        </p:nvSpPr>
        <p:spPr bwMode="auto">
          <a:xfrm>
            <a:off x="5029200" y="3006725"/>
            <a:ext cx="10668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Actin molecule</a:t>
            </a:r>
          </a:p>
        </p:txBody>
      </p:sp>
      <p:sp>
        <p:nvSpPr>
          <p:cNvPr id="5142" name="TextBox 6"/>
          <p:cNvSpPr txBox="1">
            <a:spLocks noChangeArrowheads="1"/>
          </p:cNvSpPr>
          <p:nvPr/>
        </p:nvSpPr>
        <p:spPr bwMode="auto">
          <a:xfrm>
            <a:off x="427038" y="2319338"/>
            <a:ext cx="9144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Thick filament</a:t>
            </a:r>
          </a:p>
        </p:txBody>
      </p:sp>
      <p:sp>
        <p:nvSpPr>
          <p:cNvPr id="5143" name="TextBox 7"/>
          <p:cNvSpPr txBox="1">
            <a:spLocks noChangeArrowheads="1"/>
          </p:cNvSpPr>
          <p:nvPr/>
        </p:nvSpPr>
        <p:spPr bwMode="auto">
          <a:xfrm>
            <a:off x="431800" y="2941638"/>
            <a:ext cx="9906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Thin filament</a:t>
            </a:r>
          </a:p>
        </p:txBody>
      </p:sp>
      <p:sp>
        <p:nvSpPr>
          <p:cNvPr id="5144" name="TextBox 8"/>
          <p:cNvSpPr txBox="1">
            <a:spLocks noChangeArrowheads="1"/>
          </p:cNvSpPr>
          <p:nvPr/>
        </p:nvSpPr>
        <p:spPr bwMode="auto">
          <a:xfrm>
            <a:off x="420688" y="3443288"/>
            <a:ext cx="345757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09550" indent="-2095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buFont typeface="Helvetica" pitchFamily="84" charset="0"/>
              <a:buAutoNum type="alphaLcParenR"/>
            </a:pPr>
            <a:r>
              <a:rPr lang="en-US" altLang="en-US" sz="1400">
                <a:latin typeface="Helvetica" pitchFamily="84" charset="0"/>
              </a:rPr>
              <a:t>Relaxed state. The myosin heads do</a:t>
            </a:r>
          </a:p>
          <a:p>
            <a:pPr>
              <a:buFont typeface="Helvetica" pitchFamily="84" charset="0"/>
              <a:buNone/>
            </a:pPr>
            <a:r>
              <a:rPr lang="en-US" altLang="en-US" sz="1400">
                <a:latin typeface="Helvetica" pitchFamily="84" charset="0"/>
              </a:rPr>
              <a:t>	not make contact with actin.</a:t>
            </a:r>
          </a:p>
        </p:txBody>
      </p:sp>
      <p:sp>
        <p:nvSpPr>
          <p:cNvPr id="5145" name="TextBox 9"/>
          <p:cNvSpPr txBox="1">
            <a:spLocks noChangeArrowheads="1"/>
          </p:cNvSpPr>
          <p:nvPr/>
        </p:nvSpPr>
        <p:spPr bwMode="auto">
          <a:xfrm>
            <a:off x="423863" y="5332413"/>
            <a:ext cx="70739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>
                <a:latin typeface="Helvetica" pitchFamily="84" charset="0"/>
              </a:rPr>
              <a:t>b) Contraction. The myosin heads form cross-bridges with actin and </a:t>
            </a:r>
          </a:p>
          <a:p>
            <a:r>
              <a:rPr lang="en-US" altLang="en-US" sz="1400">
                <a:latin typeface="Helvetica" pitchFamily="84" charset="0"/>
              </a:rPr>
              <a:t>     then bend, pulling the actin filaments toward the center of the sarcomere.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224"/>
    </mc:Choice>
    <mc:Fallback xmlns="">
      <p:transition spd="slow" advTm="42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4" descr="ServDisk_02:Johnson_IRDVD_TA:Johnson_MM:Johnson_PPT:Johnson_Lects:Sample_Design:Strip.png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Mechanism of Muscle Contraction</a:t>
            </a:r>
          </a:p>
        </p:txBody>
      </p:sp>
      <p:sp>
        <p:nvSpPr>
          <p:cNvPr id="34818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14438"/>
            <a:ext cx="8305800" cy="4864100"/>
          </a:xfrm>
        </p:spPr>
        <p:txBody>
          <a:bodyPr/>
          <a:lstStyle/>
          <a:p>
            <a:pPr eaLnBrk="1" hangingPunct="1"/>
            <a:r>
              <a:rPr lang="en-US" altLang="en-US" sz="3000" smtClean="0"/>
              <a:t>Calcium is released from sarcoplasmic reticulum</a:t>
            </a:r>
          </a:p>
          <a:p>
            <a:pPr eaLnBrk="1" hangingPunct="1"/>
            <a:r>
              <a:rPr lang="en-US" altLang="en-US" sz="3000" smtClean="0"/>
              <a:t>Calcium binds to troponin</a:t>
            </a:r>
          </a:p>
          <a:p>
            <a:pPr eaLnBrk="1" hangingPunct="1"/>
            <a:r>
              <a:rPr lang="en-US" altLang="en-US" sz="3000" smtClean="0"/>
              <a:t>Troponin–tropomyosin complex shifts position</a:t>
            </a:r>
          </a:p>
          <a:p>
            <a:pPr eaLnBrk="1" hangingPunct="1"/>
            <a:r>
              <a:rPr lang="en-US" altLang="en-US" sz="3000" smtClean="0"/>
              <a:t>Myosin binding site is exposed</a:t>
            </a:r>
          </a:p>
          <a:p>
            <a:pPr eaLnBrk="1" hangingPunct="1"/>
            <a:r>
              <a:rPr lang="en-US" altLang="en-US" sz="3000" smtClean="0"/>
              <a:t>Myosin heads form cross-bridges with actin</a:t>
            </a:r>
          </a:p>
          <a:p>
            <a:pPr eaLnBrk="1" hangingPunct="1"/>
            <a:r>
              <a:rPr lang="en-US" altLang="en-US" sz="3000" smtClean="0"/>
              <a:t>Actin filaments are pulled toward center of sarcomere</a:t>
            </a:r>
            <a:endParaRPr lang="en-US" altLang="en-US" sz="2800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536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Line 35"/>
          <p:cNvSpPr>
            <a:spLocks noChangeShapeType="1"/>
          </p:cNvSpPr>
          <p:nvPr/>
        </p:nvSpPr>
        <p:spPr bwMode="auto">
          <a:xfrm>
            <a:off x="3887788" y="261938"/>
            <a:ext cx="708025" cy="35718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171" name="Picture 62" descr="06_08a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4"/>
          <a:stretch>
            <a:fillRect/>
          </a:stretch>
        </p:blipFill>
        <p:spPr bwMode="auto">
          <a:xfrm>
            <a:off x="777875" y="107950"/>
            <a:ext cx="7588250" cy="631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Line 37"/>
          <p:cNvSpPr>
            <a:spLocks noChangeShapeType="1"/>
          </p:cNvSpPr>
          <p:nvPr/>
        </p:nvSpPr>
        <p:spPr bwMode="auto">
          <a:xfrm>
            <a:off x="3890963" y="261938"/>
            <a:ext cx="704850" cy="3571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38"/>
          <p:cNvSpPr>
            <a:spLocks noChangeShapeType="1"/>
          </p:cNvSpPr>
          <p:nvPr/>
        </p:nvSpPr>
        <p:spPr bwMode="auto">
          <a:xfrm flipH="1" flipV="1">
            <a:off x="2593975" y="4298950"/>
            <a:ext cx="1857375" cy="4191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Line 39"/>
          <p:cNvSpPr>
            <a:spLocks noChangeShapeType="1"/>
          </p:cNvSpPr>
          <p:nvPr/>
        </p:nvSpPr>
        <p:spPr bwMode="auto">
          <a:xfrm flipH="1">
            <a:off x="2017713" y="261938"/>
            <a:ext cx="820737" cy="360362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5" name="Line 40"/>
          <p:cNvSpPr>
            <a:spLocks noChangeShapeType="1"/>
          </p:cNvSpPr>
          <p:nvPr/>
        </p:nvSpPr>
        <p:spPr bwMode="auto">
          <a:xfrm flipH="1">
            <a:off x="1528763" y="1538288"/>
            <a:ext cx="719137" cy="3810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6" name="Freeform 41"/>
          <p:cNvSpPr>
            <a:spLocks/>
          </p:cNvSpPr>
          <p:nvPr/>
        </p:nvSpPr>
        <p:spPr bwMode="auto">
          <a:xfrm>
            <a:off x="2471738" y="2443163"/>
            <a:ext cx="1111250" cy="395287"/>
          </a:xfrm>
          <a:custGeom>
            <a:avLst/>
            <a:gdLst>
              <a:gd name="T0" fmla="*/ 1764109375 w 700"/>
              <a:gd name="T1" fmla="*/ 0 h 249"/>
              <a:gd name="T2" fmla="*/ 0 w 700"/>
              <a:gd name="T3" fmla="*/ 438506633 h 249"/>
              <a:gd name="T4" fmla="*/ 1151712200 w 700"/>
              <a:gd name="T5" fmla="*/ 627517319 h 2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00" h="249">
                <a:moveTo>
                  <a:pt x="700" y="0"/>
                </a:moveTo>
                <a:lnTo>
                  <a:pt x="0" y="174"/>
                </a:lnTo>
                <a:lnTo>
                  <a:pt x="457" y="249"/>
                </a:lnTo>
              </a:path>
            </a:pathLst>
          </a:custGeom>
          <a:noFill/>
          <a:ln w="381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7" name="Line 42"/>
          <p:cNvSpPr>
            <a:spLocks noChangeShapeType="1"/>
          </p:cNvSpPr>
          <p:nvPr/>
        </p:nvSpPr>
        <p:spPr bwMode="auto">
          <a:xfrm>
            <a:off x="3390900" y="3460750"/>
            <a:ext cx="787400" cy="82867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8" name="Line 43"/>
          <p:cNvSpPr>
            <a:spLocks noChangeShapeType="1"/>
          </p:cNvSpPr>
          <p:nvPr/>
        </p:nvSpPr>
        <p:spPr bwMode="auto">
          <a:xfrm>
            <a:off x="3276600" y="3921125"/>
            <a:ext cx="812800" cy="5810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9" name="Line 44"/>
          <p:cNvSpPr>
            <a:spLocks noChangeShapeType="1"/>
          </p:cNvSpPr>
          <p:nvPr/>
        </p:nvSpPr>
        <p:spPr bwMode="auto">
          <a:xfrm flipH="1" flipV="1">
            <a:off x="2936875" y="4851400"/>
            <a:ext cx="1644650" cy="53975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0" name="Line 45"/>
          <p:cNvSpPr>
            <a:spLocks noChangeShapeType="1"/>
          </p:cNvSpPr>
          <p:nvPr/>
        </p:nvSpPr>
        <p:spPr bwMode="auto">
          <a:xfrm flipH="1" flipV="1">
            <a:off x="2425700" y="5270500"/>
            <a:ext cx="1631950" cy="2413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1" name="Line 46"/>
          <p:cNvSpPr>
            <a:spLocks noChangeShapeType="1"/>
          </p:cNvSpPr>
          <p:nvPr/>
        </p:nvSpPr>
        <p:spPr bwMode="auto">
          <a:xfrm>
            <a:off x="6629400" y="3890963"/>
            <a:ext cx="266700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2" name="Line 47"/>
          <p:cNvSpPr>
            <a:spLocks noChangeShapeType="1"/>
          </p:cNvSpPr>
          <p:nvPr/>
        </p:nvSpPr>
        <p:spPr bwMode="auto">
          <a:xfrm flipH="1" flipV="1">
            <a:off x="2593975" y="4298950"/>
            <a:ext cx="1857375" cy="4191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3" name="Line 48"/>
          <p:cNvSpPr>
            <a:spLocks noChangeShapeType="1"/>
          </p:cNvSpPr>
          <p:nvPr/>
        </p:nvSpPr>
        <p:spPr bwMode="auto">
          <a:xfrm flipH="1">
            <a:off x="2024063" y="265113"/>
            <a:ext cx="811212" cy="35718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4" name="Line 49"/>
          <p:cNvSpPr>
            <a:spLocks noChangeShapeType="1"/>
          </p:cNvSpPr>
          <p:nvPr/>
        </p:nvSpPr>
        <p:spPr bwMode="auto">
          <a:xfrm flipH="1">
            <a:off x="1528763" y="1538288"/>
            <a:ext cx="719137" cy="3810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5" name="Freeform 50"/>
          <p:cNvSpPr>
            <a:spLocks/>
          </p:cNvSpPr>
          <p:nvPr/>
        </p:nvSpPr>
        <p:spPr bwMode="auto">
          <a:xfrm>
            <a:off x="2471738" y="2443163"/>
            <a:ext cx="1111250" cy="395287"/>
          </a:xfrm>
          <a:custGeom>
            <a:avLst/>
            <a:gdLst>
              <a:gd name="T0" fmla="*/ 1764109375 w 700"/>
              <a:gd name="T1" fmla="*/ 0 h 249"/>
              <a:gd name="T2" fmla="*/ 0 w 700"/>
              <a:gd name="T3" fmla="*/ 438506633 h 249"/>
              <a:gd name="T4" fmla="*/ 1151712200 w 700"/>
              <a:gd name="T5" fmla="*/ 627517319 h 2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700" h="249">
                <a:moveTo>
                  <a:pt x="700" y="0"/>
                </a:moveTo>
                <a:lnTo>
                  <a:pt x="0" y="174"/>
                </a:lnTo>
                <a:lnTo>
                  <a:pt x="457" y="249"/>
                </a:lnTo>
              </a:path>
            </a:pathLst>
          </a:custGeom>
          <a:noFill/>
          <a:ln w="1587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6" name="Line 51"/>
          <p:cNvSpPr>
            <a:spLocks noChangeShapeType="1"/>
          </p:cNvSpPr>
          <p:nvPr/>
        </p:nvSpPr>
        <p:spPr bwMode="auto">
          <a:xfrm>
            <a:off x="3390900" y="3460750"/>
            <a:ext cx="787400" cy="82867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7" name="Line 52"/>
          <p:cNvSpPr>
            <a:spLocks noChangeShapeType="1"/>
          </p:cNvSpPr>
          <p:nvPr/>
        </p:nvSpPr>
        <p:spPr bwMode="auto">
          <a:xfrm>
            <a:off x="3276600" y="3921125"/>
            <a:ext cx="812800" cy="5810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8" name="Line 53"/>
          <p:cNvSpPr>
            <a:spLocks noChangeShapeType="1"/>
          </p:cNvSpPr>
          <p:nvPr/>
        </p:nvSpPr>
        <p:spPr bwMode="auto">
          <a:xfrm flipH="1" flipV="1">
            <a:off x="2936875" y="4851400"/>
            <a:ext cx="1644650" cy="5397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9" name="Line 54"/>
          <p:cNvSpPr>
            <a:spLocks noChangeShapeType="1"/>
          </p:cNvSpPr>
          <p:nvPr/>
        </p:nvSpPr>
        <p:spPr bwMode="auto">
          <a:xfrm flipH="1" flipV="1">
            <a:off x="2425700" y="5270500"/>
            <a:ext cx="1631950" cy="24130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0" name="Line 55"/>
          <p:cNvSpPr>
            <a:spLocks noChangeShapeType="1"/>
          </p:cNvSpPr>
          <p:nvPr/>
        </p:nvSpPr>
        <p:spPr bwMode="auto">
          <a:xfrm>
            <a:off x="6629400" y="3890963"/>
            <a:ext cx="266700" cy="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91" name="TextBox 2"/>
          <p:cNvSpPr txBox="1">
            <a:spLocks noChangeArrowheads="1"/>
          </p:cNvSpPr>
          <p:nvPr/>
        </p:nvSpPr>
        <p:spPr bwMode="auto">
          <a:xfrm>
            <a:off x="2790825" y="53975"/>
            <a:ext cx="1136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800">
                <a:latin typeface="Helvetica" pitchFamily="84" charset="0"/>
                <a:cs typeface="Helvetica" pitchFamily="84" charset="0"/>
              </a:rPr>
              <a:t>Myofibril</a:t>
            </a:r>
          </a:p>
        </p:txBody>
      </p:sp>
      <p:sp>
        <p:nvSpPr>
          <p:cNvPr id="7192" name="TextBox 3"/>
          <p:cNvSpPr txBox="1">
            <a:spLocks noChangeArrowheads="1"/>
          </p:cNvSpPr>
          <p:nvPr/>
        </p:nvSpPr>
        <p:spPr bwMode="auto">
          <a:xfrm>
            <a:off x="714375" y="1878013"/>
            <a:ext cx="18557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900">
                <a:latin typeface="Helvetica" pitchFamily="84" charset="0"/>
                <a:cs typeface="Helvetica" pitchFamily="84" charset="0"/>
              </a:rPr>
              <a:t>Sarcoplasmic</a:t>
            </a:r>
            <a:br>
              <a:rPr lang="en-US" altLang="en-US" sz="1900">
                <a:latin typeface="Helvetica" pitchFamily="84" charset="0"/>
                <a:cs typeface="Helvetica" pitchFamily="84" charset="0"/>
              </a:rPr>
            </a:br>
            <a:r>
              <a:rPr lang="en-US" altLang="en-US" sz="1900">
                <a:latin typeface="Helvetica" pitchFamily="84" charset="0"/>
                <a:cs typeface="Helvetica" pitchFamily="84" charset="0"/>
              </a:rPr>
              <a:t>reticulum</a:t>
            </a:r>
          </a:p>
        </p:txBody>
      </p:sp>
      <p:sp>
        <p:nvSpPr>
          <p:cNvPr id="7193" name="TextBox 4"/>
          <p:cNvSpPr txBox="1">
            <a:spLocks noChangeArrowheads="1"/>
          </p:cNvSpPr>
          <p:nvPr/>
        </p:nvSpPr>
        <p:spPr bwMode="auto">
          <a:xfrm>
            <a:off x="685800" y="2535238"/>
            <a:ext cx="21002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900">
                <a:latin typeface="Helvetica" pitchFamily="84" charset="0"/>
                <a:cs typeface="Helvetica" pitchFamily="84" charset="0"/>
              </a:rPr>
              <a:t>Thick and thin filaments</a:t>
            </a:r>
          </a:p>
        </p:txBody>
      </p:sp>
      <p:sp>
        <p:nvSpPr>
          <p:cNvPr id="7194" name="TextBox 5"/>
          <p:cNvSpPr txBox="1">
            <a:spLocks noChangeArrowheads="1"/>
          </p:cNvSpPr>
          <p:nvPr/>
        </p:nvSpPr>
        <p:spPr bwMode="auto">
          <a:xfrm>
            <a:off x="1731963" y="3233738"/>
            <a:ext cx="171291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900">
                <a:latin typeface="Helvetica" pitchFamily="84" charset="0"/>
                <a:cs typeface="Helvetica" pitchFamily="84" charset="0"/>
              </a:rPr>
              <a:t>Tropomyosin</a:t>
            </a:r>
          </a:p>
        </p:txBody>
      </p:sp>
      <p:sp>
        <p:nvSpPr>
          <p:cNvPr id="7195" name="TextBox 6"/>
          <p:cNvSpPr txBox="1">
            <a:spLocks noChangeArrowheads="1"/>
          </p:cNvSpPr>
          <p:nvPr/>
        </p:nvSpPr>
        <p:spPr bwMode="auto">
          <a:xfrm>
            <a:off x="1533525" y="3665538"/>
            <a:ext cx="177958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900">
                <a:latin typeface="Helvetica" pitchFamily="84" charset="0"/>
                <a:cs typeface="Helvetica" pitchFamily="84" charset="0"/>
              </a:rPr>
              <a:t>Actin filament</a:t>
            </a:r>
          </a:p>
        </p:txBody>
      </p:sp>
      <p:sp>
        <p:nvSpPr>
          <p:cNvPr id="7196" name="TextBox 7"/>
          <p:cNvSpPr txBox="1">
            <a:spLocks noChangeArrowheads="1"/>
          </p:cNvSpPr>
          <p:nvPr/>
        </p:nvSpPr>
        <p:spPr bwMode="auto">
          <a:xfrm>
            <a:off x="1428750" y="4071938"/>
            <a:ext cx="1230313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900">
                <a:latin typeface="Helvetica" pitchFamily="84" charset="0"/>
                <a:cs typeface="Helvetica" pitchFamily="84" charset="0"/>
              </a:rPr>
              <a:t>Troponin</a:t>
            </a:r>
          </a:p>
        </p:txBody>
      </p:sp>
      <p:sp>
        <p:nvSpPr>
          <p:cNvPr id="7197" name="TextBox 8"/>
          <p:cNvSpPr txBox="1">
            <a:spLocks noChangeArrowheads="1"/>
          </p:cNvSpPr>
          <p:nvPr/>
        </p:nvSpPr>
        <p:spPr bwMode="auto">
          <a:xfrm>
            <a:off x="1362075" y="4656138"/>
            <a:ext cx="164623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900">
                <a:latin typeface="Helvetica" pitchFamily="84" charset="0"/>
                <a:cs typeface="Helvetica" pitchFamily="84" charset="0"/>
              </a:rPr>
              <a:t>Myosin head</a:t>
            </a:r>
          </a:p>
        </p:txBody>
      </p:sp>
      <p:sp>
        <p:nvSpPr>
          <p:cNvPr id="7198" name="TextBox 9"/>
          <p:cNvSpPr txBox="1">
            <a:spLocks noChangeArrowheads="1"/>
          </p:cNvSpPr>
          <p:nvPr/>
        </p:nvSpPr>
        <p:spPr bwMode="auto">
          <a:xfrm>
            <a:off x="1481138" y="5081588"/>
            <a:ext cx="16621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900">
                <a:latin typeface="Helvetica" pitchFamily="84" charset="0"/>
                <a:cs typeface="Helvetica" pitchFamily="84" charset="0"/>
              </a:rPr>
              <a:t>Myosin filament</a:t>
            </a:r>
          </a:p>
        </p:txBody>
      </p:sp>
      <p:sp>
        <p:nvSpPr>
          <p:cNvPr id="7199" name="TextBox 10"/>
          <p:cNvSpPr txBox="1">
            <a:spLocks noChangeArrowheads="1"/>
          </p:cNvSpPr>
          <p:nvPr/>
        </p:nvSpPr>
        <p:spPr bwMode="auto">
          <a:xfrm>
            <a:off x="6840538" y="3675063"/>
            <a:ext cx="6937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800">
                <a:latin typeface="Helvetica" pitchFamily="84" charset="0"/>
                <a:cs typeface="Helvetica" pitchFamily="84" charset="0"/>
              </a:rPr>
              <a:t>Ca</a:t>
            </a:r>
            <a:r>
              <a:rPr lang="en-US" altLang="en-US" sz="2200" baseline="32000">
                <a:latin typeface="Helvetica" pitchFamily="84" charset="0"/>
                <a:cs typeface="Helvetica" pitchFamily="84" charset="0"/>
              </a:rPr>
              <a:t>2</a:t>
            </a:r>
            <a:r>
              <a:rPr lang="en-US" altLang="en-US" sz="2200" baseline="36000">
                <a:latin typeface="Helvetica" pitchFamily="84" charset="0"/>
                <a:cs typeface="Helvetica" pitchFamily="84" charset="0"/>
              </a:rPr>
              <a:t>+</a:t>
            </a:r>
            <a:endParaRPr lang="en-US" altLang="en-US" sz="1800">
              <a:latin typeface="Helvetica" pitchFamily="84" charset="0"/>
              <a:cs typeface="Helvetica" pitchFamily="84" charset="0"/>
            </a:endParaRPr>
          </a:p>
        </p:txBody>
      </p:sp>
      <p:sp>
        <p:nvSpPr>
          <p:cNvPr id="7200" name="TextBox 11"/>
          <p:cNvSpPr txBox="1">
            <a:spLocks noChangeArrowheads="1"/>
          </p:cNvSpPr>
          <p:nvPr/>
        </p:nvSpPr>
        <p:spPr bwMode="auto">
          <a:xfrm>
            <a:off x="930275" y="5805488"/>
            <a:ext cx="7762875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79400" indent="-2794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80000"/>
              </a:lnSpc>
              <a:buFont typeface="Helvetica" pitchFamily="84" charset="0"/>
              <a:buAutoNum type="alphaLcParenR"/>
            </a:pPr>
            <a:r>
              <a:rPr lang="en-US" altLang="en-US" sz="1900">
                <a:latin typeface="Helvetica" pitchFamily="84" charset="0"/>
                <a:cs typeface="Helvetica" pitchFamily="84" charset="0"/>
              </a:rPr>
              <a:t>Resting sarcomere. In the absence of calcium the muscle is </a:t>
            </a:r>
          </a:p>
          <a:p>
            <a:pPr>
              <a:lnSpc>
                <a:spcPct val="80000"/>
              </a:lnSpc>
            </a:pPr>
            <a:r>
              <a:rPr lang="en-US" altLang="en-US" sz="1900">
                <a:latin typeface="Helvetica" pitchFamily="84" charset="0"/>
                <a:cs typeface="Helvetica" pitchFamily="84" charset="0"/>
              </a:rPr>
              <a:t>	relaxed because the myosin heads cannot form cross-bridges</a:t>
            </a:r>
          </a:p>
          <a:p>
            <a:pPr>
              <a:lnSpc>
                <a:spcPct val="80000"/>
              </a:lnSpc>
            </a:pPr>
            <a:r>
              <a:rPr lang="en-US" altLang="en-US" sz="1900">
                <a:latin typeface="Helvetica" pitchFamily="84" charset="0"/>
                <a:cs typeface="Helvetica" pitchFamily="84" charset="0"/>
              </a:rPr>
              <a:t>	with actin.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96"/>
    </mc:Choice>
    <mc:Fallback xmlns="">
      <p:transition spd="slow" advTm="274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4" descr="06_08b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59"/>
          <a:stretch>
            <a:fillRect/>
          </a:stretch>
        </p:blipFill>
        <p:spPr bwMode="auto">
          <a:xfrm>
            <a:off x="792163" y="93663"/>
            <a:ext cx="7559675" cy="624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Line 23"/>
          <p:cNvSpPr>
            <a:spLocks noChangeShapeType="1"/>
          </p:cNvSpPr>
          <p:nvPr/>
        </p:nvSpPr>
        <p:spPr bwMode="auto">
          <a:xfrm>
            <a:off x="3814763" y="3832225"/>
            <a:ext cx="49847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Line 24"/>
          <p:cNvSpPr>
            <a:spLocks noChangeShapeType="1"/>
          </p:cNvSpPr>
          <p:nvPr/>
        </p:nvSpPr>
        <p:spPr bwMode="auto">
          <a:xfrm>
            <a:off x="3814763" y="3832225"/>
            <a:ext cx="4984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Line 25"/>
          <p:cNvSpPr>
            <a:spLocks noChangeShapeType="1"/>
          </p:cNvSpPr>
          <p:nvPr/>
        </p:nvSpPr>
        <p:spPr bwMode="auto">
          <a:xfrm flipV="1">
            <a:off x="2197100" y="623888"/>
            <a:ext cx="0" cy="3810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Line 26"/>
          <p:cNvSpPr>
            <a:spLocks noChangeShapeType="1"/>
          </p:cNvSpPr>
          <p:nvPr/>
        </p:nvSpPr>
        <p:spPr bwMode="auto">
          <a:xfrm>
            <a:off x="5505450" y="4362450"/>
            <a:ext cx="1323975" cy="13335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Line 27"/>
          <p:cNvSpPr>
            <a:spLocks noChangeShapeType="1"/>
          </p:cNvSpPr>
          <p:nvPr/>
        </p:nvSpPr>
        <p:spPr bwMode="auto">
          <a:xfrm flipH="1">
            <a:off x="1676400" y="1698625"/>
            <a:ext cx="561975" cy="238125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0" name="Line 28"/>
          <p:cNvSpPr>
            <a:spLocks noChangeShapeType="1"/>
          </p:cNvSpPr>
          <p:nvPr/>
        </p:nvSpPr>
        <p:spPr bwMode="auto">
          <a:xfrm flipH="1" flipV="1">
            <a:off x="4548188" y="4852988"/>
            <a:ext cx="2281237" cy="22383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1" name="Line 29"/>
          <p:cNvSpPr>
            <a:spLocks noChangeShapeType="1"/>
          </p:cNvSpPr>
          <p:nvPr/>
        </p:nvSpPr>
        <p:spPr bwMode="auto">
          <a:xfrm flipV="1">
            <a:off x="2197100" y="592138"/>
            <a:ext cx="0" cy="4127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30"/>
          <p:cNvSpPr>
            <a:spLocks noChangeShapeType="1"/>
          </p:cNvSpPr>
          <p:nvPr/>
        </p:nvSpPr>
        <p:spPr bwMode="auto">
          <a:xfrm>
            <a:off x="5505450" y="4362450"/>
            <a:ext cx="1323975" cy="133350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31"/>
          <p:cNvSpPr>
            <a:spLocks noChangeShapeType="1"/>
          </p:cNvSpPr>
          <p:nvPr/>
        </p:nvSpPr>
        <p:spPr bwMode="auto">
          <a:xfrm flipH="1">
            <a:off x="1676400" y="1698625"/>
            <a:ext cx="561975" cy="238125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32"/>
          <p:cNvSpPr>
            <a:spLocks noChangeShapeType="1"/>
          </p:cNvSpPr>
          <p:nvPr/>
        </p:nvSpPr>
        <p:spPr bwMode="auto">
          <a:xfrm flipH="1" flipV="1">
            <a:off x="4548188" y="4852988"/>
            <a:ext cx="2281237" cy="223837"/>
          </a:xfrm>
          <a:prstGeom prst="line">
            <a:avLst/>
          </a:prstGeom>
          <a:noFill/>
          <a:ln w="158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TextBox 2"/>
          <p:cNvSpPr txBox="1">
            <a:spLocks noChangeArrowheads="1"/>
          </p:cNvSpPr>
          <p:nvPr/>
        </p:nvSpPr>
        <p:spPr bwMode="auto">
          <a:xfrm>
            <a:off x="1687513" y="65088"/>
            <a:ext cx="1814512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800">
                <a:latin typeface="Helvetica" pitchFamily="84" charset="0"/>
                <a:cs typeface="Helvetica" pitchFamily="84" charset="0"/>
              </a:rPr>
              <a:t>Sarcoplasmic reticulum</a:t>
            </a:r>
          </a:p>
        </p:txBody>
      </p:sp>
      <p:sp>
        <p:nvSpPr>
          <p:cNvPr id="8206" name="TextBox 3"/>
          <p:cNvSpPr txBox="1">
            <a:spLocks noChangeArrowheads="1"/>
          </p:cNvSpPr>
          <p:nvPr/>
        </p:nvSpPr>
        <p:spPr bwMode="auto">
          <a:xfrm>
            <a:off x="730250" y="1909763"/>
            <a:ext cx="12573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800">
                <a:latin typeface="Helvetica" pitchFamily="84" charset="0"/>
                <a:cs typeface="Helvetica" pitchFamily="84" charset="0"/>
              </a:rPr>
              <a:t>Electrical impulse</a:t>
            </a:r>
          </a:p>
        </p:txBody>
      </p:sp>
      <p:sp>
        <p:nvSpPr>
          <p:cNvPr id="8207" name="TextBox 4"/>
          <p:cNvSpPr txBox="1">
            <a:spLocks noChangeArrowheads="1"/>
          </p:cNvSpPr>
          <p:nvPr/>
        </p:nvSpPr>
        <p:spPr bwMode="auto">
          <a:xfrm>
            <a:off x="5241925" y="3402013"/>
            <a:ext cx="19256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800">
                <a:latin typeface="Helvetica" pitchFamily="84" charset="0"/>
                <a:cs typeface="Helvetica" pitchFamily="84" charset="0"/>
              </a:rPr>
              <a:t>Calcium release</a:t>
            </a:r>
          </a:p>
        </p:txBody>
      </p:sp>
      <p:sp>
        <p:nvSpPr>
          <p:cNvPr id="8208" name="TextBox 5"/>
          <p:cNvSpPr txBox="1">
            <a:spLocks noChangeArrowheads="1"/>
          </p:cNvSpPr>
          <p:nvPr/>
        </p:nvSpPr>
        <p:spPr bwMode="auto">
          <a:xfrm>
            <a:off x="4279900" y="3606800"/>
            <a:ext cx="6937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800">
                <a:latin typeface="Helvetica" pitchFamily="84" charset="0"/>
                <a:cs typeface="Helvetica" pitchFamily="84" charset="0"/>
              </a:rPr>
              <a:t>Ca</a:t>
            </a:r>
            <a:r>
              <a:rPr lang="en-US" altLang="en-US" sz="2200" baseline="34000">
                <a:latin typeface="Helvetica" pitchFamily="84" charset="0"/>
                <a:cs typeface="Helvetica" pitchFamily="84" charset="0"/>
              </a:rPr>
              <a:t>2</a:t>
            </a:r>
            <a:r>
              <a:rPr lang="en-US" altLang="en-US" sz="2200" baseline="38000">
                <a:latin typeface="Helvetica" pitchFamily="84" charset="0"/>
                <a:cs typeface="Helvetica" pitchFamily="84" charset="0"/>
              </a:rPr>
              <a:t>+</a:t>
            </a:r>
            <a:endParaRPr lang="en-US" altLang="en-US" sz="1800">
              <a:latin typeface="Helvetica" pitchFamily="84" charset="0"/>
              <a:cs typeface="Helvetica" pitchFamily="84" charset="0"/>
            </a:endParaRPr>
          </a:p>
        </p:txBody>
      </p:sp>
      <p:sp>
        <p:nvSpPr>
          <p:cNvPr id="8209" name="TextBox 6"/>
          <p:cNvSpPr txBox="1">
            <a:spLocks noChangeArrowheads="1"/>
          </p:cNvSpPr>
          <p:nvPr/>
        </p:nvSpPr>
        <p:spPr bwMode="auto">
          <a:xfrm>
            <a:off x="6797675" y="4332288"/>
            <a:ext cx="177482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800">
                <a:latin typeface="Helvetica" pitchFamily="84" charset="0"/>
                <a:cs typeface="Helvetica" pitchFamily="84" charset="0"/>
              </a:rPr>
              <a:t>Myosin binding sites</a:t>
            </a:r>
          </a:p>
        </p:txBody>
      </p:sp>
      <p:sp>
        <p:nvSpPr>
          <p:cNvPr id="8210" name="TextBox 7"/>
          <p:cNvSpPr txBox="1">
            <a:spLocks noChangeArrowheads="1"/>
          </p:cNvSpPr>
          <p:nvPr/>
        </p:nvSpPr>
        <p:spPr bwMode="auto">
          <a:xfrm>
            <a:off x="6797675" y="4879975"/>
            <a:ext cx="160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800">
                <a:latin typeface="Helvetica" pitchFamily="84" charset="0"/>
                <a:cs typeface="Helvetica" pitchFamily="84" charset="0"/>
              </a:rPr>
              <a:t>Cross-bridge</a:t>
            </a:r>
          </a:p>
        </p:txBody>
      </p:sp>
      <p:sp>
        <p:nvSpPr>
          <p:cNvPr id="8211" name="TextBox 45"/>
          <p:cNvSpPr txBox="1">
            <a:spLocks noChangeArrowheads="1"/>
          </p:cNvSpPr>
          <p:nvPr/>
        </p:nvSpPr>
        <p:spPr bwMode="auto">
          <a:xfrm>
            <a:off x="1793875" y="5754688"/>
            <a:ext cx="6386513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800">
                <a:latin typeface="Helvetica" pitchFamily="84" charset="0"/>
                <a:cs typeface="Helvetica" pitchFamily="84" charset="0"/>
              </a:rPr>
              <a:t>b) Cross-bridge attachment. The binding of calcium</a:t>
            </a:r>
          </a:p>
          <a:p>
            <a:pPr>
              <a:lnSpc>
                <a:spcPct val="85000"/>
              </a:lnSpc>
            </a:pPr>
            <a:r>
              <a:rPr lang="en-US" altLang="en-US" sz="1800">
                <a:latin typeface="Helvetica" pitchFamily="84" charset="0"/>
                <a:cs typeface="Helvetica" pitchFamily="84" charset="0"/>
              </a:rPr>
              <a:t>	to troponin causes a shift in the troponin-tropomyosin</a:t>
            </a:r>
          </a:p>
          <a:p>
            <a:pPr>
              <a:lnSpc>
                <a:spcPct val="85000"/>
              </a:lnSpc>
            </a:pPr>
            <a:r>
              <a:rPr lang="en-US" altLang="en-US" sz="1800">
                <a:latin typeface="Helvetica" pitchFamily="84" charset="0"/>
                <a:cs typeface="Helvetica" pitchFamily="84" charset="0"/>
              </a:rPr>
              <a:t>	complex, allowing cross-bridges to form.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082"/>
    </mc:Choice>
    <mc:Fallback xmlns="">
      <p:transition spd="slow" advTm="660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ervDisk_02:Johnson_IRDVD_TA:Johnson_MM:Johnson_PPT:Johnson_Lects:Sample_Design:Strip.png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Muscle Relaxation</a:t>
            </a:r>
          </a:p>
        </p:txBody>
      </p:sp>
      <p:sp>
        <p:nvSpPr>
          <p:cNvPr id="37890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28725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Nerve activation ends, contraction ends</a:t>
            </a:r>
          </a:p>
          <a:p>
            <a:pPr eaLnBrk="1" hangingPunct="1"/>
            <a:r>
              <a:rPr lang="en-US" altLang="en-US" smtClean="0"/>
              <a:t>Calcium pumped back into sarcoplasmic reticulum</a:t>
            </a:r>
          </a:p>
          <a:p>
            <a:pPr eaLnBrk="1" hangingPunct="1"/>
            <a:r>
              <a:rPr lang="en-US" altLang="en-US" smtClean="0"/>
              <a:t>Calcium removed from troponin</a:t>
            </a:r>
          </a:p>
          <a:p>
            <a:pPr eaLnBrk="1" hangingPunct="1"/>
            <a:r>
              <a:rPr lang="en-US" altLang="en-US" smtClean="0"/>
              <a:t>Myosin binding site covered</a:t>
            </a:r>
          </a:p>
          <a:p>
            <a:pPr eaLnBrk="1" hangingPunct="1"/>
            <a:r>
              <a:rPr lang="en-US" altLang="en-US" smtClean="0"/>
              <a:t>No calcium = no cross-bridges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31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 descr="ServDisk_02:Johnson_IRDVD_TA:Johnson_MM:Johnson_PPT:Johnson_Lects:Sample_Design:Strip.png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Energy Required for Muscle Activity</a:t>
            </a:r>
          </a:p>
        </p:txBody>
      </p:sp>
      <p:sp>
        <p:nvSpPr>
          <p:cNvPr id="39938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243013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smtClean="0"/>
              <a:t>Principle source of energy</a:t>
            </a:r>
          </a:p>
          <a:p>
            <a:pPr lvl="1" eaLnBrk="1" hangingPunct="1"/>
            <a:r>
              <a:rPr lang="en-US" altLang="en-US" smtClean="0"/>
              <a:t>ATP</a:t>
            </a:r>
          </a:p>
          <a:p>
            <a:pPr eaLnBrk="1" hangingPunct="1"/>
            <a:r>
              <a:rPr lang="en-US" altLang="en-US" smtClean="0"/>
              <a:t>ATP required for contraction</a:t>
            </a:r>
          </a:p>
          <a:p>
            <a:pPr eaLnBrk="1" hangingPunct="1"/>
            <a:r>
              <a:rPr lang="en-US" altLang="en-US" smtClean="0"/>
              <a:t>ATP required for relaxation</a:t>
            </a:r>
          </a:p>
          <a:p>
            <a:pPr eaLnBrk="1" hangingPunct="1"/>
            <a:r>
              <a:rPr lang="en-US" altLang="en-US" smtClean="0"/>
              <a:t>ATP is replenished by a variety of means</a:t>
            </a:r>
          </a:p>
          <a:p>
            <a:pPr lvl="1" eaLnBrk="1" hangingPunct="1"/>
            <a:r>
              <a:rPr lang="en-US" altLang="en-US" smtClean="0"/>
              <a:t>Creatine phosphate</a:t>
            </a:r>
          </a:p>
          <a:p>
            <a:pPr lvl="1" eaLnBrk="1" hangingPunct="1"/>
            <a:r>
              <a:rPr lang="en-US" altLang="en-US" smtClean="0"/>
              <a:t>Stored glycogen</a:t>
            </a:r>
          </a:p>
          <a:p>
            <a:pPr lvl="1" eaLnBrk="1" hangingPunct="1"/>
            <a:r>
              <a:rPr lang="en-US" altLang="en-US" smtClean="0"/>
              <a:t>Aerobic metabolism of glucose, fatty acids, and other high-energy molecules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452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5.9|9.7|8.4|20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8.3|15.3|8|12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2|62.4"/>
</p:tagLst>
</file>

<file path=ppt/theme/theme1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  <a:cs typeface="Arial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6197</TotalTime>
  <Words>228</Words>
  <Application>Microsoft Office PowerPoint</Application>
  <PresentationFormat>On-screen Show (4:3)</PresentationFormat>
  <Paragraphs>64</Paragraphs>
  <Slides>7</Slides>
  <Notes>7</Notes>
  <HiddenSlides>0</HiddenSlides>
  <MMClips>7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Johnson_6e_PPT_template_2line</vt:lpstr>
      <vt:lpstr>Johnson_6e_PPT_template_1line</vt:lpstr>
      <vt:lpstr>Johnson_6e_PPT_template-blank</vt:lpstr>
      <vt:lpstr>Calcium Initiates the Sliding Filament Mechanism</vt:lpstr>
      <vt:lpstr>PowerPoint Presentation</vt:lpstr>
      <vt:lpstr>Mechanism of Muscle Contraction</vt:lpstr>
      <vt:lpstr>PowerPoint Presentation</vt:lpstr>
      <vt:lpstr>PowerPoint Presentation</vt:lpstr>
      <vt:lpstr>Muscle Relaxation</vt:lpstr>
      <vt:lpstr>Energy Required for Muscle Activity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392</cp:revision>
  <cp:lastPrinted>2002-04-29T18:54:29Z</cp:lastPrinted>
  <dcterms:created xsi:type="dcterms:W3CDTF">2000-12-11T01:39:32Z</dcterms:created>
  <dcterms:modified xsi:type="dcterms:W3CDTF">2016-08-24T16:38:27Z</dcterms:modified>
</cp:coreProperties>
</file>