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  <p:sldMasterId id="2147483663" r:id="rId2"/>
  </p:sldMasterIdLst>
  <p:notesMasterIdLst>
    <p:notesMasterId r:id="rId7"/>
  </p:notesMasterIdLst>
  <p:handoutMasterIdLst>
    <p:handoutMasterId r:id="rId8"/>
  </p:handoutMasterIdLst>
  <p:sldIdLst>
    <p:sldId id="373" r:id="rId3"/>
    <p:sldId id="395" r:id="rId4"/>
    <p:sldId id="375" r:id="rId5"/>
    <p:sldId id="396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9" autoAdjust="0"/>
    <p:restoredTop sz="88504" autoAdjust="0"/>
  </p:normalViewPr>
  <p:slideViewPr>
    <p:cSldViewPr snapToGrid="0">
      <p:cViewPr varScale="1">
        <p:scale>
          <a:sx n="107" d="100"/>
          <a:sy n="107" d="100"/>
        </p:scale>
        <p:origin x="-84" y="-138"/>
      </p:cViewPr>
      <p:guideLst>
        <p:guide orient="horz" pos="300"/>
        <p:guide pos="111"/>
        <p:guide pos="317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6EA6404-AD44-4420-BA08-BE236250B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81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9E713EC-0591-480B-BFEF-8BE8F2D333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66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BB675BEF-1304-46C2-B909-08ECBC8F5713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22884C4F-5E00-4236-94B5-AB9057D50EB6}" type="slidenum">
              <a:rPr lang="en-US" altLang="en-US" sz="1200" b="0" smtClean="0">
                <a:latin typeface="Bookman Old Style" pitchFamily="28" charset="0"/>
              </a:rPr>
              <a:pPr/>
              <a:t>3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2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2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61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b="0" smtClean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b="0" smtClean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b="0" smtClean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b="0" smtClean="0">
              <a:latin typeface="Arial" charset="0"/>
              <a:cs typeface="+mn-cs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3138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4807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58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94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954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561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275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54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9653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3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2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979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4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2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7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34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83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53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4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Skeletal Muscle Contractile Unit</a:t>
            </a:r>
          </a:p>
        </p:txBody>
      </p:sp>
      <p:sp>
        <p:nvSpPr>
          <p:cNvPr id="2560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43013"/>
            <a:ext cx="8305800" cy="5102225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Sarcomere</a:t>
            </a:r>
            <a:r>
              <a:rPr lang="en-US" altLang="en-US" smtClean="0"/>
              <a:t>: contractile unit</a:t>
            </a:r>
          </a:p>
          <a:p>
            <a:pPr lvl="1" eaLnBrk="1" hangingPunct="1"/>
            <a:r>
              <a:rPr lang="en-US" altLang="en-US" b="1" smtClean="0"/>
              <a:t>Myosin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forms thick filaments</a:t>
            </a:r>
          </a:p>
          <a:p>
            <a:pPr lvl="1" eaLnBrk="1" hangingPunct="1"/>
            <a:r>
              <a:rPr lang="en-US" altLang="en-US" b="1" smtClean="0"/>
              <a:t>Actin</a:t>
            </a:r>
          </a:p>
          <a:p>
            <a:pPr lvl="2" eaLnBrk="1" hangingPunct="1"/>
            <a:r>
              <a:rPr lang="en-US" altLang="en-US" smtClean="0"/>
              <a:t>forms thin filaments</a:t>
            </a:r>
          </a:p>
          <a:p>
            <a:pPr eaLnBrk="1" hangingPunct="1"/>
            <a:r>
              <a:rPr lang="en-US" altLang="en-US" b="1" smtClean="0"/>
              <a:t>Z Lines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attachment points for sarcomeres</a:t>
            </a:r>
          </a:p>
          <a:p>
            <a:pPr eaLnBrk="1" hangingPunct="1"/>
            <a:r>
              <a:rPr lang="en-US" altLang="en-US" smtClean="0"/>
              <a:t>Arrangement of filaments gives rise to </a:t>
            </a:r>
            <a:r>
              <a:rPr lang="en-US" altLang="en-US" b="1" smtClean="0"/>
              <a:t>striated</a:t>
            </a:r>
            <a:r>
              <a:rPr lang="en-US" altLang="en-US" smtClean="0"/>
              <a:t> appearance of skeletal muscle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99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103" descr="06_05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2316163" y="122238"/>
            <a:ext cx="4511675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Line 42"/>
          <p:cNvSpPr>
            <a:spLocks noChangeShapeType="1"/>
          </p:cNvSpPr>
          <p:nvPr/>
        </p:nvSpPr>
        <p:spPr bwMode="auto">
          <a:xfrm>
            <a:off x="5657850" y="2065338"/>
            <a:ext cx="177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43"/>
          <p:cNvSpPr>
            <a:spLocks noChangeShapeType="1"/>
          </p:cNvSpPr>
          <p:nvPr/>
        </p:nvSpPr>
        <p:spPr bwMode="auto">
          <a:xfrm>
            <a:off x="5568950" y="2297113"/>
            <a:ext cx="3778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Line 44"/>
          <p:cNvSpPr>
            <a:spLocks noChangeShapeType="1"/>
          </p:cNvSpPr>
          <p:nvPr/>
        </p:nvSpPr>
        <p:spPr bwMode="auto">
          <a:xfrm>
            <a:off x="5657850" y="2065338"/>
            <a:ext cx="17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Line 45"/>
          <p:cNvSpPr>
            <a:spLocks noChangeShapeType="1"/>
          </p:cNvSpPr>
          <p:nvPr/>
        </p:nvSpPr>
        <p:spPr bwMode="auto">
          <a:xfrm>
            <a:off x="5568950" y="2297113"/>
            <a:ext cx="3778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Line 46"/>
          <p:cNvSpPr>
            <a:spLocks noChangeShapeType="1"/>
          </p:cNvSpPr>
          <p:nvPr/>
        </p:nvSpPr>
        <p:spPr bwMode="auto">
          <a:xfrm>
            <a:off x="5810250" y="2217738"/>
            <a:ext cx="1778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Line 47"/>
          <p:cNvSpPr>
            <a:spLocks noChangeShapeType="1"/>
          </p:cNvSpPr>
          <p:nvPr/>
        </p:nvSpPr>
        <p:spPr bwMode="auto">
          <a:xfrm>
            <a:off x="5721350" y="2449513"/>
            <a:ext cx="377825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48"/>
          <p:cNvSpPr>
            <a:spLocks noChangeShapeType="1"/>
          </p:cNvSpPr>
          <p:nvPr/>
        </p:nvSpPr>
        <p:spPr bwMode="auto">
          <a:xfrm flipV="1">
            <a:off x="3368675" y="531813"/>
            <a:ext cx="101600" cy="27622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49"/>
          <p:cNvSpPr>
            <a:spLocks noChangeShapeType="1"/>
          </p:cNvSpPr>
          <p:nvPr/>
        </p:nvSpPr>
        <p:spPr bwMode="auto">
          <a:xfrm flipV="1">
            <a:off x="4543425" y="541338"/>
            <a:ext cx="206375" cy="2921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50"/>
          <p:cNvSpPr>
            <a:spLocks noChangeShapeType="1"/>
          </p:cNvSpPr>
          <p:nvPr/>
        </p:nvSpPr>
        <p:spPr bwMode="auto">
          <a:xfrm flipV="1">
            <a:off x="3368675" y="531813"/>
            <a:ext cx="101600" cy="276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51"/>
          <p:cNvSpPr>
            <a:spLocks noChangeShapeType="1"/>
          </p:cNvSpPr>
          <p:nvPr/>
        </p:nvSpPr>
        <p:spPr bwMode="auto">
          <a:xfrm flipV="1">
            <a:off x="4543425" y="541338"/>
            <a:ext cx="206375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TextBox 5"/>
          <p:cNvSpPr txBox="1">
            <a:spLocks noChangeArrowheads="1"/>
          </p:cNvSpPr>
          <p:nvPr/>
        </p:nvSpPr>
        <p:spPr bwMode="auto">
          <a:xfrm>
            <a:off x="3813175" y="88900"/>
            <a:ext cx="660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Myofibril</a:t>
            </a:r>
          </a:p>
        </p:txBody>
      </p:sp>
      <p:sp>
        <p:nvSpPr>
          <p:cNvPr id="4111" name="TextBox 6"/>
          <p:cNvSpPr txBox="1">
            <a:spLocks noChangeArrowheads="1"/>
          </p:cNvSpPr>
          <p:nvPr/>
        </p:nvSpPr>
        <p:spPr bwMode="auto">
          <a:xfrm>
            <a:off x="3214688" y="354013"/>
            <a:ext cx="4889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Z-line</a:t>
            </a:r>
          </a:p>
        </p:txBody>
      </p:sp>
      <p:sp>
        <p:nvSpPr>
          <p:cNvPr id="4112" name="TextBox 7"/>
          <p:cNvSpPr txBox="1">
            <a:spLocks noChangeArrowheads="1"/>
          </p:cNvSpPr>
          <p:nvPr/>
        </p:nvSpPr>
        <p:spPr bwMode="auto">
          <a:xfrm>
            <a:off x="4524375" y="354013"/>
            <a:ext cx="4889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Z-line</a:t>
            </a:r>
          </a:p>
        </p:txBody>
      </p:sp>
      <p:sp>
        <p:nvSpPr>
          <p:cNvPr id="4113" name="TextBox 8"/>
          <p:cNvSpPr txBox="1">
            <a:spLocks noChangeArrowheads="1"/>
          </p:cNvSpPr>
          <p:nvPr/>
        </p:nvSpPr>
        <p:spPr bwMode="auto">
          <a:xfrm>
            <a:off x="3659188" y="1627188"/>
            <a:ext cx="774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Sarcomere</a:t>
            </a:r>
          </a:p>
        </p:txBody>
      </p:sp>
      <p:sp>
        <p:nvSpPr>
          <p:cNvPr id="4114" name="TextBox 9"/>
          <p:cNvSpPr txBox="1">
            <a:spLocks noChangeArrowheads="1"/>
          </p:cNvSpPr>
          <p:nvPr/>
        </p:nvSpPr>
        <p:spPr bwMode="auto">
          <a:xfrm>
            <a:off x="5765800" y="1943100"/>
            <a:ext cx="5778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Myosin</a:t>
            </a:r>
          </a:p>
        </p:txBody>
      </p:sp>
      <p:sp>
        <p:nvSpPr>
          <p:cNvPr id="4115" name="TextBox 10"/>
          <p:cNvSpPr txBox="1">
            <a:spLocks noChangeArrowheads="1"/>
          </p:cNvSpPr>
          <p:nvPr/>
        </p:nvSpPr>
        <p:spPr bwMode="auto">
          <a:xfrm>
            <a:off x="5876925" y="2182813"/>
            <a:ext cx="469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Actin</a:t>
            </a:r>
          </a:p>
        </p:txBody>
      </p:sp>
      <p:sp>
        <p:nvSpPr>
          <p:cNvPr id="4116" name="TextBox 11"/>
          <p:cNvSpPr txBox="1">
            <a:spLocks noChangeArrowheads="1"/>
          </p:cNvSpPr>
          <p:nvPr/>
        </p:nvSpPr>
        <p:spPr bwMode="auto">
          <a:xfrm>
            <a:off x="2530475" y="3840163"/>
            <a:ext cx="1219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9000"/>
              </a:lnSpc>
            </a:pPr>
            <a:r>
              <a:rPr lang="en-US" altLang="en-US" sz="900">
                <a:latin typeface="Helvetica" pitchFamily="84" charset="0"/>
                <a:cs typeface="Helvetica" pitchFamily="84" charset="0"/>
              </a:rPr>
              <a:t>Thin filament (actin)</a:t>
            </a:r>
          </a:p>
        </p:txBody>
      </p:sp>
      <p:sp>
        <p:nvSpPr>
          <p:cNvPr id="4117" name="TextBox 12"/>
          <p:cNvSpPr txBox="1">
            <a:spLocks noChangeArrowheads="1"/>
          </p:cNvSpPr>
          <p:nvPr/>
        </p:nvSpPr>
        <p:spPr bwMode="auto">
          <a:xfrm>
            <a:off x="3873500" y="3843338"/>
            <a:ext cx="1219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9000"/>
              </a:lnSpc>
            </a:pPr>
            <a:r>
              <a:rPr lang="en-US" altLang="en-US" sz="900">
                <a:latin typeface="Helvetica" pitchFamily="84" charset="0"/>
                <a:cs typeface="Helvetica" pitchFamily="84" charset="0"/>
              </a:rPr>
              <a:t>Thick filament (myosin)</a:t>
            </a:r>
          </a:p>
        </p:txBody>
      </p:sp>
      <p:sp>
        <p:nvSpPr>
          <p:cNvPr id="4118" name="TextBox 108"/>
          <p:cNvSpPr txBox="1">
            <a:spLocks noChangeArrowheads="1"/>
          </p:cNvSpPr>
          <p:nvPr/>
        </p:nvSpPr>
        <p:spPr bwMode="auto">
          <a:xfrm>
            <a:off x="4997450" y="2430463"/>
            <a:ext cx="20066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d) An electron micrograph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cross section of a sarcomere  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in a region that contains both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actin and myosin.</a:t>
            </a:r>
          </a:p>
        </p:txBody>
      </p:sp>
      <p:sp>
        <p:nvSpPr>
          <p:cNvPr id="4119" name="TextBox 109"/>
          <p:cNvSpPr txBox="1">
            <a:spLocks noChangeArrowheads="1"/>
          </p:cNvSpPr>
          <p:nvPr/>
        </p:nvSpPr>
        <p:spPr bwMode="auto">
          <a:xfrm>
            <a:off x="2451100" y="6072188"/>
            <a:ext cx="35814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c) A transmission electron micrograph (</a:t>
            </a:r>
            <a:r>
              <a:rPr lang="en-US" altLang="en-US" sz="900" b="0">
                <a:latin typeface="Helvetica" pitchFamily="84" charset="0"/>
              </a:rPr>
              <a:t>X</a:t>
            </a:r>
            <a:r>
              <a:rPr lang="en-US" altLang="en-US" sz="900">
                <a:latin typeface="Helvetica" pitchFamily="84" charset="0"/>
              </a:rPr>
              <a:t> </a:t>
            </a:r>
            <a:r>
              <a:rPr lang="en-US" altLang="en-US" sz="900">
                <a:latin typeface="Helvetica" pitchFamily="84" charset="0"/>
                <a:cs typeface="Helvetica" pitchFamily="84" charset="0"/>
              </a:rPr>
              <a:t>11,300)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of a longitudial section of a sarcomere. The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rounded red objects are mitochondria.</a:t>
            </a:r>
          </a:p>
        </p:txBody>
      </p:sp>
      <p:sp>
        <p:nvSpPr>
          <p:cNvPr id="4120" name="TextBox 110"/>
          <p:cNvSpPr txBox="1">
            <a:spLocks noChangeArrowheads="1"/>
          </p:cNvSpPr>
          <p:nvPr/>
        </p:nvSpPr>
        <p:spPr bwMode="auto">
          <a:xfrm>
            <a:off x="2257425" y="4154488"/>
            <a:ext cx="24479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b) Sarcomeres contain thin filaments of  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actin that attach to the Z-lines and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thicker filaments of myosin that span 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the gap between actin molecules.</a:t>
            </a:r>
          </a:p>
        </p:txBody>
      </p:sp>
      <p:sp>
        <p:nvSpPr>
          <p:cNvPr id="4121" name="TextBox 111"/>
          <p:cNvSpPr txBox="1">
            <a:spLocks noChangeArrowheads="1"/>
          </p:cNvSpPr>
          <p:nvPr/>
        </p:nvSpPr>
        <p:spPr bwMode="auto">
          <a:xfrm>
            <a:off x="2255838" y="1890713"/>
            <a:ext cx="273208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a) A closer view of a section of a myofibril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showing that it is composed of</a:t>
            </a:r>
          </a:p>
          <a:p>
            <a:r>
              <a:rPr lang="en-US" altLang="en-US" sz="900">
                <a:latin typeface="Helvetica" pitchFamily="84" charset="0"/>
                <a:cs typeface="Helvetica" pitchFamily="84" charset="0"/>
              </a:rPr>
              <a:t>    sarcomeres joined end to end at the Z-line</a:t>
            </a:r>
          </a:p>
        </p:txBody>
      </p:sp>
      <p:sp>
        <p:nvSpPr>
          <p:cNvPr id="4122" name="Line 64"/>
          <p:cNvSpPr>
            <a:spLocks noChangeShapeType="1"/>
          </p:cNvSpPr>
          <p:nvPr/>
        </p:nvSpPr>
        <p:spPr bwMode="auto">
          <a:xfrm flipV="1">
            <a:off x="2543175" y="192088"/>
            <a:ext cx="1355725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3" name="Line 65"/>
          <p:cNvSpPr>
            <a:spLocks noChangeShapeType="1"/>
          </p:cNvSpPr>
          <p:nvPr/>
        </p:nvSpPr>
        <p:spPr bwMode="auto">
          <a:xfrm>
            <a:off x="4381500" y="192088"/>
            <a:ext cx="1425575" cy="4222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4" name="AutoShape 66"/>
          <p:cNvSpPr>
            <a:spLocks/>
          </p:cNvSpPr>
          <p:nvPr/>
        </p:nvSpPr>
        <p:spPr bwMode="auto">
          <a:xfrm rot="-5400000">
            <a:off x="4002087" y="942976"/>
            <a:ext cx="104775" cy="1206500"/>
          </a:xfrm>
          <a:prstGeom prst="leftBracket">
            <a:avLst>
              <a:gd name="adj" fmla="val 33319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5" name="Line 67"/>
          <p:cNvSpPr>
            <a:spLocks noChangeShapeType="1"/>
          </p:cNvSpPr>
          <p:nvPr/>
        </p:nvSpPr>
        <p:spPr bwMode="auto">
          <a:xfrm>
            <a:off x="4048125" y="1598613"/>
            <a:ext cx="0" cy="76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6" name="Line 68"/>
          <p:cNvSpPr>
            <a:spLocks noChangeShapeType="1"/>
          </p:cNvSpPr>
          <p:nvPr/>
        </p:nvSpPr>
        <p:spPr bwMode="auto">
          <a:xfrm flipV="1">
            <a:off x="2495550" y="2386013"/>
            <a:ext cx="215900" cy="260350"/>
          </a:xfrm>
          <a:prstGeom prst="line">
            <a:avLst/>
          </a:prstGeom>
          <a:noFill/>
          <a:ln w="158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7" name="Line 69"/>
          <p:cNvSpPr>
            <a:spLocks noChangeShapeType="1"/>
          </p:cNvSpPr>
          <p:nvPr/>
        </p:nvSpPr>
        <p:spPr bwMode="auto">
          <a:xfrm flipV="1">
            <a:off x="3095625" y="1458913"/>
            <a:ext cx="355600" cy="447675"/>
          </a:xfrm>
          <a:prstGeom prst="line">
            <a:avLst/>
          </a:prstGeom>
          <a:noFill/>
          <a:ln w="158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8" name="Line 70"/>
          <p:cNvSpPr>
            <a:spLocks noChangeShapeType="1"/>
          </p:cNvSpPr>
          <p:nvPr/>
        </p:nvSpPr>
        <p:spPr bwMode="auto">
          <a:xfrm flipH="1" flipV="1">
            <a:off x="4657725" y="1503363"/>
            <a:ext cx="241300" cy="1184275"/>
          </a:xfrm>
          <a:prstGeom prst="line">
            <a:avLst/>
          </a:prstGeom>
          <a:noFill/>
          <a:ln w="158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9" name="Freeform 71"/>
          <p:cNvSpPr>
            <a:spLocks/>
          </p:cNvSpPr>
          <p:nvPr/>
        </p:nvSpPr>
        <p:spPr bwMode="auto">
          <a:xfrm>
            <a:off x="2438400" y="3719513"/>
            <a:ext cx="114300" cy="449262"/>
          </a:xfrm>
          <a:custGeom>
            <a:avLst/>
            <a:gdLst>
              <a:gd name="T0" fmla="*/ 0 w 72"/>
              <a:gd name="T1" fmla="*/ 0 h 283"/>
              <a:gd name="T2" fmla="*/ 7561263 w 72"/>
              <a:gd name="T3" fmla="*/ 249494397 h 283"/>
              <a:gd name="T4" fmla="*/ 181451250 w 72"/>
              <a:gd name="T5" fmla="*/ 713202631 h 28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" h="283">
                <a:moveTo>
                  <a:pt x="0" y="0"/>
                </a:moveTo>
                <a:lnTo>
                  <a:pt x="3" y="99"/>
                </a:lnTo>
                <a:lnTo>
                  <a:pt x="72" y="283"/>
                </a:lnTo>
              </a:path>
            </a:pathLst>
          </a:custGeom>
          <a:noFill/>
          <a:ln w="158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0" name="Line 72"/>
          <p:cNvSpPr>
            <a:spLocks noChangeShapeType="1"/>
          </p:cNvSpPr>
          <p:nvPr/>
        </p:nvSpPr>
        <p:spPr bwMode="auto">
          <a:xfrm flipV="1">
            <a:off x="3330575" y="3797300"/>
            <a:ext cx="30163" cy="936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1" name="Line 73"/>
          <p:cNvSpPr>
            <a:spLocks noChangeShapeType="1"/>
          </p:cNvSpPr>
          <p:nvPr/>
        </p:nvSpPr>
        <p:spPr bwMode="auto">
          <a:xfrm flipH="1" flipV="1">
            <a:off x="3810000" y="3617913"/>
            <a:ext cx="130175" cy="330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2" name="Line 74"/>
          <p:cNvSpPr>
            <a:spLocks noChangeShapeType="1"/>
          </p:cNvSpPr>
          <p:nvPr/>
        </p:nvSpPr>
        <p:spPr bwMode="auto">
          <a:xfrm flipH="1" flipV="1">
            <a:off x="2797175" y="4786313"/>
            <a:ext cx="63500" cy="165100"/>
          </a:xfrm>
          <a:prstGeom prst="line">
            <a:avLst/>
          </a:prstGeom>
          <a:noFill/>
          <a:ln w="158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3" name="Line 75"/>
          <p:cNvSpPr>
            <a:spLocks noChangeShapeType="1"/>
          </p:cNvSpPr>
          <p:nvPr/>
        </p:nvSpPr>
        <p:spPr bwMode="auto">
          <a:xfrm flipV="1">
            <a:off x="4629150" y="3709988"/>
            <a:ext cx="333375" cy="1238250"/>
          </a:xfrm>
          <a:prstGeom prst="line">
            <a:avLst/>
          </a:prstGeom>
          <a:noFill/>
          <a:ln w="158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91"/>
    </mc:Choice>
    <mc:Fallback xmlns="">
      <p:transition spd="slow" advTm="43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Nerve Activation of Individual Muscle Cells</a:t>
            </a:r>
          </a:p>
        </p:txBody>
      </p:sp>
      <p:sp>
        <p:nvSpPr>
          <p:cNvPr id="28674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71588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Acetylcholine is released from motor neuron at neuromuscular junction</a:t>
            </a:r>
          </a:p>
          <a:p>
            <a:pPr eaLnBrk="1" hangingPunct="1"/>
            <a:r>
              <a:rPr lang="en-US" altLang="en-US" smtClean="0"/>
              <a:t>Electrical impulse transmitted along </a:t>
            </a:r>
            <a:br>
              <a:rPr lang="en-US" altLang="en-US" smtClean="0"/>
            </a:br>
            <a:r>
              <a:rPr lang="en-US" altLang="en-US" smtClean="0"/>
              <a:t>T tubules</a:t>
            </a:r>
          </a:p>
          <a:p>
            <a:pPr eaLnBrk="1" hangingPunct="1"/>
            <a:r>
              <a:rPr lang="en-US" altLang="en-US" smtClean="0"/>
              <a:t>Calcium released from sarcoplasmic reticulum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31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5" descr="06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5"/>
          <a:stretch>
            <a:fillRect/>
          </a:stretch>
        </p:blipFill>
        <p:spPr bwMode="auto">
          <a:xfrm>
            <a:off x="293688" y="534988"/>
            <a:ext cx="8555037" cy="539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1549400" y="1071563"/>
            <a:ext cx="13303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Motor neuron</a:t>
            </a:r>
          </a:p>
        </p:txBody>
      </p:sp>
      <p:sp>
        <p:nvSpPr>
          <p:cNvPr id="6149" name="TextBox 3"/>
          <p:cNvSpPr txBox="1">
            <a:spLocks noChangeArrowheads="1"/>
          </p:cNvSpPr>
          <p:nvPr/>
        </p:nvSpPr>
        <p:spPr bwMode="auto">
          <a:xfrm>
            <a:off x="1538288" y="1366838"/>
            <a:ext cx="134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Acetylcholine</a:t>
            </a:r>
          </a:p>
        </p:txBody>
      </p:sp>
      <p:sp>
        <p:nvSpPr>
          <p:cNvPr id="6150" name="TextBox 4"/>
          <p:cNvSpPr txBox="1">
            <a:spLocks noChangeArrowheads="1"/>
          </p:cNvSpPr>
          <p:nvPr/>
        </p:nvSpPr>
        <p:spPr bwMode="auto">
          <a:xfrm>
            <a:off x="228600" y="2028825"/>
            <a:ext cx="10668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Electrical impulse</a:t>
            </a:r>
          </a:p>
        </p:txBody>
      </p:sp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230188" y="2740025"/>
            <a:ext cx="8778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 tubule</a:t>
            </a:r>
          </a:p>
        </p:txBody>
      </p:sp>
      <p:sp>
        <p:nvSpPr>
          <p:cNvPr id="6152" name="TextBox 6"/>
          <p:cNvSpPr txBox="1">
            <a:spLocks noChangeArrowheads="1"/>
          </p:cNvSpPr>
          <p:nvPr/>
        </p:nvSpPr>
        <p:spPr bwMode="auto">
          <a:xfrm>
            <a:off x="241300" y="3235325"/>
            <a:ext cx="14620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Sarcoplasmic reticulum</a:t>
            </a:r>
          </a:p>
        </p:txBody>
      </p:sp>
      <p:sp>
        <p:nvSpPr>
          <p:cNvPr id="6153" name="TextBox 7"/>
          <p:cNvSpPr txBox="1">
            <a:spLocks noChangeArrowheads="1"/>
          </p:cNvSpPr>
          <p:nvPr/>
        </p:nvSpPr>
        <p:spPr bwMode="auto">
          <a:xfrm>
            <a:off x="228600" y="4602163"/>
            <a:ext cx="11906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Muscle cell plasma membrane</a:t>
            </a:r>
          </a:p>
        </p:txBody>
      </p:sp>
      <p:sp>
        <p:nvSpPr>
          <p:cNvPr id="6154" name="TextBox 8"/>
          <p:cNvSpPr txBox="1">
            <a:spLocks noChangeArrowheads="1"/>
          </p:cNvSpPr>
          <p:nvPr/>
        </p:nvSpPr>
        <p:spPr bwMode="auto">
          <a:xfrm>
            <a:off x="2959100" y="5762625"/>
            <a:ext cx="6588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Z-line</a:t>
            </a:r>
          </a:p>
        </p:txBody>
      </p:sp>
      <p:sp>
        <p:nvSpPr>
          <p:cNvPr id="30763" name="TextBox 9"/>
          <p:cNvSpPr txBox="1">
            <a:spLocks noChangeArrowheads="1"/>
          </p:cNvSpPr>
          <p:nvPr/>
        </p:nvSpPr>
        <p:spPr bwMode="auto">
          <a:xfrm>
            <a:off x="4908550" y="677863"/>
            <a:ext cx="3530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The release of acetylcholine at the neuromuscular junction causes an electrical impulse to be generated</a:t>
            </a:r>
          </a:p>
          <a:p>
            <a:r>
              <a:rPr lang="en-US" altLang="en-US" sz="1400">
                <a:latin typeface="Helvetica" pitchFamily="84" charset="0"/>
              </a:rPr>
              <a:t>in the muscle cell plasma membrane</a:t>
            </a:r>
          </a:p>
        </p:txBody>
      </p:sp>
      <p:sp>
        <p:nvSpPr>
          <p:cNvPr id="30764" name="TextBox 10"/>
          <p:cNvSpPr txBox="1">
            <a:spLocks noChangeArrowheads="1"/>
          </p:cNvSpPr>
          <p:nvPr/>
        </p:nvSpPr>
        <p:spPr bwMode="auto">
          <a:xfrm>
            <a:off x="6651625" y="2185988"/>
            <a:ext cx="21526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The electrical impulse </a:t>
            </a:r>
          </a:p>
          <a:p>
            <a:r>
              <a:rPr lang="en-US" altLang="en-US" sz="1400">
                <a:latin typeface="Helvetica" pitchFamily="84" charset="0"/>
              </a:rPr>
              <a:t>(           ) is carried </a:t>
            </a:r>
          </a:p>
          <a:p>
            <a:r>
              <a:rPr lang="en-US" altLang="en-US" sz="1400">
                <a:latin typeface="Helvetica" pitchFamily="84" charset="0"/>
              </a:rPr>
              <a:t>to the cell’s interior by the T tubules</a:t>
            </a:r>
          </a:p>
        </p:txBody>
      </p:sp>
      <p:sp>
        <p:nvSpPr>
          <p:cNvPr id="30765" name="TextBox 11"/>
          <p:cNvSpPr txBox="1">
            <a:spLocks noChangeArrowheads="1"/>
          </p:cNvSpPr>
          <p:nvPr/>
        </p:nvSpPr>
        <p:spPr bwMode="auto">
          <a:xfrm>
            <a:off x="6659563" y="3382963"/>
            <a:ext cx="22764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The electrical impulse triggers the release of Ca</a:t>
            </a:r>
            <a:r>
              <a:rPr lang="en-US" altLang="en-US" sz="1600" baseline="22000">
                <a:latin typeface="Helvetica" pitchFamily="84" charset="0"/>
              </a:rPr>
              <a:t>2+</a:t>
            </a:r>
            <a:r>
              <a:rPr lang="en-US" altLang="en-US" sz="1400">
                <a:latin typeface="Helvetica" pitchFamily="84" charset="0"/>
              </a:rPr>
              <a:t> from the sarcoplasmic reticulum</a:t>
            </a:r>
            <a:endParaRPr lang="en-US" altLang="en-US" sz="1400" baseline="30000">
              <a:latin typeface="Helvetica" pitchFamily="84" charset="0"/>
            </a:endParaRPr>
          </a:p>
        </p:txBody>
      </p:sp>
      <p:sp>
        <p:nvSpPr>
          <p:cNvPr id="6158" name="TextBox 12"/>
          <p:cNvSpPr txBox="1">
            <a:spLocks noChangeArrowheads="1"/>
          </p:cNvSpPr>
          <p:nvPr/>
        </p:nvSpPr>
        <p:spPr bwMode="auto">
          <a:xfrm>
            <a:off x="6827838" y="4676775"/>
            <a:ext cx="1030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Myofibrils</a:t>
            </a:r>
          </a:p>
        </p:txBody>
      </p:sp>
      <p:sp>
        <p:nvSpPr>
          <p:cNvPr id="6159" name="Line 47"/>
          <p:cNvSpPr>
            <a:spLocks noChangeShapeType="1"/>
          </p:cNvSpPr>
          <p:nvPr/>
        </p:nvSpPr>
        <p:spPr bwMode="auto">
          <a:xfrm>
            <a:off x="2819400" y="1244600"/>
            <a:ext cx="504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Freeform 48"/>
          <p:cNvSpPr>
            <a:spLocks/>
          </p:cNvSpPr>
          <p:nvPr/>
        </p:nvSpPr>
        <p:spPr bwMode="auto">
          <a:xfrm>
            <a:off x="2806700" y="1492250"/>
            <a:ext cx="1000125" cy="542925"/>
          </a:xfrm>
          <a:custGeom>
            <a:avLst/>
            <a:gdLst>
              <a:gd name="T0" fmla="*/ 1496972813 w 630"/>
              <a:gd name="T1" fmla="*/ 403225000 h 342"/>
              <a:gd name="T2" fmla="*/ 0 w 630"/>
              <a:gd name="T3" fmla="*/ 0 h 342"/>
              <a:gd name="T4" fmla="*/ 1587698438 w 630"/>
              <a:gd name="T5" fmla="*/ 861893438 h 3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30" h="342">
                <a:moveTo>
                  <a:pt x="594" y="160"/>
                </a:moveTo>
                <a:lnTo>
                  <a:pt x="0" y="0"/>
                </a:lnTo>
                <a:lnTo>
                  <a:pt x="630" y="342"/>
                </a:lnTo>
              </a:path>
            </a:pathLst>
          </a:custGeom>
          <a:noFill/>
          <a:ln w="158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9" name="Line 49"/>
          <p:cNvSpPr>
            <a:spLocks noChangeShapeType="1"/>
          </p:cNvSpPr>
          <p:nvPr/>
        </p:nvSpPr>
        <p:spPr bwMode="auto">
          <a:xfrm flipV="1">
            <a:off x="4191000" y="736600"/>
            <a:ext cx="638175" cy="12287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0" name="Line 50"/>
          <p:cNvSpPr>
            <a:spLocks noChangeShapeType="1"/>
          </p:cNvSpPr>
          <p:nvPr/>
        </p:nvSpPr>
        <p:spPr bwMode="auto">
          <a:xfrm>
            <a:off x="4514850" y="2263775"/>
            <a:ext cx="2178050" cy="412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1" name="Line 51"/>
          <p:cNvSpPr>
            <a:spLocks noChangeShapeType="1"/>
          </p:cNvSpPr>
          <p:nvPr/>
        </p:nvSpPr>
        <p:spPr bwMode="auto">
          <a:xfrm>
            <a:off x="4465638" y="2716213"/>
            <a:ext cx="2257425" cy="784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Freeform 52"/>
          <p:cNvSpPr>
            <a:spLocks/>
          </p:cNvSpPr>
          <p:nvPr/>
        </p:nvSpPr>
        <p:spPr bwMode="auto">
          <a:xfrm>
            <a:off x="5316538" y="4562475"/>
            <a:ext cx="1571625" cy="622300"/>
          </a:xfrm>
          <a:custGeom>
            <a:avLst/>
            <a:gdLst>
              <a:gd name="T0" fmla="*/ 0 w 990"/>
              <a:gd name="T1" fmla="*/ 987901250 h 392"/>
              <a:gd name="T2" fmla="*/ 2147483647 w 990"/>
              <a:gd name="T3" fmla="*/ 443547500 h 392"/>
              <a:gd name="T4" fmla="*/ 652721263 w 990"/>
              <a:gd name="T5" fmla="*/ 0 h 3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90" h="392">
                <a:moveTo>
                  <a:pt x="0" y="392"/>
                </a:moveTo>
                <a:lnTo>
                  <a:pt x="990" y="176"/>
                </a:lnTo>
                <a:lnTo>
                  <a:pt x="259" y="0"/>
                </a:lnTo>
              </a:path>
            </a:pathLst>
          </a:custGeom>
          <a:noFill/>
          <a:ln w="158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5" name="Line 53"/>
          <p:cNvSpPr>
            <a:spLocks noChangeShapeType="1"/>
          </p:cNvSpPr>
          <p:nvPr/>
        </p:nvSpPr>
        <p:spPr bwMode="auto">
          <a:xfrm>
            <a:off x="3286125" y="5476875"/>
            <a:ext cx="0" cy="3111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6" name="Line 54"/>
          <p:cNvSpPr>
            <a:spLocks noChangeShapeType="1"/>
          </p:cNvSpPr>
          <p:nvPr/>
        </p:nvSpPr>
        <p:spPr bwMode="auto">
          <a:xfrm>
            <a:off x="1317625" y="4756150"/>
            <a:ext cx="203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Line 55"/>
          <p:cNvSpPr>
            <a:spLocks noChangeShapeType="1"/>
          </p:cNvSpPr>
          <p:nvPr/>
        </p:nvSpPr>
        <p:spPr bwMode="auto">
          <a:xfrm>
            <a:off x="1504950" y="3397250"/>
            <a:ext cx="4540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8" name="Line 56"/>
          <p:cNvSpPr>
            <a:spLocks noChangeShapeType="1"/>
          </p:cNvSpPr>
          <p:nvPr/>
        </p:nvSpPr>
        <p:spPr bwMode="auto">
          <a:xfrm>
            <a:off x="1085850" y="2914650"/>
            <a:ext cx="10541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Line 57"/>
          <p:cNvSpPr>
            <a:spLocks noChangeShapeType="1"/>
          </p:cNvSpPr>
          <p:nvPr/>
        </p:nvSpPr>
        <p:spPr bwMode="auto">
          <a:xfrm>
            <a:off x="1193800" y="2200275"/>
            <a:ext cx="1085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Oval 58"/>
          <p:cNvSpPr>
            <a:spLocks noChangeArrowheads="1"/>
          </p:cNvSpPr>
          <p:nvPr/>
        </p:nvSpPr>
        <p:spPr bwMode="auto">
          <a:xfrm>
            <a:off x="4797425" y="568325"/>
            <a:ext cx="182563" cy="182563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79" name="Text Box 59"/>
          <p:cNvSpPr txBox="1">
            <a:spLocks noChangeArrowheads="1"/>
          </p:cNvSpPr>
          <p:nvPr/>
        </p:nvSpPr>
        <p:spPr bwMode="auto">
          <a:xfrm>
            <a:off x="4746625" y="508000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bg1"/>
                </a:solidFill>
                <a:latin typeface="Helvetica" pitchFamily="84" charset="0"/>
              </a:rPr>
              <a:t>1</a:t>
            </a:r>
            <a:endParaRPr lang="en-US" altLang="en-US" sz="1800" b="0">
              <a:latin typeface="Helvetica" pitchFamily="84" charset="0"/>
            </a:endParaRPr>
          </a:p>
        </p:txBody>
      </p:sp>
      <p:sp>
        <p:nvSpPr>
          <p:cNvPr id="6172" name="Oval 60"/>
          <p:cNvSpPr>
            <a:spLocks noChangeArrowheads="1"/>
          </p:cNvSpPr>
          <p:nvPr/>
        </p:nvSpPr>
        <p:spPr bwMode="auto">
          <a:xfrm>
            <a:off x="6575425" y="2063750"/>
            <a:ext cx="182563" cy="182563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1" name="Text Box 61"/>
          <p:cNvSpPr txBox="1">
            <a:spLocks noChangeArrowheads="1"/>
          </p:cNvSpPr>
          <p:nvPr/>
        </p:nvSpPr>
        <p:spPr bwMode="auto">
          <a:xfrm>
            <a:off x="6527800" y="20034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bg1"/>
                </a:solidFill>
                <a:latin typeface="Helvetica" pitchFamily="84" charset="0"/>
              </a:rPr>
              <a:t>2</a:t>
            </a:r>
            <a:endParaRPr lang="en-US" altLang="en-US" sz="1800" b="0">
              <a:latin typeface="Helvetica" pitchFamily="84" charset="0"/>
            </a:endParaRPr>
          </a:p>
        </p:txBody>
      </p:sp>
      <p:sp>
        <p:nvSpPr>
          <p:cNvPr id="6174" name="Oval 62"/>
          <p:cNvSpPr>
            <a:spLocks noChangeArrowheads="1"/>
          </p:cNvSpPr>
          <p:nvPr/>
        </p:nvSpPr>
        <p:spPr bwMode="auto">
          <a:xfrm>
            <a:off x="6572250" y="3267075"/>
            <a:ext cx="182563" cy="182563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3" name="Text Box 63"/>
          <p:cNvSpPr txBox="1">
            <a:spLocks noChangeArrowheads="1"/>
          </p:cNvSpPr>
          <p:nvPr/>
        </p:nvSpPr>
        <p:spPr bwMode="auto">
          <a:xfrm>
            <a:off x="6524625" y="32099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bg1"/>
                </a:solidFill>
                <a:latin typeface="Helvetica" pitchFamily="84" charset="0"/>
              </a:rPr>
              <a:t>3</a:t>
            </a:r>
            <a:endParaRPr lang="en-US" altLang="en-US" sz="1800" b="0">
              <a:latin typeface="Helvetica" pitchFamily="8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05"/>
    </mc:Choice>
    <mc:Fallback xmlns="">
      <p:transition spd="slow" advTm="64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63" grpId="0"/>
      <p:bldP spid="30764" grpId="0"/>
      <p:bldP spid="30765" grpId="0"/>
      <p:bldP spid="30769" grpId="0" animBg="1"/>
      <p:bldP spid="30770" grpId="0" animBg="1"/>
      <p:bldP spid="30771" grpId="0" animBg="1"/>
      <p:bldP spid="30779" grpId="0"/>
      <p:bldP spid="30781" grpId="0"/>
      <p:bldP spid="3078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6|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2|2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7|11.9|9.9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6188</TotalTime>
  <Words>243</Words>
  <Application>Microsoft Office PowerPoint</Application>
  <PresentationFormat>On-screen Show (4:3)</PresentationFormat>
  <Paragraphs>54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Johnson_6e_PPT_template_1line</vt:lpstr>
      <vt:lpstr>Johnson_6e_PPT_template-blank</vt:lpstr>
      <vt:lpstr>Skeletal Muscle Contractile Unit</vt:lpstr>
      <vt:lpstr>PowerPoint Presentation</vt:lpstr>
      <vt:lpstr>Nerve Activation of Individual Muscle Cells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391</cp:revision>
  <cp:lastPrinted>2002-04-29T18:54:29Z</cp:lastPrinted>
  <dcterms:created xsi:type="dcterms:W3CDTF">2000-12-11T01:39:32Z</dcterms:created>
  <dcterms:modified xsi:type="dcterms:W3CDTF">2016-08-24T16:39:43Z</dcterms:modified>
</cp:coreProperties>
</file>