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9" r:id="rId1"/>
    <p:sldMasterId id="2147483661" r:id="rId2"/>
    <p:sldMasterId id="2147483662" r:id="rId3"/>
    <p:sldMasterId id="2147483663" r:id="rId4"/>
  </p:sldMasterIdLst>
  <p:notesMasterIdLst>
    <p:notesMasterId r:id="rId12"/>
  </p:notesMasterIdLst>
  <p:handoutMasterIdLst>
    <p:handoutMasterId r:id="rId13"/>
  </p:handoutMasterIdLst>
  <p:sldIdLst>
    <p:sldId id="395" r:id="rId5"/>
    <p:sldId id="389" r:id="rId6"/>
    <p:sldId id="371" r:id="rId7"/>
    <p:sldId id="390" r:id="rId8"/>
    <p:sldId id="391" r:id="rId9"/>
    <p:sldId id="392" r:id="rId10"/>
    <p:sldId id="393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5pPr>
    <a:lvl6pPr marL="22860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6pPr>
    <a:lvl7pPr marL="27432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7pPr>
    <a:lvl8pPr marL="32004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8pPr>
    <a:lvl9pPr marL="36576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00">
          <p15:clr>
            <a:srgbClr val="A4A3A4"/>
          </p15:clr>
        </p15:guide>
        <p15:guide id="2" pos="111">
          <p15:clr>
            <a:srgbClr val="A4A3A4"/>
          </p15:clr>
        </p15:guide>
        <p15:guide id="3" pos="317">
          <p15:clr>
            <a:srgbClr val="A4A3A4"/>
          </p15:clr>
        </p15:guide>
        <p15:guide id="4" pos="28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99" autoAdjust="0"/>
    <p:restoredTop sz="88504" autoAdjust="0"/>
  </p:normalViewPr>
  <p:slideViewPr>
    <p:cSldViewPr snapToGrid="0">
      <p:cViewPr varScale="1">
        <p:scale>
          <a:sx n="130" d="100"/>
          <a:sy n="130" d="100"/>
        </p:scale>
        <p:origin x="1074" y="126"/>
      </p:cViewPr>
      <p:guideLst>
        <p:guide orient="horz" pos="300"/>
        <p:guide pos="111"/>
        <p:guide pos="317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39C79B02-473D-453B-80EA-ECC93EAE13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1644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EDCB6C73-59CA-4F19-9861-03F340C944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6132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E35C9FF4-F530-440A-B9DC-750C3F81BC48}" type="slidenum">
              <a:rPr lang="en-US" altLang="en-US" sz="1200" b="0" smtClean="0">
                <a:latin typeface="Bookman Old Style" pitchFamily="28" charset="0"/>
              </a:rPr>
              <a:pPr/>
              <a:t>3</a:t>
            </a:fld>
            <a:endParaRPr lang="en-US" altLang="en-US" sz="1200" b="0">
              <a:latin typeface="Bookman Old Style" pitchFamily="28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defRPr/>
            </a:pPr>
            <a:r>
              <a:rPr lang="en-US" sz="2000" b="0">
                <a:solidFill>
                  <a:schemeClr val="bg1"/>
                </a:solidFill>
                <a:latin typeface="Arial" charset="0"/>
                <a:cs typeface="+mn-cs"/>
              </a:rPr>
              <a:t>Concepts and Current Issues</a:t>
            </a:r>
            <a:endParaRPr lang="en-US" sz="3200" b="0">
              <a:latin typeface="Arial" charset="0"/>
              <a:cs typeface="+mn-cs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 b="0">
                <a:solidFill>
                  <a:srgbClr val="B4DD65"/>
                </a:solidFill>
                <a:latin typeface="Arial" charset="0"/>
                <a:cs typeface="+mn-cs"/>
              </a:rPr>
              <a:t>Human Biology</a:t>
            </a:r>
            <a:endParaRPr lang="en-US" sz="4800" b="0">
              <a:latin typeface="Arial" charset="0"/>
              <a:cs typeface="+mn-cs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3712" y="969963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>
              <a:defRPr/>
            </a:pPr>
            <a:r>
              <a:rPr lang="en-US" sz="2200" b="0">
                <a:solidFill>
                  <a:srgbClr val="958DDD"/>
                </a:solidFill>
                <a:latin typeface="Arial" charset="0"/>
                <a:cs typeface="+mn-cs"/>
              </a:rPr>
              <a:t>Sixth Edition</a:t>
            </a:r>
            <a:endParaRPr lang="en-US" sz="2000" b="0">
              <a:latin typeface="Arial" charset="0"/>
              <a:cs typeface="+mn-cs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>
              <a:defRPr/>
            </a:pPr>
            <a:r>
              <a:rPr lang="en-US" sz="2000" b="0">
                <a:solidFill>
                  <a:srgbClr val="F2FF0A"/>
                </a:solidFill>
                <a:latin typeface="Arial" charset="0"/>
                <a:cs typeface="+mn-cs"/>
              </a:rPr>
              <a:t>Michael D. Johnson</a:t>
            </a:r>
            <a:endParaRPr lang="en-US" sz="2000" b="0">
              <a:latin typeface="Arial" charset="0"/>
              <a:cs typeface="+mn-cs"/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0541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32016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941214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816371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21984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6078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10909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275349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93232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12023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65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69305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8360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779634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30442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382864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5074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168960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93845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422271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87075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1655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079063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740312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732694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43266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03163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defRPr/>
            </a:pPr>
            <a:r>
              <a:rPr lang="en-US" sz="2000" b="0">
                <a:solidFill>
                  <a:schemeClr val="bg1"/>
                </a:solidFill>
                <a:latin typeface="Arial" charset="0"/>
                <a:cs typeface="+mn-cs"/>
              </a:rPr>
              <a:t>Concepts and Current Issues</a:t>
            </a:r>
            <a:endParaRPr lang="en-US" sz="3200" b="0">
              <a:latin typeface="Arial" charset="0"/>
              <a:cs typeface="+mn-cs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 b="0">
                <a:solidFill>
                  <a:srgbClr val="B4DD65"/>
                </a:solidFill>
                <a:latin typeface="Arial" charset="0"/>
                <a:cs typeface="+mn-cs"/>
              </a:rPr>
              <a:t>Human Biology</a:t>
            </a:r>
            <a:endParaRPr lang="en-US" sz="4800" b="0">
              <a:latin typeface="Arial" charset="0"/>
              <a:cs typeface="+mn-cs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3712" y="969963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>
              <a:defRPr/>
            </a:pPr>
            <a:r>
              <a:rPr lang="en-US" sz="2200" b="0">
                <a:solidFill>
                  <a:srgbClr val="958DDD"/>
                </a:solidFill>
                <a:latin typeface="Arial" charset="0"/>
                <a:cs typeface="+mn-cs"/>
              </a:rPr>
              <a:t>Sixth Edition</a:t>
            </a:r>
            <a:endParaRPr lang="en-US" sz="2000" b="0">
              <a:latin typeface="Arial" charset="0"/>
              <a:cs typeface="+mn-cs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>
              <a:defRPr/>
            </a:pPr>
            <a:r>
              <a:rPr lang="en-US" sz="2000" b="0">
                <a:solidFill>
                  <a:srgbClr val="F2FF0A"/>
                </a:solidFill>
                <a:latin typeface="Arial" charset="0"/>
                <a:cs typeface="+mn-cs"/>
              </a:rPr>
              <a:t>Michael D. Johnson</a:t>
            </a:r>
            <a:endParaRPr lang="en-US" sz="2000" b="0">
              <a:latin typeface="Arial" charset="0"/>
              <a:cs typeface="+mn-cs"/>
            </a:endParaRP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ctrTitle"/>
          </p:nvPr>
        </p:nvSpPr>
        <p:spPr bwMode="auto">
          <a:xfrm>
            <a:off x="4572000" y="390525"/>
            <a:ext cx="45720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572000" y="1752600"/>
            <a:ext cx="45720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474845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60752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940663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123128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440170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52125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82787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76927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88626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82950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76455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1790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3649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74969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675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4179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2122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305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3076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7" Type="http://schemas.openxmlformats.org/officeDocument/2006/relationships/image" Target="../media/image3.png"/><Relationship Id="rId2" Type="http://schemas.microsoft.com/office/2007/relationships/media" Target="../media/media2.wav"/><Relationship Id="rId1" Type="http://schemas.openxmlformats.org/officeDocument/2006/relationships/tags" Target="../tags/tag1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7" Type="http://schemas.openxmlformats.org/officeDocument/2006/relationships/image" Target="../media/image3.png"/><Relationship Id="rId2" Type="http://schemas.microsoft.com/office/2007/relationships/media" Target="../media/media4.wav"/><Relationship Id="rId1" Type="http://schemas.openxmlformats.org/officeDocument/2006/relationships/tags" Target="../tags/tag3.xml"/><Relationship Id="rId6" Type="http://schemas.openxmlformats.org/officeDocument/2006/relationships/image" Target="../media/image5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2" Type="http://schemas.microsoft.com/office/2007/relationships/media" Target="../media/media5.wav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ChangeArrowheads="1"/>
          </p:cNvSpPr>
          <p:nvPr/>
        </p:nvSpPr>
        <p:spPr bwMode="auto">
          <a:xfrm>
            <a:off x="279400" y="157163"/>
            <a:ext cx="8650288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kern="0" dirty="0"/>
              <a:t>The Muscular System</a:t>
            </a:r>
          </a:p>
        </p:txBody>
      </p:sp>
      <p:pic>
        <p:nvPicPr>
          <p:cNvPr id="68610" name="Picture 2" descr="P:\BIO102 - Human Biology Online\06 - Muscular\BodyWorlds-basketbal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544" y="1303338"/>
            <a:ext cx="5080000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883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49" descr="06_01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"/>
          <a:stretch>
            <a:fillRect/>
          </a:stretch>
        </p:blipFill>
        <p:spPr bwMode="auto">
          <a:xfrm>
            <a:off x="733425" y="136525"/>
            <a:ext cx="7677150" cy="641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Box 2"/>
          <p:cNvSpPr txBox="1">
            <a:spLocks noChangeArrowheads="1"/>
          </p:cNvSpPr>
          <p:nvPr/>
        </p:nvSpPr>
        <p:spPr bwMode="auto">
          <a:xfrm>
            <a:off x="679450" y="417513"/>
            <a:ext cx="15303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85725" indent="-8572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  <a:cs typeface="Helvetica" pitchFamily="84" charset="0"/>
              </a:rPr>
              <a:t>Pectoralis major</a:t>
            </a:r>
          </a:p>
          <a:p>
            <a:pPr>
              <a:buFontTx/>
              <a:buChar char="•"/>
            </a:pPr>
            <a:r>
              <a:rPr lang="en-US" altLang="en-US" sz="1000">
                <a:latin typeface="Helvetica" pitchFamily="84" charset="0"/>
                <a:cs typeface="Helvetica" pitchFamily="84" charset="0"/>
              </a:rPr>
              <a:t>Draws arm forward</a:t>
            </a:r>
          </a:p>
          <a:p>
            <a:r>
              <a:rPr lang="en-US" altLang="en-US" sz="1000">
                <a:latin typeface="Helvetica" pitchFamily="84" charset="0"/>
                <a:cs typeface="Helvetica" pitchFamily="84" charset="0"/>
              </a:rPr>
              <a:t>	and toward the body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77863" y="966788"/>
            <a:ext cx="20939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88900" indent="-889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</a:rPr>
              <a:t>Serratus anterior</a:t>
            </a:r>
          </a:p>
          <a:p>
            <a:pPr>
              <a:buFontTx/>
              <a:buChar char="•"/>
            </a:pPr>
            <a:r>
              <a:rPr lang="en-US" altLang="en-US" sz="1000">
                <a:latin typeface="Helvetica" pitchFamily="84" charset="0"/>
              </a:rPr>
              <a:t>Helps raise arm</a:t>
            </a:r>
          </a:p>
          <a:p>
            <a:pPr>
              <a:buFontTx/>
              <a:buChar char="•"/>
            </a:pPr>
            <a:r>
              <a:rPr lang="en-US" altLang="en-US" sz="1000">
                <a:latin typeface="Helvetica" pitchFamily="84" charset="0"/>
              </a:rPr>
              <a:t>Contributes to pushes</a:t>
            </a:r>
          </a:p>
          <a:p>
            <a:pPr>
              <a:buFontTx/>
              <a:buChar char="•"/>
            </a:pPr>
            <a:r>
              <a:rPr lang="en-US" altLang="en-US" sz="1000">
                <a:latin typeface="Helvetica" pitchFamily="84" charset="0"/>
              </a:rPr>
              <a:t>Draws shoulder blade forward</a:t>
            </a:r>
          </a:p>
        </p:txBody>
      </p:sp>
      <p:sp>
        <p:nvSpPr>
          <p:cNvPr id="5125" name="TextBox 4"/>
          <p:cNvSpPr txBox="1">
            <a:spLocks noChangeArrowheads="1"/>
          </p:cNvSpPr>
          <p:nvPr/>
        </p:nvSpPr>
        <p:spPr bwMode="auto">
          <a:xfrm>
            <a:off x="677863" y="1693863"/>
            <a:ext cx="17160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92075" indent="-9207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  <a:cs typeface="Helvetica" pitchFamily="84" charset="0"/>
              </a:rPr>
              <a:t>Biceps brachii</a:t>
            </a:r>
          </a:p>
          <a:p>
            <a:pPr>
              <a:buFontTx/>
              <a:buChar char="•"/>
            </a:pPr>
            <a:r>
              <a:rPr lang="en-US" altLang="en-US" sz="1000">
                <a:latin typeface="Helvetica" pitchFamily="84" charset="0"/>
                <a:cs typeface="Helvetica" pitchFamily="84" charset="0"/>
              </a:rPr>
              <a:t>Bends forearm at elbow</a:t>
            </a:r>
          </a:p>
        </p:txBody>
      </p:sp>
      <p:sp>
        <p:nvSpPr>
          <p:cNvPr id="5126" name="TextBox 5"/>
          <p:cNvSpPr txBox="1">
            <a:spLocks noChangeArrowheads="1"/>
          </p:cNvSpPr>
          <p:nvPr/>
        </p:nvSpPr>
        <p:spPr bwMode="auto">
          <a:xfrm>
            <a:off x="676275" y="2116138"/>
            <a:ext cx="18065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98425" indent="-9842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  <a:cs typeface="Helvetica" pitchFamily="84" charset="0"/>
              </a:rPr>
              <a:t>Rectus abdominus</a:t>
            </a:r>
          </a:p>
          <a:p>
            <a:pPr>
              <a:buFontTx/>
              <a:buChar char="•"/>
            </a:pPr>
            <a:r>
              <a:rPr lang="en-US" altLang="en-US" sz="1000">
                <a:latin typeface="Helvetica" pitchFamily="84" charset="0"/>
                <a:cs typeface="Helvetica" pitchFamily="84" charset="0"/>
              </a:rPr>
              <a:t>Compresses abdomen</a:t>
            </a:r>
          </a:p>
          <a:p>
            <a:pPr>
              <a:buFontTx/>
              <a:buChar char="•"/>
            </a:pPr>
            <a:r>
              <a:rPr lang="en-US" altLang="en-US" sz="1000">
                <a:latin typeface="Helvetica" pitchFamily="84" charset="0"/>
                <a:cs typeface="Helvetica" pitchFamily="84" charset="0"/>
              </a:rPr>
              <a:t>Bends backbone</a:t>
            </a:r>
          </a:p>
          <a:p>
            <a:pPr>
              <a:buFontTx/>
              <a:buChar char="•"/>
            </a:pPr>
            <a:r>
              <a:rPr lang="en-US" altLang="en-US" sz="1000">
                <a:latin typeface="Helvetica" pitchFamily="84" charset="0"/>
                <a:cs typeface="Helvetica" pitchFamily="84" charset="0"/>
              </a:rPr>
              <a:t>Compresses chest cavity</a:t>
            </a:r>
          </a:p>
        </p:txBody>
      </p:sp>
      <p:sp>
        <p:nvSpPr>
          <p:cNvPr id="5127" name="TextBox 6"/>
          <p:cNvSpPr txBox="1">
            <a:spLocks noChangeArrowheads="1"/>
          </p:cNvSpPr>
          <p:nvPr/>
        </p:nvSpPr>
        <p:spPr bwMode="auto">
          <a:xfrm>
            <a:off x="677863" y="2808288"/>
            <a:ext cx="17145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98425" indent="-9842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  <a:cs typeface="Helvetica" pitchFamily="84" charset="0"/>
              </a:rPr>
              <a:t>External oblique</a:t>
            </a:r>
          </a:p>
          <a:p>
            <a:pPr>
              <a:buFontTx/>
              <a:buChar char="•"/>
            </a:pPr>
            <a:r>
              <a:rPr lang="en-US" altLang="en-US" sz="1000">
                <a:latin typeface="Helvetica" pitchFamily="84" charset="0"/>
                <a:cs typeface="Helvetica" pitchFamily="84" charset="0"/>
              </a:rPr>
              <a:t>Lateral rotation of trunk</a:t>
            </a:r>
          </a:p>
          <a:p>
            <a:pPr>
              <a:buFontTx/>
              <a:buChar char="•"/>
            </a:pPr>
            <a:r>
              <a:rPr lang="en-US" altLang="en-US" sz="1000">
                <a:latin typeface="Helvetica" pitchFamily="84" charset="0"/>
                <a:cs typeface="Helvetica" pitchFamily="84" charset="0"/>
              </a:rPr>
              <a:t>Compresses abdomen</a:t>
            </a:r>
          </a:p>
        </p:txBody>
      </p:sp>
      <p:sp>
        <p:nvSpPr>
          <p:cNvPr id="5128" name="TextBox 7"/>
          <p:cNvSpPr txBox="1">
            <a:spLocks noChangeArrowheads="1"/>
          </p:cNvSpPr>
          <p:nvPr/>
        </p:nvSpPr>
        <p:spPr bwMode="auto">
          <a:xfrm>
            <a:off x="674688" y="3365500"/>
            <a:ext cx="18065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04775" indent="-10477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  <a:cs typeface="Helvetica" pitchFamily="84" charset="0"/>
              </a:rPr>
              <a:t>Adductor longus</a:t>
            </a:r>
          </a:p>
          <a:p>
            <a:pPr>
              <a:buFontTx/>
              <a:buChar char="•"/>
            </a:pPr>
            <a:r>
              <a:rPr lang="en-US" altLang="en-US" sz="1000">
                <a:latin typeface="Helvetica" pitchFamily="84" charset="0"/>
                <a:cs typeface="Helvetica" pitchFamily="84" charset="0"/>
              </a:rPr>
              <a:t>Flexes thigh</a:t>
            </a:r>
          </a:p>
          <a:p>
            <a:pPr>
              <a:buFontTx/>
              <a:buChar char="•"/>
            </a:pPr>
            <a:r>
              <a:rPr lang="en-US" altLang="en-US" sz="1000">
                <a:latin typeface="Helvetica" pitchFamily="84" charset="0"/>
                <a:cs typeface="Helvetica" pitchFamily="84" charset="0"/>
              </a:rPr>
              <a:t>Rotates thigh laterally</a:t>
            </a:r>
          </a:p>
          <a:p>
            <a:pPr>
              <a:buFontTx/>
              <a:buChar char="•"/>
            </a:pPr>
            <a:r>
              <a:rPr lang="en-US" altLang="en-US" sz="1000">
                <a:latin typeface="Helvetica" pitchFamily="84" charset="0"/>
                <a:cs typeface="Helvetica" pitchFamily="84" charset="0"/>
              </a:rPr>
              <a:t>Draws thigh toward body</a:t>
            </a:r>
          </a:p>
        </p:txBody>
      </p:sp>
      <p:sp>
        <p:nvSpPr>
          <p:cNvPr id="5129" name="TextBox 8"/>
          <p:cNvSpPr txBox="1">
            <a:spLocks noChangeArrowheads="1"/>
          </p:cNvSpPr>
          <p:nvPr/>
        </p:nvSpPr>
        <p:spPr bwMode="auto">
          <a:xfrm>
            <a:off x="676275" y="4033838"/>
            <a:ext cx="17319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01600" indent="-101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  <a:cs typeface="Helvetica" pitchFamily="84" charset="0"/>
              </a:rPr>
              <a:t>Sartorius</a:t>
            </a:r>
          </a:p>
          <a:p>
            <a:pPr>
              <a:buFontTx/>
              <a:buChar char="•"/>
            </a:pPr>
            <a:r>
              <a:rPr lang="en-US" altLang="en-US" sz="1000">
                <a:latin typeface="Helvetica" pitchFamily="84" charset="0"/>
                <a:cs typeface="Helvetica" pitchFamily="84" charset="0"/>
              </a:rPr>
              <a:t>Bends thigh at hip</a:t>
            </a:r>
          </a:p>
          <a:p>
            <a:pPr>
              <a:buFontTx/>
              <a:buChar char="•"/>
            </a:pPr>
            <a:r>
              <a:rPr lang="en-US" altLang="en-US" sz="1000">
                <a:latin typeface="Helvetica" pitchFamily="84" charset="0"/>
                <a:cs typeface="Helvetica" pitchFamily="84" charset="0"/>
              </a:rPr>
              <a:t>Bends lower leg at knee</a:t>
            </a:r>
          </a:p>
          <a:p>
            <a:pPr>
              <a:buFontTx/>
              <a:buChar char="•"/>
            </a:pPr>
            <a:r>
              <a:rPr lang="en-US" altLang="en-US" sz="1000">
                <a:latin typeface="Helvetica" pitchFamily="84" charset="0"/>
                <a:cs typeface="Helvetica" pitchFamily="84" charset="0"/>
              </a:rPr>
              <a:t>Rotates thigh outward</a:t>
            </a:r>
          </a:p>
        </p:txBody>
      </p:sp>
      <p:sp>
        <p:nvSpPr>
          <p:cNvPr id="5130" name="TextBox 9"/>
          <p:cNvSpPr txBox="1">
            <a:spLocks noChangeArrowheads="1"/>
          </p:cNvSpPr>
          <p:nvPr/>
        </p:nvSpPr>
        <p:spPr bwMode="auto">
          <a:xfrm>
            <a:off x="677863" y="4892675"/>
            <a:ext cx="146843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98425" indent="-9842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  <a:cs typeface="Helvetica" pitchFamily="84" charset="0"/>
              </a:rPr>
              <a:t>Quadriceps group</a:t>
            </a:r>
          </a:p>
          <a:p>
            <a:pPr>
              <a:buFontTx/>
              <a:buChar char="•"/>
            </a:pPr>
            <a:r>
              <a:rPr lang="en-US" altLang="en-US" sz="1000">
                <a:latin typeface="Helvetica" pitchFamily="84" charset="0"/>
                <a:cs typeface="Helvetica" pitchFamily="84" charset="0"/>
              </a:rPr>
              <a:t>Flexes thigh at hips</a:t>
            </a:r>
          </a:p>
          <a:p>
            <a:pPr>
              <a:buFontTx/>
              <a:buChar char="•"/>
            </a:pPr>
            <a:r>
              <a:rPr lang="en-US" altLang="en-US" sz="1000">
                <a:latin typeface="Helvetica" pitchFamily="84" charset="0"/>
                <a:cs typeface="Helvetica" pitchFamily="84" charset="0"/>
              </a:rPr>
              <a:t>Extends leg at knee</a:t>
            </a:r>
          </a:p>
        </p:txBody>
      </p:sp>
      <p:sp>
        <p:nvSpPr>
          <p:cNvPr id="5131" name="TextBox 10"/>
          <p:cNvSpPr txBox="1">
            <a:spLocks noChangeArrowheads="1"/>
          </p:cNvSpPr>
          <p:nvPr/>
        </p:nvSpPr>
        <p:spPr bwMode="auto">
          <a:xfrm>
            <a:off x="676275" y="5427663"/>
            <a:ext cx="17351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04775" indent="-10477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  <a:cs typeface="Helvetica" pitchFamily="84" charset="0"/>
              </a:rPr>
              <a:t>Tibialis anterior</a:t>
            </a:r>
          </a:p>
          <a:p>
            <a:pPr>
              <a:buFontTx/>
              <a:buChar char="•"/>
            </a:pPr>
            <a:r>
              <a:rPr lang="en-US" altLang="en-US" sz="1000">
                <a:latin typeface="Helvetica" pitchFamily="84" charset="0"/>
                <a:cs typeface="Helvetica" pitchFamily="84" charset="0"/>
              </a:rPr>
              <a:t>Flexes foot toward knee</a:t>
            </a:r>
          </a:p>
        </p:txBody>
      </p:sp>
      <p:sp>
        <p:nvSpPr>
          <p:cNvPr id="5132" name="TextBox 11"/>
          <p:cNvSpPr txBox="1">
            <a:spLocks noChangeArrowheads="1"/>
          </p:cNvSpPr>
          <p:nvPr/>
        </p:nvSpPr>
        <p:spPr bwMode="auto">
          <a:xfrm>
            <a:off x="6870700" y="973138"/>
            <a:ext cx="9477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85725" indent="-8572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  <a:cs typeface="Helvetica" pitchFamily="84" charset="0"/>
              </a:rPr>
              <a:t>Deltoid</a:t>
            </a:r>
          </a:p>
          <a:p>
            <a:pPr>
              <a:buFontTx/>
              <a:buChar char="•"/>
            </a:pPr>
            <a:r>
              <a:rPr lang="en-US" altLang="en-US" sz="1000">
                <a:latin typeface="Helvetica" pitchFamily="84" charset="0"/>
                <a:cs typeface="Helvetica" pitchFamily="84" charset="0"/>
              </a:rPr>
              <a:t>Raises arm</a:t>
            </a:r>
          </a:p>
        </p:txBody>
      </p:sp>
      <p:sp>
        <p:nvSpPr>
          <p:cNvPr id="5133" name="TextBox 12"/>
          <p:cNvSpPr txBox="1">
            <a:spLocks noChangeArrowheads="1"/>
          </p:cNvSpPr>
          <p:nvPr/>
        </p:nvSpPr>
        <p:spPr bwMode="auto">
          <a:xfrm>
            <a:off x="6867525" y="1282700"/>
            <a:ext cx="14859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95250" indent="-952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  <a:cs typeface="Helvetica" pitchFamily="84" charset="0"/>
              </a:rPr>
              <a:t>Trapezius</a:t>
            </a:r>
          </a:p>
          <a:p>
            <a:pPr>
              <a:buFontTx/>
              <a:buChar char="•"/>
            </a:pPr>
            <a:r>
              <a:rPr lang="en-US" altLang="en-US" sz="1000">
                <a:latin typeface="Helvetica" pitchFamily="84" charset="0"/>
                <a:cs typeface="Helvetica" pitchFamily="84" charset="0"/>
              </a:rPr>
              <a:t>Lifts shoulder blade</a:t>
            </a:r>
          </a:p>
          <a:p>
            <a:pPr>
              <a:buFontTx/>
              <a:buChar char="•"/>
            </a:pPr>
            <a:r>
              <a:rPr lang="en-US" altLang="en-US" sz="1000">
                <a:latin typeface="Helvetica" pitchFamily="84" charset="0"/>
                <a:cs typeface="Helvetica" pitchFamily="84" charset="0"/>
              </a:rPr>
              <a:t>Braces shoulder</a:t>
            </a:r>
          </a:p>
          <a:p>
            <a:pPr>
              <a:buFontTx/>
              <a:buChar char="•"/>
            </a:pPr>
            <a:r>
              <a:rPr lang="en-US" altLang="en-US" sz="1000">
                <a:latin typeface="Helvetica" pitchFamily="84" charset="0"/>
                <a:cs typeface="Helvetica" pitchFamily="84" charset="0"/>
              </a:rPr>
              <a:t>Draws head back</a:t>
            </a:r>
          </a:p>
        </p:txBody>
      </p:sp>
      <p:sp>
        <p:nvSpPr>
          <p:cNvPr id="5134" name="TextBox 13"/>
          <p:cNvSpPr txBox="1">
            <a:spLocks noChangeArrowheads="1"/>
          </p:cNvSpPr>
          <p:nvPr/>
        </p:nvSpPr>
        <p:spPr bwMode="auto">
          <a:xfrm>
            <a:off x="6867525" y="1971675"/>
            <a:ext cx="1524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2075" indent="-9207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  <a:cs typeface="Helvetica" pitchFamily="84" charset="0"/>
              </a:rPr>
              <a:t>Triceps brachi</a:t>
            </a:r>
          </a:p>
          <a:p>
            <a:pPr>
              <a:buFontTx/>
              <a:buChar char="•"/>
            </a:pPr>
            <a:r>
              <a:rPr lang="en-US" altLang="en-US" sz="1000">
                <a:latin typeface="Helvetica" pitchFamily="84" charset="0"/>
                <a:cs typeface="Helvetica" pitchFamily="84" charset="0"/>
              </a:rPr>
              <a:t>Straightens forearm </a:t>
            </a:r>
          </a:p>
          <a:p>
            <a:r>
              <a:rPr lang="en-US" altLang="en-US" sz="1000">
                <a:latin typeface="Helvetica" pitchFamily="84" charset="0"/>
                <a:cs typeface="Helvetica" pitchFamily="84" charset="0"/>
              </a:rPr>
              <a:t>	at elbow</a:t>
            </a:r>
          </a:p>
        </p:txBody>
      </p:sp>
      <p:sp>
        <p:nvSpPr>
          <p:cNvPr id="5135" name="TextBox 14"/>
          <p:cNvSpPr txBox="1">
            <a:spLocks noChangeArrowheads="1"/>
          </p:cNvSpPr>
          <p:nvPr/>
        </p:nvSpPr>
        <p:spPr bwMode="auto">
          <a:xfrm>
            <a:off x="6869113" y="2435225"/>
            <a:ext cx="14303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5250" indent="-952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  <a:cs typeface="Helvetica" pitchFamily="84" charset="0"/>
              </a:rPr>
              <a:t>Latissimus dorsi</a:t>
            </a:r>
          </a:p>
          <a:p>
            <a:pPr>
              <a:buFontTx/>
              <a:buChar char="•"/>
            </a:pPr>
            <a:r>
              <a:rPr lang="en-US" altLang="en-US" sz="1000">
                <a:latin typeface="Helvetica" pitchFamily="84" charset="0"/>
                <a:cs typeface="Helvetica" pitchFamily="84" charset="0"/>
              </a:rPr>
              <a:t>Rotates and draws</a:t>
            </a:r>
          </a:p>
          <a:p>
            <a:r>
              <a:rPr lang="en-US" altLang="en-US" sz="1000">
                <a:latin typeface="Helvetica" pitchFamily="84" charset="0"/>
                <a:cs typeface="Helvetica" pitchFamily="84" charset="0"/>
              </a:rPr>
              <a:t>	arm backward and </a:t>
            </a:r>
          </a:p>
          <a:p>
            <a:r>
              <a:rPr lang="en-US" altLang="en-US" sz="1000">
                <a:latin typeface="Helvetica" pitchFamily="84" charset="0"/>
                <a:cs typeface="Helvetica" pitchFamily="84" charset="0"/>
              </a:rPr>
              <a:t>	toward body</a:t>
            </a:r>
          </a:p>
        </p:txBody>
      </p:sp>
      <p:sp>
        <p:nvSpPr>
          <p:cNvPr id="5136" name="TextBox 15"/>
          <p:cNvSpPr txBox="1">
            <a:spLocks noChangeArrowheads="1"/>
          </p:cNvSpPr>
          <p:nvPr/>
        </p:nvSpPr>
        <p:spPr bwMode="auto">
          <a:xfrm>
            <a:off x="6872288" y="3194050"/>
            <a:ext cx="16002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88900" indent="-889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  <a:cs typeface="Helvetica" pitchFamily="84" charset="0"/>
              </a:rPr>
              <a:t>Gluteus maximus</a:t>
            </a:r>
          </a:p>
          <a:p>
            <a:pPr>
              <a:buFontTx/>
              <a:buChar char="•"/>
            </a:pPr>
            <a:r>
              <a:rPr lang="en-US" altLang="en-US" sz="1000">
                <a:latin typeface="Helvetica" pitchFamily="84" charset="0"/>
                <a:cs typeface="Helvetica" pitchFamily="84" charset="0"/>
              </a:rPr>
              <a:t>Extends thigh</a:t>
            </a:r>
          </a:p>
          <a:p>
            <a:pPr>
              <a:buFontTx/>
              <a:buChar char="•"/>
            </a:pPr>
            <a:r>
              <a:rPr lang="en-US" altLang="en-US" sz="1000">
                <a:latin typeface="Helvetica" pitchFamily="84" charset="0"/>
                <a:cs typeface="Helvetica" pitchFamily="84" charset="0"/>
              </a:rPr>
              <a:t>Rotates thigh laterally</a:t>
            </a:r>
          </a:p>
        </p:txBody>
      </p:sp>
      <p:sp>
        <p:nvSpPr>
          <p:cNvPr id="5137" name="TextBox 16"/>
          <p:cNvSpPr txBox="1">
            <a:spLocks noChangeArrowheads="1"/>
          </p:cNvSpPr>
          <p:nvPr/>
        </p:nvSpPr>
        <p:spPr bwMode="auto">
          <a:xfrm>
            <a:off x="6870700" y="3919538"/>
            <a:ext cx="162718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95250" indent="-952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  <a:cs typeface="Helvetica" pitchFamily="84" charset="0"/>
              </a:rPr>
              <a:t>Hamstring group</a:t>
            </a:r>
          </a:p>
          <a:p>
            <a:pPr>
              <a:buFontTx/>
              <a:buChar char="•"/>
            </a:pPr>
            <a:r>
              <a:rPr lang="en-US" altLang="en-US" sz="1000">
                <a:latin typeface="Helvetica" pitchFamily="84" charset="0"/>
                <a:cs typeface="Helvetica" pitchFamily="84" charset="0"/>
              </a:rPr>
              <a:t>Draws thigh backward</a:t>
            </a:r>
          </a:p>
          <a:p>
            <a:pPr>
              <a:buFontTx/>
              <a:buChar char="•"/>
            </a:pPr>
            <a:r>
              <a:rPr lang="en-US" altLang="en-US" sz="1000">
                <a:latin typeface="Helvetica" pitchFamily="84" charset="0"/>
                <a:cs typeface="Helvetica" pitchFamily="84" charset="0"/>
              </a:rPr>
              <a:t>Bends knee</a:t>
            </a:r>
          </a:p>
        </p:txBody>
      </p:sp>
      <p:sp>
        <p:nvSpPr>
          <p:cNvPr id="5138" name="TextBox 17"/>
          <p:cNvSpPr txBox="1">
            <a:spLocks noChangeArrowheads="1"/>
          </p:cNvSpPr>
          <p:nvPr/>
        </p:nvSpPr>
        <p:spPr bwMode="auto">
          <a:xfrm>
            <a:off x="6870700" y="4618038"/>
            <a:ext cx="19050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1600" indent="-101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  <a:cs typeface="Helvetica" pitchFamily="84" charset="0"/>
              </a:rPr>
              <a:t>Gastrocnemius</a:t>
            </a:r>
          </a:p>
          <a:p>
            <a:pPr>
              <a:buFontTx/>
              <a:buChar char="•"/>
            </a:pPr>
            <a:r>
              <a:rPr lang="en-US" altLang="en-US" sz="1000">
                <a:latin typeface="Helvetica" pitchFamily="84" charset="0"/>
                <a:cs typeface="Helvetica" pitchFamily="84" charset="0"/>
              </a:rPr>
              <a:t>Bends lower leg at</a:t>
            </a:r>
          </a:p>
          <a:p>
            <a:r>
              <a:rPr lang="en-US" altLang="en-US" sz="1000">
                <a:latin typeface="Helvetica" pitchFamily="84" charset="0"/>
                <a:cs typeface="Helvetica" pitchFamily="84" charset="0"/>
              </a:rPr>
              <a:t>	knee</a:t>
            </a:r>
          </a:p>
          <a:p>
            <a:pPr>
              <a:buFontTx/>
              <a:buChar char="•"/>
            </a:pPr>
            <a:r>
              <a:rPr lang="en-US" altLang="en-US" sz="1000">
                <a:latin typeface="Helvetica" pitchFamily="84" charset="0"/>
                <a:cs typeface="Helvetica" pitchFamily="84" charset="0"/>
              </a:rPr>
              <a:t>Bends foot away from</a:t>
            </a:r>
          </a:p>
          <a:p>
            <a:r>
              <a:rPr lang="en-US" altLang="en-US" sz="1000">
                <a:latin typeface="Helvetica" pitchFamily="84" charset="0"/>
                <a:cs typeface="Helvetica" pitchFamily="84" charset="0"/>
              </a:rPr>
              <a:t>	knee</a:t>
            </a:r>
          </a:p>
        </p:txBody>
      </p:sp>
      <p:sp>
        <p:nvSpPr>
          <p:cNvPr id="5139" name="TextBox 18"/>
          <p:cNvSpPr txBox="1">
            <a:spLocks noChangeArrowheads="1"/>
          </p:cNvSpPr>
          <p:nvPr/>
        </p:nvSpPr>
        <p:spPr bwMode="auto">
          <a:xfrm>
            <a:off x="6869113" y="5516563"/>
            <a:ext cx="1905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7950" indent="-1079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  <a:cs typeface="Helvetica" pitchFamily="84" charset="0"/>
              </a:rPr>
              <a:t>Achilles tendon</a:t>
            </a:r>
          </a:p>
          <a:p>
            <a:pPr>
              <a:buFontTx/>
              <a:buChar char="•"/>
            </a:pPr>
            <a:r>
              <a:rPr lang="en-US" altLang="en-US" sz="1000">
                <a:latin typeface="Helvetica" pitchFamily="84" charset="0"/>
                <a:cs typeface="Helvetica" pitchFamily="84" charset="0"/>
              </a:rPr>
              <a:t>Connects</a:t>
            </a:r>
          </a:p>
          <a:p>
            <a:r>
              <a:rPr lang="en-US" altLang="en-US" sz="1000">
                <a:latin typeface="Helvetica" pitchFamily="84" charset="0"/>
                <a:cs typeface="Helvetica" pitchFamily="84" charset="0"/>
              </a:rPr>
              <a:t>	gastrocnemius </a:t>
            </a:r>
          </a:p>
          <a:p>
            <a:r>
              <a:rPr lang="en-US" altLang="en-US" sz="1000">
                <a:latin typeface="Helvetica" pitchFamily="84" charset="0"/>
                <a:cs typeface="Helvetica" pitchFamily="84" charset="0"/>
              </a:rPr>
              <a:t>	muscle to heel</a:t>
            </a:r>
          </a:p>
        </p:txBody>
      </p:sp>
      <p:sp>
        <p:nvSpPr>
          <p:cNvPr id="17475" name="Freeform 67"/>
          <p:cNvSpPr>
            <a:spLocks/>
          </p:cNvSpPr>
          <p:nvPr/>
        </p:nvSpPr>
        <p:spPr bwMode="auto">
          <a:xfrm>
            <a:off x="1797050" y="542925"/>
            <a:ext cx="1492250" cy="1149350"/>
          </a:xfrm>
          <a:custGeom>
            <a:avLst/>
            <a:gdLst>
              <a:gd name="T0" fmla="*/ 0 w 940"/>
              <a:gd name="T1" fmla="*/ 0 h 724"/>
              <a:gd name="T2" fmla="*/ 1295360313 w 940"/>
              <a:gd name="T3" fmla="*/ 5040313 h 724"/>
              <a:gd name="T4" fmla="*/ 2147483647 w 940"/>
              <a:gd name="T5" fmla="*/ 1824593125 h 72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40" h="724">
                <a:moveTo>
                  <a:pt x="0" y="0"/>
                </a:moveTo>
                <a:lnTo>
                  <a:pt x="514" y="2"/>
                </a:lnTo>
                <a:lnTo>
                  <a:pt x="940" y="724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76" name="Freeform 68"/>
          <p:cNvSpPr>
            <a:spLocks/>
          </p:cNvSpPr>
          <p:nvPr/>
        </p:nvSpPr>
        <p:spPr bwMode="auto">
          <a:xfrm>
            <a:off x="1841500" y="1098550"/>
            <a:ext cx="1339850" cy="993775"/>
          </a:xfrm>
          <a:custGeom>
            <a:avLst/>
            <a:gdLst>
              <a:gd name="T0" fmla="*/ 0 w 844"/>
              <a:gd name="T1" fmla="*/ 10080625 h 626"/>
              <a:gd name="T2" fmla="*/ 1229836250 w 844"/>
              <a:gd name="T3" fmla="*/ 0 h 626"/>
              <a:gd name="T4" fmla="*/ 2127011875 w 844"/>
              <a:gd name="T5" fmla="*/ 1577617813 h 62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44" h="626">
                <a:moveTo>
                  <a:pt x="0" y="4"/>
                </a:moveTo>
                <a:lnTo>
                  <a:pt x="488" y="0"/>
                </a:lnTo>
                <a:lnTo>
                  <a:pt x="844" y="626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77" name="Freeform 69"/>
          <p:cNvSpPr>
            <a:spLocks/>
          </p:cNvSpPr>
          <p:nvPr/>
        </p:nvSpPr>
        <p:spPr bwMode="auto">
          <a:xfrm>
            <a:off x="1676400" y="1831975"/>
            <a:ext cx="1228725" cy="415925"/>
          </a:xfrm>
          <a:custGeom>
            <a:avLst/>
            <a:gdLst>
              <a:gd name="T0" fmla="*/ 0 w 774"/>
              <a:gd name="T1" fmla="*/ 0 h 262"/>
              <a:gd name="T2" fmla="*/ 1244957188 w 774"/>
              <a:gd name="T3" fmla="*/ 0 h 262"/>
              <a:gd name="T4" fmla="*/ 1950600938 w 774"/>
              <a:gd name="T5" fmla="*/ 660280938 h 26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774" h="262">
                <a:moveTo>
                  <a:pt x="0" y="0"/>
                </a:moveTo>
                <a:lnTo>
                  <a:pt x="494" y="0"/>
                </a:lnTo>
                <a:lnTo>
                  <a:pt x="774" y="262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78" name="Freeform 70"/>
          <p:cNvSpPr>
            <a:spLocks/>
          </p:cNvSpPr>
          <p:nvPr/>
        </p:nvSpPr>
        <p:spPr bwMode="auto">
          <a:xfrm>
            <a:off x="1943100" y="2247900"/>
            <a:ext cx="1479550" cy="317500"/>
          </a:xfrm>
          <a:custGeom>
            <a:avLst/>
            <a:gdLst>
              <a:gd name="T0" fmla="*/ 0 w 932"/>
              <a:gd name="T1" fmla="*/ 0 h 200"/>
              <a:gd name="T2" fmla="*/ 962699688 w 932"/>
              <a:gd name="T3" fmla="*/ 0 h 200"/>
              <a:gd name="T4" fmla="*/ 2147483647 w 932"/>
              <a:gd name="T5" fmla="*/ 504031250 h 2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32" h="200">
                <a:moveTo>
                  <a:pt x="0" y="0"/>
                </a:moveTo>
                <a:lnTo>
                  <a:pt x="382" y="0"/>
                </a:lnTo>
                <a:lnTo>
                  <a:pt x="932" y="20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79" name="Freeform 71"/>
          <p:cNvSpPr>
            <a:spLocks/>
          </p:cNvSpPr>
          <p:nvPr/>
        </p:nvSpPr>
        <p:spPr bwMode="auto">
          <a:xfrm>
            <a:off x="1797050" y="2717800"/>
            <a:ext cx="1476375" cy="231775"/>
          </a:xfrm>
          <a:custGeom>
            <a:avLst/>
            <a:gdLst>
              <a:gd name="T0" fmla="*/ 0 w 930"/>
              <a:gd name="T1" fmla="*/ 362902500 h 146"/>
              <a:gd name="T2" fmla="*/ 1134070313 w 930"/>
              <a:gd name="T3" fmla="*/ 367942813 h 146"/>
              <a:gd name="T4" fmla="*/ 2147483647 w 930"/>
              <a:gd name="T5" fmla="*/ 0 h 14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30" h="146">
                <a:moveTo>
                  <a:pt x="0" y="144"/>
                </a:moveTo>
                <a:lnTo>
                  <a:pt x="450" y="146"/>
                </a:lnTo>
                <a:lnTo>
                  <a:pt x="930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80" name="Line 72"/>
          <p:cNvSpPr>
            <a:spLocks noChangeShapeType="1"/>
          </p:cNvSpPr>
          <p:nvPr/>
        </p:nvSpPr>
        <p:spPr bwMode="auto">
          <a:xfrm>
            <a:off x="1828800" y="3508375"/>
            <a:ext cx="1666875" cy="1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81" name="Freeform 73"/>
          <p:cNvSpPr>
            <a:spLocks/>
          </p:cNvSpPr>
          <p:nvPr/>
        </p:nvSpPr>
        <p:spPr bwMode="auto">
          <a:xfrm>
            <a:off x="1384300" y="3860800"/>
            <a:ext cx="2111375" cy="304800"/>
          </a:xfrm>
          <a:custGeom>
            <a:avLst/>
            <a:gdLst>
              <a:gd name="T0" fmla="*/ 0 w 1330"/>
              <a:gd name="T1" fmla="*/ 478829688 h 192"/>
              <a:gd name="T2" fmla="*/ 2147483647 w 1330"/>
              <a:gd name="T3" fmla="*/ 483870000 h 192"/>
              <a:gd name="T4" fmla="*/ 2147483647 w 1330"/>
              <a:gd name="T5" fmla="*/ 0 h 1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330" h="192">
                <a:moveTo>
                  <a:pt x="0" y="190"/>
                </a:moveTo>
                <a:lnTo>
                  <a:pt x="912" y="192"/>
                </a:lnTo>
                <a:lnTo>
                  <a:pt x="1330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82" name="Freeform 74"/>
          <p:cNvSpPr>
            <a:spLocks/>
          </p:cNvSpPr>
          <p:nvPr/>
        </p:nvSpPr>
        <p:spPr bwMode="auto">
          <a:xfrm>
            <a:off x="1905000" y="4286250"/>
            <a:ext cx="1444625" cy="739775"/>
          </a:xfrm>
          <a:custGeom>
            <a:avLst/>
            <a:gdLst>
              <a:gd name="T0" fmla="*/ 0 w 910"/>
              <a:gd name="T1" fmla="*/ 1149720695 h 476"/>
              <a:gd name="T2" fmla="*/ 1103828438 w 910"/>
              <a:gd name="T3" fmla="*/ 1149720695 h 476"/>
              <a:gd name="T4" fmla="*/ 2147483647 w 910"/>
              <a:gd name="T5" fmla="*/ 0 h 47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10" h="476">
                <a:moveTo>
                  <a:pt x="0" y="476"/>
                </a:moveTo>
                <a:lnTo>
                  <a:pt x="438" y="476"/>
                </a:lnTo>
                <a:lnTo>
                  <a:pt x="910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83" name="Freeform 75"/>
          <p:cNvSpPr>
            <a:spLocks/>
          </p:cNvSpPr>
          <p:nvPr/>
        </p:nvSpPr>
        <p:spPr bwMode="auto">
          <a:xfrm>
            <a:off x="2990850" y="4232275"/>
            <a:ext cx="463550" cy="403225"/>
          </a:xfrm>
          <a:custGeom>
            <a:avLst/>
            <a:gdLst>
              <a:gd name="T0" fmla="*/ 312499375 w 292"/>
              <a:gd name="T1" fmla="*/ 0 h 254"/>
              <a:gd name="T2" fmla="*/ 0 w 292"/>
              <a:gd name="T3" fmla="*/ 640119688 h 254"/>
              <a:gd name="T4" fmla="*/ 735885625 w 292"/>
              <a:gd name="T5" fmla="*/ 332660625 h 25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92" h="254">
                <a:moveTo>
                  <a:pt x="124" y="0"/>
                </a:moveTo>
                <a:lnTo>
                  <a:pt x="0" y="254"/>
                </a:lnTo>
                <a:lnTo>
                  <a:pt x="292" y="132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84" name="Freeform 76"/>
          <p:cNvSpPr>
            <a:spLocks/>
          </p:cNvSpPr>
          <p:nvPr/>
        </p:nvSpPr>
        <p:spPr bwMode="auto">
          <a:xfrm>
            <a:off x="1768475" y="5114925"/>
            <a:ext cx="1527175" cy="447675"/>
          </a:xfrm>
          <a:custGeom>
            <a:avLst/>
            <a:gdLst>
              <a:gd name="T0" fmla="*/ 0 w 962"/>
              <a:gd name="T1" fmla="*/ 710684063 h 282"/>
              <a:gd name="T2" fmla="*/ 1683464375 w 962"/>
              <a:gd name="T3" fmla="*/ 710684063 h 282"/>
              <a:gd name="T4" fmla="*/ 2147483647 w 962"/>
              <a:gd name="T5" fmla="*/ 0 h 28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62" h="282">
                <a:moveTo>
                  <a:pt x="0" y="282"/>
                </a:moveTo>
                <a:lnTo>
                  <a:pt x="668" y="282"/>
                </a:lnTo>
                <a:lnTo>
                  <a:pt x="962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85" name="Freeform 77"/>
          <p:cNvSpPr>
            <a:spLocks/>
          </p:cNvSpPr>
          <p:nvPr/>
        </p:nvSpPr>
        <p:spPr bwMode="auto">
          <a:xfrm>
            <a:off x="6467475" y="1092200"/>
            <a:ext cx="463550" cy="403225"/>
          </a:xfrm>
          <a:custGeom>
            <a:avLst/>
            <a:gdLst>
              <a:gd name="T0" fmla="*/ 0 w 292"/>
              <a:gd name="T1" fmla="*/ 640119688 h 254"/>
              <a:gd name="T2" fmla="*/ 498990938 w 292"/>
              <a:gd name="T3" fmla="*/ 0 h 254"/>
              <a:gd name="T4" fmla="*/ 735885625 w 292"/>
              <a:gd name="T5" fmla="*/ 0 h 25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92" h="254">
                <a:moveTo>
                  <a:pt x="0" y="254"/>
                </a:moveTo>
                <a:lnTo>
                  <a:pt x="198" y="0"/>
                </a:lnTo>
                <a:lnTo>
                  <a:pt x="292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86" name="Freeform 78"/>
          <p:cNvSpPr>
            <a:spLocks/>
          </p:cNvSpPr>
          <p:nvPr/>
        </p:nvSpPr>
        <p:spPr bwMode="auto">
          <a:xfrm>
            <a:off x="6054725" y="1403350"/>
            <a:ext cx="879475" cy="371475"/>
          </a:xfrm>
          <a:custGeom>
            <a:avLst/>
            <a:gdLst>
              <a:gd name="T0" fmla="*/ 0 w 554"/>
              <a:gd name="T1" fmla="*/ 589716563 h 234"/>
              <a:gd name="T2" fmla="*/ 1154231563 w 554"/>
              <a:gd name="T3" fmla="*/ 0 h 234"/>
              <a:gd name="T4" fmla="*/ 1396166563 w 554"/>
              <a:gd name="T5" fmla="*/ 0 h 23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54" h="234">
                <a:moveTo>
                  <a:pt x="0" y="234"/>
                </a:moveTo>
                <a:lnTo>
                  <a:pt x="458" y="0"/>
                </a:lnTo>
                <a:lnTo>
                  <a:pt x="554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87" name="Freeform 79"/>
          <p:cNvSpPr>
            <a:spLocks/>
          </p:cNvSpPr>
          <p:nvPr/>
        </p:nvSpPr>
        <p:spPr bwMode="auto">
          <a:xfrm>
            <a:off x="6423025" y="2038350"/>
            <a:ext cx="504825" cy="63500"/>
          </a:xfrm>
          <a:custGeom>
            <a:avLst/>
            <a:gdLst>
              <a:gd name="T0" fmla="*/ 0 w 318"/>
              <a:gd name="T1" fmla="*/ 0 h 40"/>
              <a:gd name="T2" fmla="*/ 539313438 w 318"/>
              <a:gd name="T3" fmla="*/ 100806250 h 40"/>
              <a:gd name="T4" fmla="*/ 801409688 w 318"/>
              <a:gd name="T5" fmla="*/ 100806250 h 4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18" h="40">
                <a:moveTo>
                  <a:pt x="0" y="0"/>
                </a:moveTo>
                <a:lnTo>
                  <a:pt x="214" y="40"/>
                </a:lnTo>
                <a:lnTo>
                  <a:pt x="318" y="4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88" name="Line 80"/>
          <p:cNvSpPr>
            <a:spLocks noChangeShapeType="1"/>
          </p:cNvSpPr>
          <p:nvPr/>
        </p:nvSpPr>
        <p:spPr bwMode="auto">
          <a:xfrm>
            <a:off x="6565900" y="1971675"/>
            <a:ext cx="200025" cy="127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89" name="Line 81"/>
          <p:cNvSpPr>
            <a:spLocks noChangeShapeType="1"/>
          </p:cNvSpPr>
          <p:nvPr/>
        </p:nvSpPr>
        <p:spPr bwMode="auto">
          <a:xfrm>
            <a:off x="6108700" y="2565400"/>
            <a:ext cx="8255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90" name="Line 82"/>
          <p:cNvSpPr>
            <a:spLocks noChangeShapeType="1"/>
          </p:cNvSpPr>
          <p:nvPr/>
        </p:nvSpPr>
        <p:spPr bwMode="auto">
          <a:xfrm>
            <a:off x="6181725" y="3089275"/>
            <a:ext cx="752475" cy="2317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91" name="Freeform 83"/>
          <p:cNvSpPr>
            <a:spLocks/>
          </p:cNvSpPr>
          <p:nvPr/>
        </p:nvSpPr>
        <p:spPr bwMode="auto">
          <a:xfrm>
            <a:off x="5899150" y="4032250"/>
            <a:ext cx="660400" cy="444500"/>
          </a:xfrm>
          <a:custGeom>
            <a:avLst/>
            <a:gdLst>
              <a:gd name="T0" fmla="*/ 0 w 416"/>
              <a:gd name="T1" fmla="*/ 317539688 h 280"/>
              <a:gd name="T2" fmla="*/ 1048385000 w 416"/>
              <a:gd name="T3" fmla="*/ 0 h 280"/>
              <a:gd name="T4" fmla="*/ 418345938 w 416"/>
              <a:gd name="T5" fmla="*/ 705643750 h 2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16" h="280">
                <a:moveTo>
                  <a:pt x="0" y="126"/>
                </a:moveTo>
                <a:lnTo>
                  <a:pt x="416" y="0"/>
                </a:lnTo>
                <a:lnTo>
                  <a:pt x="166" y="28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92" name="Freeform 84"/>
          <p:cNvSpPr>
            <a:spLocks/>
          </p:cNvSpPr>
          <p:nvPr/>
        </p:nvSpPr>
        <p:spPr bwMode="auto">
          <a:xfrm>
            <a:off x="5962650" y="4032250"/>
            <a:ext cx="596900" cy="441325"/>
          </a:xfrm>
          <a:custGeom>
            <a:avLst/>
            <a:gdLst>
              <a:gd name="T0" fmla="*/ 0 w 376"/>
              <a:gd name="T1" fmla="*/ 453628125 h 278"/>
              <a:gd name="T2" fmla="*/ 947578750 w 376"/>
              <a:gd name="T3" fmla="*/ 0 h 278"/>
              <a:gd name="T4" fmla="*/ 90725625 w 376"/>
              <a:gd name="T5" fmla="*/ 700603438 h 2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76" h="278">
                <a:moveTo>
                  <a:pt x="0" y="180"/>
                </a:moveTo>
                <a:lnTo>
                  <a:pt x="376" y="0"/>
                </a:lnTo>
                <a:lnTo>
                  <a:pt x="36" y="278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93" name="Line 85"/>
          <p:cNvSpPr>
            <a:spLocks noChangeShapeType="1"/>
          </p:cNvSpPr>
          <p:nvPr/>
        </p:nvSpPr>
        <p:spPr bwMode="auto">
          <a:xfrm>
            <a:off x="6553200" y="4032250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94" name="Freeform 86"/>
          <p:cNvSpPr>
            <a:spLocks/>
          </p:cNvSpPr>
          <p:nvPr/>
        </p:nvSpPr>
        <p:spPr bwMode="auto">
          <a:xfrm>
            <a:off x="5924550" y="4740275"/>
            <a:ext cx="1003300" cy="209550"/>
          </a:xfrm>
          <a:custGeom>
            <a:avLst/>
            <a:gdLst>
              <a:gd name="T0" fmla="*/ 0 w 632"/>
              <a:gd name="T1" fmla="*/ 332660625 h 132"/>
              <a:gd name="T2" fmla="*/ 1003022188 w 632"/>
              <a:gd name="T3" fmla="*/ 0 h 132"/>
              <a:gd name="T4" fmla="*/ 1592738750 w 632"/>
              <a:gd name="T5" fmla="*/ 0 h 13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32" h="132">
                <a:moveTo>
                  <a:pt x="0" y="132"/>
                </a:moveTo>
                <a:lnTo>
                  <a:pt x="398" y="0"/>
                </a:lnTo>
                <a:lnTo>
                  <a:pt x="632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95" name="Line 87"/>
          <p:cNvSpPr>
            <a:spLocks noChangeShapeType="1"/>
          </p:cNvSpPr>
          <p:nvPr/>
        </p:nvSpPr>
        <p:spPr bwMode="auto">
          <a:xfrm flipV="1">
            <a:off x="6121400" y="4743450"/>
            <a:ext cx="441325" cy="2730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96" name="Freeform 88"/>
          <p:cNvSpPr>
            <a:spLocks/>
          </p:cNvSpPr>
          <p:nvPr/>
        </p:nvSpPr>
        <p:spPr bwMode="auto">
          <a:xfrm>
            <a:off x="5889625" y="5648325"/>
            <a:ext cx="1035050" cy="355600"/>
          </a:xfrm>
          <a:custGeom>
            <a:avLst/>
            <a:gdLst>
              <a:gd name="T0" fmla="*/ 0 w 652"/>
              <a:gd name="T1" fmla="*/ 564515000 h 224"/>
              <a:gd name="T2" fmla="*/ 1053425313 w 652"/>
              <a:gd name="T3" fmla="*/ 0 h 224"/>
              <a:gd name="T4" fmla="*/ 1643141875 w 652"/>
              <a:gd name="T5" fmla="*/ 0 h 22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52" h="224">
                <a:moveTo>
                  <a:pt x="0" y="224"/>
                </a:moveTo>
                <a:lnTo>
                  <a:pt x="418" y="0"/>
                </a:lnTo>
                <a:lnTo>
                  <a:pt x="652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97" name="AutoShape 89"/>
          <p:cNvSpPr>
            <a:spLocks/>
          </p:cNvSpPr>
          <p:nvPr/>
        </p:nvSpPr>
        <p:spPr bwMode="auto">
          <a:xfrm>
            <a:off x="3422650" y="1971675"/>
            <a:ext cx="82550" cy="1371600"/>
          </a:xfrm>
          <a:prstGeom prst="leftBracket">
            <a:avLst>
              <a:gd name="adj" fmla="val 138462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98" name="Line 90"/>
          <p:cNvSpPr>
            <a:spLocks noChangeShapeType="1"/>
          </p:cNvSpPr>
          <p:nvPr/>
        </p:nvSpPr>
        <p:spPr bwMode="auto">
          <a:xfrm>
            <a:off x="3498850" y="1971675"/>
            <a:ext cx="1460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99" name="Line 91"/>
          <p:cNvSpPr>
            <a:spLocks noChangeShapeType="1"/>
          </p:cNvSpPr>
          <p:nvPr/>
        </p:nvSpPr>
        <p:spPr bwMode="auto">
          <a:xfrm>
            <a:off x="3498850" y="3343275"/>
            <a:ext cx="1460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6343"/>
    </mc:Choice>
    <mc:Fallback xmlns="">
      <p:transition spd="slow" advTm="2963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123" grpId="0"/>
      <p:bldP spid="4" grpId="0"/>
      <p:bldP spid="5125" grpId="0"/>
      <p:bldP spid="5126" grpId="0"/>
      <p:bldP spid="5127" grpId="0"/>
      <p:bldP spid="5128" grpId="0"/>
      <p:bldP spid="5129" grpId="0"/>
      <p:bldP spid="5130" grpId="0"/>
      <p:bldP spid="5131" grpId="0"/>
      <p:bldP spid="5132" grpId="0"/>
      <p:bldP spid="5133" grpId="0"/>
      <p:bldP spid="5134" grpId="0"/>
      <p:bldP spid="5135" grpId="0"/>
      <p:bldP spid="5136" grpId="0"/>
      <p:bldP spid="5137" grpId="0"/>
      <p:bldP spid="5138" grpId="0"/>
      <p:bldP spid="5139" grpId="0"/>
      <p:bldP spid="17475" grpId="0" animBg="1"/>
      <p:bldP spid="17476" grpId="0" animBg="1"/>
      <p:bldP spid="17477" grpId="0" animBg="1"/>
      <p:bldP spid="17478" grpId="0" animBg="1"/>
      <p:bldP spid="17479" grpId="0" animBg="1"/>
      <p:bldP spid="17480" grpId="0" animBg="1"/>
      <p:bldP spid="17481" grpId="0" animBg="1"/>
      <p:bldP spid="17482" grpId="0" animBg="1"/>
      <p:bldP spid="17483" grpId="0" animBg="1"/>
      <p:bldP spid="17484" grpId="0" animBg="1"/>
      <p:bldP spid="17485" grpId="0" animBg="1"/>
      <p:bldP spid="17486" grpId="0" animBg="1"/>
      <p:bldP spid="17487" grpId="0" animBg="1"/>
      <p:bldP spid="17488" grpId="0" animBg="1"/>
      <p:bldP spid="17489" grpId="0" animBg="1"/>
      <p:bldP spid="17490" grpId="0" animBg="1"/>
      <p:bldP spid="17491" grpId="0" animBg="1"/>
      <p:bldP spid="17492" grpId="0" animBg="1"/>
      <p:bldP spid="17493" grpId="0" animBg="1"/>
      <p:bldP spid="17494" grpId="0" animBg="1"/>
      <p:bldP spid="17495" grpId="0" animBg="1"/>
      <p:bldP spid="17496" grpId="0" animBg="1"/>
      <p:bldP spid="17497" grpId="0" animBg="1"/>
      <p:bldP spid="17498" grpId="0" animBg="1"/>
      <p:bldP spid="1749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 descr="ServDisk_02:Johnson_IRDVD_TA:Johnson_MM:Johnson_PPT:Johnson_Lects:Sample_Design:Strip.png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Muscle Function: Produce Movement or Generate Tension</a:t>
            </a:r>
          </a:p>
        </p:txBody>
      </p:sp>
      <p:sp>
        <p:nvSpPr>
          <p:cNvPr id="18434" name="Rectangle 5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Principle function</a:t>
            </a:r>
          </a:p>
          <a:p>
            <a:pPr lvl="1" eaLnBrk="1" hangingPunct="1"/>
            <a:r>
              <a:rPr lang="en-US" altLang="en-US" b="1"/>
              <a:t>Contraction</a:t>
            </a:r>
            <a:endParaRPr lang="en-US" altLang="en-US"/>
          </a:p>
          <a:p>
            <a:pPr lvl="2" eaLnBrk="1" hangingPunct="1"/>
            <a:r>
              <a:rPr lang="en-US" altLang="en-US"/>
              <a:t>shortens distance between bones</a:t>
            </a:r>
          </a:p>
          <a:p>
            <a:pPr lvl="1" eaLnBrk="1" hangingPunct="1"/>
            <a:r>
              <a:rPr lang="en-US" altLang="en-US"/>
              <a:t>Skeletal muscle moves bone</a:t>
            </a:r>
          </a:p>
          <a:p>
            <a:pPr eaLnBrk="1" hangingPunct="1"/>
            <a:r>
              <a:rPr lang="en-US" altLang="en-US"/>
              <a:t>Muscle groups</a:t>
            </a:r>
          </a:p>
          <a:p>
            <a:pPr lvl="1" eaLnBrk="1" hangingPunct="1"/>
            <a:r>
              <a:rPr lang="en-US" altLang="en-US"/>
              <a:t>Synergistic</a:t>
            </a:r>
          </a:p>
          <a:p>
            <a:pPr lvl="2" eaLnBrk="1" hangingPunct="1"/>
            <a:r>
              <a:rPr lang="en-US" altLang="en-US"/>
              <a:t>groups work together</a:t>
            </a:r>
          </a:p>
          <a:p>
            <a:pPr lvl="1" eaLnBrk="1" hangingPunct="1"/>
            <a:r>
              <a:rPr lang="en-US" altLang="en-US"/>
              <a:t>Antagonistic</a:t>
            </a:r>
          </a:p>
          <a:p>
            <a:pPr lvl="2" eaLnBrk="1" hangingPunct="1"/>
            <a:r>
              <a:rPr lang="en-US" altLang="en-US"/>
              <a:t>groups oppose each other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7636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1" descr="06_02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"/>
          <a:stretch>
            <a:fillRect/>
          </a:stretch>
        </p:blipFill>
        <p:spPr bwMode="auto">
          <a:xfrm>
            <a:off x="327025" y="36513"/>
            <a:ext cx="8158163" cy="641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Box 3"/>
          <p:cNvSpPr txBox="1">
            <a:spLocks noChangeArrowheads="1"/>
          </p:cNvSpPr>
          <p:nvPr/>
        </p:nvSpPr>
        <p:spPr bwMode="auto">
          <a:xfrm>
            <a:off x="1392238" y="1109663"/>
            <a:ext cx="67151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</a:rPr>
              <a:t>Scapula</a:t>
            </a:r>
          </a:p>
        </p:txBody>
      </p:sp>
      <p:sp>
        <p:nvSpPr>
          <p:cNvPr id="9220" name="TextBox 4"/>
          <p:cNvSpPr txBox="1">
            <a:spLocks noChangeArrowheads="1"/>
          </p:cNvSpPr>
          <p:nvPr/>
        </p:nvSpPr>
        <p:spPr bwMode="auto">
          <a:xfrm>
            <a:off x="1393825" y="1462088"/>
            <a:ext cx="13382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</a:rPr>
              <a:t>Shoulder joint</a:t>
            </a:r>
          </a:p>
        </p:txBody>
      </p:sp>
      <p:sp>
        <p:nvSpPr>
          <p:cNvPr id="20534" name="TextBox 5"/>
          <p:cNvSpPr txBox="1">
            <a:spLocks noChangeArrowheads="1"/>
          </p:cNvSpPr>
          <p:nvPr/>
        </p:nvSpPr>
        <p:spPr bwMode="auto">
          <a:xfrm>
            <a:off x="1395413" y="2147888"/>
            <a:ext cx="1524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</a:rPr>
              <a:t>Origins from </a:t>
            </a:r>
          </a:p>
          <a:p>
            <a:r>
              <a:rPr lang="en-US" altLang="en-US" sz="1000">
                <a:latin typeface="Helvetica" pitchFamily="84" charset="0"/>
              </a:rPr>
              <a:t>scapula and</a:t>
            </a:r>
          </a:p>
          <a:p>
            <a:r>
              <a:rPr lang="en-US" altLang="en-US" sz="1000">
                <a:latin typeface="Helvetica" pitchFamily="84" charset="0"/>
              </a:rPr>
              <a:t>humerus</a:t>
            </a:r>
          </a:p>
        </p:txBody>
      </p:sp>
      <p:sp>
        <p:nvSpPr>
          <p:cNvPr id="9222" name="TextBox 6"/>
          <p:cNvSpPr txBox="1">
            <a:spLocks noChangeArrowheads="1"/>
          </p:cNvSpPr>
          <p:nvPr/>
        </p:nvSpPr>
        <p:spPr bwMode="auto">
          <a:xfrm>
            <a:off x="1393825" y="2743200"/>
            <a:ext cx="11080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</a:rPr>
              <a:t>Triceps muscle</a:t>
            </a:r>
          </a:p>
        </p:txBody>
      </p:sp>
      <p:sp>
        <p:nvSpPr>
          <p:cNvPr id="20536" name="TextBox 7"/>
          <p:cNvSpPr txBox="1">
            <a:spLocks noChangeArrowheads="1"/>
          </p:cNvSpPr>
          <p:nvPr/>
        </p:nvSpPr>
        <p:spPr bwMode="auto">
          <a:xfrm>
            <a:off x="4254500" y="896938"/>
            <a:ext cx="1295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</a:rPr>
              <a:t>Origins from scapula</a:t>
            </a:r>
          </a:p>
        </p:txBody>
      </p:sp>
      <p:sp>
        <p:nvSpPr>
          <p:cNvPr id="9224" name="TextBox 8"/>
          <p:cNvSpPr txBox="1">
            <a:spLocks noChangeArrowheads="1"/>
          </p:cNvSpPr>
          <p:nvPr/>
        </p:nvSpPr>
        <p:spPr bwMode="auto">
          <a:xfrm>
            <a:off x="4254500" y="1311275"/>
            <a:ext cx="7127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</a:rPr>
              <a:t>Tendons</a:t>
            </a:r>
          </a:p>
        </p:txBody>
      </p:sp>
      <p:sp>
        <p:nvSpPr>
          <p:cNvPr id="9225" name="TextBox 9"/>
          <p:cNvSpPr txBox="1">
            <a:spLocks noChangeArrowheads="1"/>
          </p:cNvSpPr>
          <p:nvPr/>
        </p:nvSpPr>
        <p:spPr bwMode="auto">
          <a:xfrm>
            <a:off x="4254500" y="2097088"/>
            <a:ext cx="73501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</a:rPr>
              <a:t>Humerus</a:t>
            </a:r>
          </a:p>
        </p:txBody>
      </p:sp>
      <p:sp>
        <p:nvSpPr>
          <p:cNvPr id="9226" name="TextBox 10"/>
          <p:cNvSpPr txBox="1">
            <a:spLocks noChangeArrowheads="1"/>
          </p:cNvSpPr>
          <p:nvPr/>
        </p:nvSpPr>
        <p:spPr bwMode="auto">
          <a:xfrm>
            <a:off x="4254500" y="2444750"/>
            <a:ext cx="10731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</a:rPr>
              <a:t>Biceps muscle</a:t>
            </a:r>
          </a:p>
        </p:txBody>
      </p:sp>
      <p:sp>
        <p:nvSpPr>
          <p:cNvPr id="9227" name="TextBox 11"/>
          <p:cNvSpPr txBox="1">
            <a:spLocks noChangeArrowheads="1"/>
          </p:cNvSpPr>
          <p:nvPr/>
        </p:nvSpPr>
        <p:spPr bwMode="auto">
          <a:xfrm>
            <a:off x="7243763" y="1543050"/>
            <a:ext cx="190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</a:rPr>
              <a:t>Biceps contracts,</a:t>
            </a:r>
          </a:p>
          <a:p>
            <a:r>
              <a:rPr lang="en-US" altLang="en-US" sz="1000">
                <a:latin typeface="Helvetica" pitchFamily="84" charset="0"/>
              </a:rPr>
              <a:t>pulling forearm up</a:t>
            </a:r>
          </a:p>
        </p:txBody>
      </p:sp>
      <p:sp>
        <p:nvSpPr>
          <p:cNvPr id="9228" name="TextBox 12"/>
          <p:cNvSpPr txBox="1">
            <a:spLocks noChangeArrowheads="1"/>
          </p:cNvSpPr>
          <p:nvPr/>
        </p:nvSpPr>
        <p:spPr bwMode="auto">
          <a:xfrm>
            <a:off x="1393825" y="3871913"/>
            <a:ext cx="64293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</a:rPr>
              <a:t>Tendon</a:t>
            </a:r>
          </a:p>
        </p:txBody>
      </p:sp>
      <p:sp>
        <p:nvSpPr>
          <p:cNvPr id="20542" name="TextBox 13"/>
          <p:cNvSpPr txBox="1">
            <a:spLocks noChangeArrowheads="1"/>
          </p:cNvSpPr>
          <p:nvPr/>
        </p:nvSpPr>
        <p:spPr bwMode="auto">
          <a:xfrm>
            <a:off x="1395413" y="4127500"/>
            <a:ext cx="120808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</a:rPr>
              <a:t>Insertion on ulna</a:t>
            </a:r>
          </a:p>
        </p:txBody>
      </p:sp>
      <p:sp>
        <p:nvSpPr>
          <p:cNvPr id="9230" name="TextBox 14"/>
          <p:cNvSpPr txBox="1">
            <a:spLocks noChangeArrowheads="1"/>
          </p:cNvSpPr>
          <p:nvPr/>
        </p:nvSpPr>
        <p:spPr bwMode="auto">
          <a:xfrm>
            <a:off x="1397000" y="4410075"/>
            <a:ext cx="86201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</a:rPr>
              <a:t>Elbow joint</a:t>
            </a:r>
          </a:p>
        </p:txBody>
      </p:sp>
      <p:sp>
        <p:nvSpPr>
          <p:cNvPr id="9231" name="TextBox 15"/>
          <p:cNvSpPr txBox="1">
            <a:spLocks noChangeArrowheads="1"/>
          </p:cNvSpPr>
          <p:nvPr/>
        </p:nvSpPr>
        <p:spPr bwMode="auto">
          <a:xfrm>
            <a:off x="2809875" y="5043488"/>
            <a:ext cx="4587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</a:rPr>
              <a:t>Ulna</a:t>
            </a:r>
          </a:p>
        </p:txBody>
      </p:sp>
      <p:sp>
        <p:nvSpPr>
          <p:cNvPr id="9232" name="TextBox 16"/>
          <p:cNvSpPr txBox="1">
            <a:spLocks noChangeArrowheads="1"/>
          </p:cNvSpPr>
          <p:nvPr/>
        </p:nvSpPr>
        <p:spPr bwMode="auto">
          <a:xfrm>
            <a:off x="4254500" y="5048250"/>
            <a:ext cx="60801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</a:rPr>
              <a:t>Radius</a:t>
            </a:r>
          </a:p>
        </p:txBody>
      </p:sp>
      <p:sp>
        <p:nvSpPr>
          <p:cNvPr id="20546" name="TextBox 17"/>
          <p:cNvSpPr txBox="1">
            <a:spLocks noChangeArrowheads="1"/>
          </p:cNvSpPr>
          <p:nvPr/>
        </p:nvSpPr>
        <p:spPr bwMode="auto">
          <a:xfrm>
            <a:off x="4257675" y="4578350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</a:rPr>
              <a:t>Insertion </a:t>
            </a:r>
          </a:p>
          <a:p>
            <a:r>
              <a:rPr lang="en-US" altLang="en-US" sz="1000">
                <a:latin typeface="Helvetica" pitchFamily="84" charset="0"/>
              </a:rPr>
              <a:t>on radius</a:t>
            </a:r>
          </a:p>
        </p:txBody>
      </p:sp>
      <p:sp>
        <p:nvSpPr>
          <p:cNvPr id="9234" name="TextBox 18"/>
          <p:cNvSpPr txBox="1">
            <a:spLocks noChangeArrowheads="1"/>
          </p:cNvSpPr>
          <p:nvPr/>
        </p:nvSpPr>
        <p:spPr bwMode="auto">
          <a:xfrm>
            <a:off x="4254500" y="4276725"/>
            <a:ext cx="64293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</a:rPr>
              <a:t>Tendon</a:t>
            </a:r>
          </a:p>
        </p:txBody>
      </p:sp>
      <p:sp>
        <p:nvSpPr>
          <p:cNvPr id="9235" name="TextBox 19"/>
          <p:cNvSpPr txBox="1">
            <a:spLocks noChangeArrowheads="1"/>
          </p:cNvSpPr>
          <p:nvPr/>
        </p:nvSpPr>
        <p:spPr bwMode="auto">
          <a:xfrm>
            <a:off x="5156200" y="1674813"/>
            <a:ext cx="11096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</a:rPr>
              <a:t>Triceps relaxes</a:t>
            </a:r>
          </a:p>
        </p:txBody>
      </p:sp>
      <p:sp>
        <p:nvSpPr>
          <p:cNvPr id="9236" name="TextBox 20"/>
          <p:cNvSpPr txBox="1">
            <a:spLocks noChangeArrowheads="1"/>
          </p:cNvSpPr>
          <p:nvPr/>
        </p:nvSpPr>
        <p:spPr bwMode="auto">
          <a:xfrm>
            <a:off x="7131050" y="4391025"/>
            <a:ext cx="10731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</a:rPr>
              <a:t>Biceps relaxes</a:t>
            </a:r>
          </a:p>
        </p:txBody>
      </p:sp>
      <p:sp>
        <p:nvSpPr>
          <p:cNvPr id="9237" name="TextBox 21"/>
          <p:cNvSpPr txBox="1">
            <a:spLocks noChangeArrowheads="1"/>
          </p:cNvSpPr>
          <p:nvPr/>
        </p:nvSpPr>
        <p:spPr bwMode="auto">
          <a:xfrm>
            <a:off x="5006975" y="3949700"/>
            <a:ext cx="2209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</a:rPr>
              <a:t>Triceps contracts,</a:t>
            </a:r>
          </a:p>
          <a:p>
            <a:r>
              <a:rPr lang="en-US" altLang="en-US" sz="1000">
                <a:latin typeface="Helvetica" pitchFamily="84" charset="0"/>
              </a:rPr>
              <a:t>pulling forearm down</a:t>
            </a:r>
          </a:p>
        </p:txBody>
      </p:sp>
      <p:sp>
        <p:nvSpPr>
          <p:cNvPr id="9238" name="TextBox 50"/>
          <p:cNvSpPr txBox="1">
            <a:spLocks noChangeArrowheads="1"/>
          </p:cNvSpPr>
          <p:nvPr/>
        </p:nvSpPr>
        <p:spPr bwMode="auto">
          <a:xfrm>
            <a:off x="1554163" y="5637213"/>
            <a:ext cx="37830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</a:rPr>
              <a:t>a) Origin and insertion. The point of attachment </a:t>
            </a:r>
          </a:p>
          <a:p>
            <a:r>
              <a:rPr lang="en-US" altLang="en-US" sz="1000">
                <a:latin typeface="Helvetica" pitchFamily="84" charset="0"/>
              </a:rPr>
              <a:t>    of a muscle to the stationary bone is its origin;</a:t>
            </a:r>
          </a:p>
          <a:p>
            <a:r>
              <a:rPr lang="en-US" altLang="en-US" sz="1000">
                <a:latin typeface="Helvetica" pitchFamily="84" charset="0"/>
              </a:rPr>
              <a:t>    the point of attachment to the movable bone is</a:t>
            </a:r>
          </a:p>
          <a:p>
            <a:r>
              <a:rPr lang="en-US" altLang="en-US" sz="1000">
                <a:latin typeface="Helvetica" pitchFamily="84" charset="0"/>
              </a:rPr>
              <a:t>    its insertion.</a:t>
            </a:r>
          </a:p>
        </p:txBody>
      </p:sp>
      <p:sp>
        <p:nvSpPr>
          <p:cNvPr id="9239" name="TextBox 51"/>
          <p:cNvSpPr txBox="1">
            <a:spLocks noChangeArrowheads="1"/>
          </p:cNvSpPr>
          <p:nvPr/>
        </p:nvSpPr>
        <p:spPr bwMode="auto">
          <a:xfrm>
            <a:off x="5229225" y="5635625"/>
            <a:ext cx="3617913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>
                <a:latin typeface="Helvetica" pitchFamily="84" charset="0"/>
              </a:rPr>
              <a:t>b) Movement. Antagonistic muscles produce</a:t>
            </a:r>
          </a:p>
          <a:p>
            <a:r>
              <a:rPr lang="en-US" altLang="en-US" sz="1000">
                <a:latin typeface="Helvetica" pitchFamily="84" charset="0"/>
              </a:rPr>
              <a:t>    opposite movements. The forearm bends when</a:t>
            </a:r>
          </a:p>
          <a:p>
            <a:r>
              <a:rPr lang="en-US" altLang="en-US" sz="1000">
                <a:latin typeface="Helvetica" pitchFamily="84" charset="0"/>
              </a:rPr>
              <a:t>    the biceps contracts and the triceps relaxes. The</a:t>
            </a:r>
          </a:p>
          <a:p>
            <a:r>
              <a:rPr lang="en-US" altLang="en-US" sz="1000">
                <a:latin typeface="Helvetica" pitchFamily="84" charset="0"/>
              </a:rPr>
              <a:t>    forearm straightens when the biceps relaxes</a:t>
            </a:r>
          </a:p>
          <a:p>
            <a:r>
              <a:rPr lang="en-US" altLang="en-US" sz="1000">
                <a:latin typeface="Helvetica" pitchFamily="84" charset="0"/>
              </a:rPr>
              <a:t>    and the triceps contracts.</a:t>
            </a:r>
          </a:p>
        </p:txBody>
      </p:sp>
      <p:sp>
        <p:nvSpPr>
          <p:cNvPr id="9240" name="Line 73"/>
          <p:cNvSpPr>
            <a:spLocks noChangeShapeType="1"/>
          </p:cNvSpPr>
          <p:nvPr/>
        </p:nvSpPr>
        <p:spPr bwMode="auto">
          <a:xfrm>
            <a:off x="2022475" y="1227138"/>
            <a:ext cx="1095375" cy="31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54" name="Freeform 74"/>
          <p:cNvSpPr>
            <a:spLocks/>
          </p:cNvSpPr>
          <p:nvPr/>
        </p:nvSpPr>
        <p:spPr bwMode="auto">
          <a:xfrm>
            <a:off x="2292350" y="2033588"/>
            <a:ext cx="1428750" cy="247650"/>
          </a:xfrm>
          <a:custGeom>
            <a:avLst/>
            <a:gdLst>
              <a:gd name="T0" fmla="*/ 0 w 900"/>
              <a:gd name="T1" fmla="*/ 393144375 h 156"/>
              <a:gd name="T2" fmla="*/ 1078626875 w 900"/>
              <a:gd name="T3" fmla="*/ 393144375 h 156"/>
              <a:gd name="T4" fmla="*/ 2147483647 w 900"/>
              <a:gd name="T5" fmla="*/ 0 h 15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00" h="156">
                <a:moveTo>
                  <a:pt x="0" y="156"/>
                </a:moveTo>
                <a:lnTo>
                  <a:pt x="428" y="156"/>
                </a:lnTo>
                <a:lnTo>
                  <a:pt x="900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55" name="Line 75"/>
          <p:cNvSpPr>
            <a:spLocks noChangeShapeType="1"/>
          </p:cNvSpPr>
          <p:nvPr/>
        </p:nvSpPr>
        <p:spPr bwMode="auto">
          <a:xfrm flipV="1">
            <a:off x="2974975" y="1509713"/>
            <a:ext cx="444500" cy="7651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3" name="Line 76"/>
          <p:cNvSpPr>
            <a:spLocks noChangeShapeType="1"/>
          </p:cNvSpPr>
          <p:nvPr/>
        </p:nvSpPr>
        <p:spPr bwMode="auto">
          <a:xfrm>
            <a:off x="2435225" y="2874963"/>
            <a:ext cx="9747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4" name="Line 77"/>
          <p:cNvSpPr>
            <a:spLocks noChangeShapeType="1"/>
          </p:cNvSpPr>
          <p:nvPr/>
        </p:nvSpPr>
        <p:spPr bwMode="auto">
          <a:xfrm>
            <a:off x="1990725" y="3995738"/>
            <a:ext cx="1190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58" name="Line 78"/>
          <p:cNvSpPr>
            <a:spLocks noChangeShapeType="1"/>
          </p:cNvSpPr>
          <p:nvPr/>
        </p:nvSpPr>
        <p:spPr bwMode="auto">
          <a:xfrm>
            <a:off x="2568575" y="4252913"/>
            <a:ext cx="6381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6" name="Freeform 79"/>
          <p:cNvSpPr>
            <a:spLocks/>
          </p:cNvSpPr>
          <p:nvPr/>
        </p:nvSpPr>
        <p:spPr bwMode="auto">
          <a:xfrm>
            <a:off x="2219325" y="4395788"/>
            <a:ext cx="1365250" cy="139700"/>
          </a:xfrm>
          <a:custGeom>
            <a:avLst/>
            <a:gdLst>
              <a:gd name="T0" fmla="*/ 0 w 860"/>
              <a:gd name="T1" fmla="*/ 221773750 h 88"/>
              <a:gd name="T2" fmla="*/ 509071563 w 860"/>
              <a:gd name="T3" fmla="*/ 216733438 h 88"/>
              <a:gd name="T4" fmla="*/ 2147483647 w 860"/>
              <a:gd name="T5" fmla="*/ 0 h 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0" h="88">
                <a:moveTo>
                  <a:pt x="0" y="88"/>
                </a:moveTo>
                <a:lnTo>
                  <a:pt x="202" y="86"/>
                </a:lnTo>
                <a:lnTo>
                  <a:pt x="86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7" name="Line 80"/>
          <p:cNvSpPr>
            <a:spLocks noChangeShapeType="1"/>
          </p:cNvSpPr>
          <p:nvPr/>
        </p:nvSpPr>
        <p:spPr bwMode="auto">
          <a:xfrm flipV="1">
            <a:off x="2536825" y="4313238"/>
            <a:ext cx="822325" cy="212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61" name="Freeform 81"/>
          <p:cNvSpPr>
            <a:spLocks/>
          </p:cNvSpPr>
          <p:nvPr/>
        </p:nvSpPr>
        <p:spPr bwMode="auto">
          <a:xfrm>
            <a:off x="3602038" y="1009650"/>
            <a:ext cx="695325" cy="139700"/>
          </a:xfrm>
          <a:custGeom>
            <a:avLst/>
            <a:gdLst>
              <a:gd name="T0" fmla="*/ 0 w 438"/>
              <a:gd name="T1" fmla="*/ 221773750 h 88"/>
              <a:gd name="T2" fmla="*/ 1015623763 w 438"/>
              <a:gd name="T3" fmla="*/ 0 h 88"/>
              <a:gd name="T4" fmla="*/ 1103828438 w 438"/>
              <a:gd name="T5" fmla="*/ 0 h 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8" h="88">
                <a:moveTo>
                  <a:pt x="0" y="88"/>
                </a:moveTo>
                <a:lnTo>
                  <a:pt x="403" y="0"/>
                </a:lnTo>
                <a:lnTo>
                  <a:pt x="438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62" name="Line 82"/>
          <p:cNvSpPr>
            <a:spLocks noChangeShapeType="1"/>
          </p:cNvSpPr>
          <p:nvPr/>
        </p:nvSpPr>
        <p:spPr bwMode="auto">
          <a:xfrm flipV="1">
            <a:off x="4006850" y="1014413"/>
            <a:ext cx="225425" cy="203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0" name="Line 83"/>
          <p:cNvSpPr>
            <a:spLocks noChangeShapeType="1"/>
          </p:cNvSpPr>
          <p:nvPr/>
        </p:nvSpPr>
        <p:spPr bwMode="auto">
          <a:xfrm flipV="1">
            <a:off x="3984625" y="1443038"/>
            <a:ext cx="311150" cy="31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1" name="Line 84"/>
          <p:cNvSpPr>
            <a:spLocks noChangeShapeType="1"/>
          </p:cNvSpPr>
          <p:nvPr/>
        </p:nvSpPr>
        <p:spPr bwMode="auto">
          <a:xfrm flipH="1" flipV="1">
            <a:off x="4035425" y="1350963"/>
            <a:ext cx="196850" cy="920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2" name="Line 85"/>
          <p:cNvSpPr>
            <a:spLocks noChangeShapeType="1"/>
          </p:cNvSpPr>
          <p:nvPr/>
        </p:nvSpPr>
        <p:spPr bwMode="auto">
          <a:xfrm>
            <a:off x="3787775" y="2217738"/>
            <a:ext cx="508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3" name="Line 86"/>
          <p:cNvSpPr>
            <a:spLocks noChangeShapeType="1"/>
          </p:cNvSpPr>
          <p:nvPr/>
        </p:nvSpPr>
        <p:spPr bwMode="auto">
          <a:xfrm>
            <a:off x="4025900" y="2560638"/>
            <a:ext cx="2730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4" name="Line 87"/>
          <p:cNvSpPr>
            <a:spLocks noChangeShapeType="1"/>
          </p:cNvSpPr>
          <p:nvPr/>
        </p:nvSpPr>
        <p:spPr bwMode="auto">
          <a:xfrm>
            <a:off x="3873500" y="4398963"/>
            <a:ext cx="419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68" name="Line 88"/>
          <p:cNvSpPr>
            <a:spLocks noChangeShapeType="1"/>
          </p:cNvSpPr>
          <p:nvPr/>
        </p:nvSpPr>
        <p:spPr bwMode="auto">
          <a:xfrm>
            <a:off x="3825875" y="4703763"/>
            <a:ext cx="476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6" name="Line 89"/>
          <p:cNvSpPr>
            <a:spLocks noChangeShapeType="1"/>
          </p:cNvSpPr>
          <p:nvPr/>
        </p:nvSpPr>
        <p:spPr bwMode="auto">
          <a:xfrm>
            <a:off x="3225800" y="5167313"/>
            <a:ext cx="35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7" name="Line 90"/>
          <p:cNvSpPr>
            <a:spLocks noChangeShapeType="1"/>
          </p:cNvSpPr>
          <p:nvPr/>
        </p:nvSpPr>
        <p:spPr bwMode="auto">
          <a:xfrm>
            <a:off x="3975100" y="5170488"/>
            <a:ext cx="3238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8" name="Line 91"/>
          <p:cNvSpPr>
            <a:spLocks noChangeShapeType="1"/>
          </p:cNvSpPr>
          <p:nvPr/>
        </p:nvSpPr>
        <p:spPr bwMode="auto">
          <a:xfrm flipH="1">
            <a:off x="6200775" y="1798638"/>
            <a:ext cx="4540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9" name="Line 92"/>
          <p:cNvSpPr>
            <a:spLocks noChangeShapeType="1"/>
          </p:cNvSpPr>
          <p:nvPr/>
        </p:nvSpPr>
        <p:spPr bwMode="auto">
          <a:xfrm>
            <a:off x="6969125" y="1665288"/>
            <a:ext cx="3238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60" name="Line 93"/>
          <p:cNvSpPr>
            <a:spLocks noChangeShapeType="1"/>
          </p:cNvSpPr>
          <p:nvPr/>
        </p:nvSpPr>
        <p:spPr bwMode="auto">
          <a:xfrm>
            <a:off x="6873875" y="4510088"/>
            <a:ext cx="3143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61" name="Line 94"/>
          <p:cNvSpPr>
            <a:spLocks noChangeShapeType="1"/>
          </p:cNvSpPr>
          <p:nvPr/>
        </p:nvSpPr>
        <p:spPr bwMode="auto">
          <a:xfrm>
            <a:off x="6226175" y="4081463"/>
            <a:ext cx="3778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62" name="Freeform 95"/>
          <p:cNvSpPr>
            <a:spLocks/>
          </p:cNvSpPr>
          <p:nvPr/>
        </p:nvSpPr>
        <p:spPr bwMode="auto">
          <a:xfrm>
            <a:off x="2381250" y="1265238"/>
            <a:ext cx="1101725" cy="320675"/>
          </a:xfrm>
          <a:custGeom>
            <a:avLst/>
            <a:gdLst>
              <a:gd name="T0" fmla="*/ 0 w 694"/>
              <a:gd name="T1" fmla="*/ 509071563 h 202"/>
              <a:gd name="T2" fmla="*/ 226814063 w 694"/>
              <a:gd name="T3" fmla="*/ 504031250 h 202"/>
              <a:gd name="T4" fmla="*/ 1748988438 w 694"/>
              <a:gd name="T5" fmla="*/ 0 h 20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94" h="202">
                <a:moveTo>
                  <a:pt x="0" y="202"/>
                </a:moveTo>
                <a:lnTo>
                  <a:pt x="90" y="200"/>
                </a:lnTo>
                <a:lnTo>
                  <a:pt x="694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" name="Rectangle 4" descr="ServDisk_02:Johnson_IRDVD_TA:Johnson_MM:Johnson_PPT:Johnson_Lects:Sample_Design:Strip.png"/>
          <p:cNvSpPr txBox="1">
            <a:spLocks noChangeArrowheads="1"/>
          </p:cNvSpPr>
          <p:nvPr/>
        </p:nvSpPr>
        <p:spPr>
          <a:xfrm>
            <a:off x="4119563" y="0"/>
            <a:ext cx="5024437" cy="738188"/>
          </a:xfrm>
          <a:prstGeom prst="rect">
            <a:avLst/>
          </a:prstGeom>
        </p:spPr>
        <p:txBody>
          <a:bodyPr lIns="182880" tIns="91440" rIns="182880" bIns="91440"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b="0" kern="0" dirty="0"/>
              <a:t>Origin / Insertion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956"/>
    </mc:Choice>
    <mc:Fallback xmlns="">
      <p:transition spd="slow" advTm="739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0534" grpId="0"/>
      <p:bldP spid="20536" grpId="0"/>
      <p:bldP spid="20542" grpId="0"/>
      <p:bldP spid="20546" grpId="0"/>
      <p:bldP spid="20554" grpId="0" animBg="1"/>
      <p:bldP spid="20555" grpId="0" animBg="1"/>
      <p:bldP spid="20558" grpId="0" animBg="1"/>
      <p:bldP spid="20561" grpId="0" animBg="1"/>
      <p:bldP spid="20562" grpId="0" animBg="1"/>
      <p:bldP spid="2056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 descr="ServDisk_02:Johnson_IRDVD_TA:Johnson_MM:Johnson_PPT:Johnson_Lects:Sample_Design:Strip.png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Muscle Structure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4294967295"/>
          </p:nvPr>
        </p:nvSpPr>
        <p:spPr>
          <a:xfrm>
            <a:off x="385763" y="1143000"/>
            <a:ext cx="7772400" cy="5183188"/>
          </a:xfrm>
        </p:spPr>
        <p:txBody>
          <a:bodyPr/>
          <a:lstStyle/>
          <a:p>
            <a:pPr eaLnBrk="1" hangingPunct="1"/>
            <a:r>
              <a:rPr lang="en-US" altLang="en-US"/>
              <a:t>Fasicles</a:t>
            </a:r>
          </a:p>
          <a:p>
            <a:pPr lvl="1" eaLnBrk="1" hangingPunct="1"/>
            <a:r>
              <a:rPr lang="en-US" altLang="en-US"/>
              <a:t>Bundles of muscle fibers wrapped with connective tissue (fascia)</a:t>
            </a:r>
          </a:p>
          <a:p>
            <a:pPr eaLnBrk="1" hangingPunct="1"/>
            <a:r>
              <a:rPr lang="en-US" altLang="en-US"/>
              <a:t>Muscle fibers (muscle cells)</a:t>
            </a:r>
          </a:p>
          <a:p>
            <a:pPr lvl="1" eaLnBrk="1" hangingPunct="1"/>
            <a:r>
              <a:rPr lang="en-US" altLang="en-US"/>
              <a:t>Long, tube shaped</a:t>
            </a:r>
          </a:p>
          <a:p>
            <a:pPr lvl="1" eaLnBrk="1" hangingPunct="1"/>
            <a:r>
              <a:rPr lang="en-US" altLang="en-US"/>
              <a:t>Multinucleate</a:t>
            </a:r>
          </a:p>
          <a:p>
            <a:pPr lvl="1" eaLnBrk="1" hangingPunct="1"/>
            <a:r>
              <a:rPr lang="en-US" altLang="en-US"/>
              <a:t>Packed with myofibrils </a:t>
            </a:r>
          </a:p>
          <a:p>
            <a:pPr lvl="2" eaLnBrk="1" hangingPunct="1"/>
            <a:r>
              <a:rPr lang="en-US" altLang="en-US"/>
              <a:t>Myofibrils contain</a:t>
            </a:r>
          </a:p>
          <a:p>
            <a:pPr lvl="3" eaLnBrk="1" hangingPunct="1"/>
            <a:r>
              <a:rPr lang="en-US" altLang="en-US"/>
              <a:t>Actin</a:t>
            </a:r>
          </a:p>
          <a:p>
            <a:pPr lvl="3" eaLnBrk="1" hangingPunct="1"/>
            <a:r>
              <a:rPr lang="en-US" altLang="en-US"/>
              <a:t>Myosin</a:t>
            </a:r>
          </a:p>
          <a:p>
            <a:pPr lvl="1" eaLnBrk="1" hangingPunct="1">
              <a:buFontTx/>
              <a:buNone/>
            </a:pPr>
            <a:endParaRPr lang="en-US" alt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926"/>
    </mc:Choice>
    <mc:Fallback xmlns="">
      <p:transition spd="slow" advTm="819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17" descr="06_03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12"/>
          <a:stretch>
            <a:fillRect/>
          </a:stretch>
        </p:blipFill>
        <p:spPr bwMode="auto">
          <a:xfrm>
            <a:off x="1822450" y="122238"/>
            <a:ext cx="5499100" cy="634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2790825" y="100013"/>
            <a:ext cx="2466975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sz="1400">
                <a:latin typeface="Helvetica" pitchFamily="84" charset="0"/>
              </a:rPr>
              <a:t>Muscle bundle (fascicle) surrounded by connective</a:t>
            </a:r>
          </a:p>
          <a:p>
            <a:pPr>
              <a:lnSpc>
                <a:spcPct val="85000"/>
              </a:lnSpc>
            </a:pPr>
            <a:r>
              <a:rPr lang="en-US" altLang="en-US" sz="1400">
                <a:latin typeface="Helvetica" pitchFamily="84" charset="0"/>
              </a:rPr>
              <a:t>tissue (fascia)</a:t>
            </a:r>
          </a:p>
        </p:txBody>
      </p:sp>
      <p:sp>
        <p:nvSpPr>
          <p:cNvPr id="11269" name="TextBox 3"/>
          <p:cNvSpPr txBox="1">
            <a:spLocks noChangeArrowheads="1"/>
          </p:cNvSpPr>
          <p:nvPr/>
        </p:nvSpPr>
        <p:spPr bwMode="auto">
          <a:xfrm>
            <a:off x="5057775" y="431800"/>
            <a:ext cx="13795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>
                <a:latin typeface="Helvetica" pitchFamily="84" charset="0"/>
              </a:rPr>
              <a:t>Whole muscle</a:t>
            </a:r>
          </a:p>
        </p:txBody>
      </p:sp>
      <p:sp>
        <p:nvSpPr>
          <p:cNvPr id="11270" name="TextBox 4"/>
          <p:cNvSpPr txBox="1">
            <a:spLocks noChangeArrowheads="1"/>
          </p:cNvSpPr>
          <p:nvPr/>
        </p:nvSpPr>
        <p:spPr bwMode="auto">
          <a:xfrm>
            <a:off x="1763713" y="2143125"/>
            <a:ext cx="200025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>
                <a:latin typeface="Helvetica" pitchFamily="84" charset="0"/>
              </a:rPr>
              <a:t>Single muscle cell (fiber)</a:t>
            </a:r>
          </a:p>
        </p:txBody>
      </p:sp>
      <p:sp>
        <p:nvSpPr>
          <p:cNvPr id="11271" name="TextBox 5"/>
          <p:cNvSpPr txBox="1">
            <a:spLocks noChangeArrowheads="1"/>
          </p:cNvSpPr>
          <p:nvPr/>
        </p:nvSpPr>
        <p:spPr bwMode="auto">
          <a:xfrm>
            <a:off x="5557838" y="3543300"/>
            <a:ext cx="825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>
                <a:latin typeface="Helvetica" pitchFamily="84" charset="0"/>
              </a:rPr>
              <a:t>Tendon</a:t>
            </a:r>
          </a:p>
        </p:txBody>
      </p:sp>
      <p:sp>
        <p:nvSpPr>
          <p:cNvPr id="11272" name="TextBox 6"/>
          <p:cNvSpPr txBox="1">
            <a:spLocks noChangeArrowheads="1"/>
          </p:cNvSpPr>
          <p:nvPr/>
        </p:nvSpPr>
        <p:spPr bwMode="auto">
          <a:xfrm>
            <a:off x="5559425" y="4156075"/>
            <a:ext cx="6286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>
                <a:latin typeface="Helvetica" pitchFamily="84" charset="0"/>
              </a:rPr>
              <a:t>Bone</a:t>
            </a:r>
          </a:p>
        </p:txBody>
      </p:sp>
      <p:sp>
        <p:nvSpPr>
          <p:cNvPr id="11273" name="Line 23"/>
          <p:cNvSpPr>
            <a:spLocks noChangeShapeType="1"/>
          </p:cNvSpPr>
          <p:nvPr/>
        </p:nvSpPr>
        <p:spPr bwMode="auto">
          <a:xfrm flipH="1">
            <a:off x="6334125" y="3716338"/>
            <a:ext cx="4635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4" name="Line 24"/>
          <p:cNvSpPr>
            <a:spLocks noChangeShapeType="1"/>
          </p:cNvSpPr>
          <p:nvPr/>
        </p:nvSpPr>
        <p:spPr bwMode="auto">
          <a:xfrm flipH="1">
            <a:off x="6145213" y="4324350"/>
            <a:ext cx="715962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5" name="Line 25"/>
          <p:cNvSpPr>
            <a:spLocks noChangeShapeType="1"/>
          </p:cNvSpPr>
          <p:nvPr/>
        </p:nvSpPr>
        <p:spPr bwMode="auto">
          <a:xfrm>
            <a:off x="3606800" y="715963"/>
            <a:ext cx="0" cy="60325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6" name="Line 26"/>
          <p:cNvSpPr>
            <a:spLocks noChangeShapeType="1"/>
          </p:cNvSpPr>
          <p:nvPr/>
        </p:nvSpPr>
        <p:spPr bwMode="auto">
          <a:xfrm>
            <a:off x="2574925" y="1309688"/>
            <a:ext cx="0" cy="8763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7" name="Line 27"/>
          <p:cNvSpPr>
            <a:spLocks noChangeShapeType="1"/>
          </p:cNvSpPr>
          <p:nvPr/>
        </p:nvSpPr>
        <p:spPr bwMode="auto">
          <a:xfrm>
            <a:off x="5705475" y="696913"/>
            <a:ext cx="0" cy="99695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66"/>
    </mc:Choice>
    <mc:Fallback xmlns="">
      <p:transition spd="slow" advTm="190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53" descr="06_04Figure-U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9"/>
          <a:stretch>
            <a:fillRect/>
          </a:stretch>
        </p:blipFill>
        <p:spPr bwMode="auto">
          <a:xfrm>
            <a:off x="1749425" y="50800"/>
            <a:ext cx="5645150" cy="638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extBox 2"/>
          <p:cNvSpPr txBox="1">
            <a:spLocks noChangeArrowheads="1"/>
          </p:cNvSpPr>
          <p:nvPr/>
        </p:nvSpPr>
        <p:spPr bwMode="auto">
          <a:xfrm>
            <a:off x="1689100" y="890588"/>
            <a:ext cx="8683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400">
                <a:latin typeface="Helvetica" pitchFamily="84" charset="0"/>
                <a:cs typeface="Helvetica" pitchFamily="84" charset="0"/>
              </a:rPr>
              <a:t>Muscle cell</a:t>
            </a:r>
          </a:p>
        </p:txBody>
      </p:sp>
      <p:sp>
        <p:nvSpPr>
          <p:cNvPr id="12293" name="TextBox 3"/>
          <p:cNvSpPr txBox="1">
            <a:spLocks noChangeArrowheads="1"/>
          </p:cNvSpPr>
          <p:nvPr/>
        </p:nvSpPr>
        <p:spPr bwMode="auto">
          <a:xfrm>
            <a:off x="6537325" y="1239838"/>
            <a:ext cx="9255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>
                <a:latin typeface="Helvetica" pitchFamily="84" charset="0"/>
                <a:cs typeface="Helvetica" pitchFamily="84" charset="0"/>
              </a:rPr>
              <a:t>Myofibril</a:t>
            </a:r>
          </a:p>
        </p:txBody>
      </p:sp>
      <p:sp>
        <p:nvSpPr>
          <p:cNvPr id="12294" name="TextBox 4"/>
          <p:cNvSpPr txBox="1">
            <a:spLocks noChangeArrowheads="1"/>
          </p:cNvSpPr>
          <p:nvPr/>
        </p:nvSpPr>
        <p:spPr bwMode="auto">
          <a:xfrm>
            <a:off x="4446588" y="2514600"/>
            <a:ext cx="717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>
                <a:latin typeface="Helvetica" pitchFamily="84" charset="0"/>
                <a:cs typeface="Helvetica" pitchFamily="84" charset="0"/>
              </a:rPr>
              <a:t>Nuclei</a:t>
            </a:r>
          </a:p>
        </p:txBody>
      </p:sp>
      <p:sp>
        <p:nvSpPr>
          <p:cNvPr id="12295" name="TextBox 5"/>
          <p:cNvSpPr txBox="1">
            <a:spLocks noChangeArrowheads="1"/>
          </p:cNvSpPr>
          <p:nvPr/>
        </p:nvSpPr>
        <p:spPr bwMode="auto">
          <a:xfrm>
            <a:off x="1689100" y="4149725"/>
            <a:ext cx="915988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400">
                <a:latin typeface="Helvetica" pitchFamily="84" charset="0"/>
                <a:cs typeface="Helvetica" pitchFamily="84" charset="0"/>
              </a:rPr>
              <a:t>Muscle cell</a:t>
            </a:r>
          </a:p>
        </p:txBody>
      </p:sp>
      <p:sp>
        <p:nvSpPr>
          <p:cNvPr id="12296" name="TextBox 55"/>
          <p:cNvSpPr txBox="1">
            <a:spLocks noChangeArrowheads="1"/>
          </p:cNvSpPr>
          <p:nvPr/>
        </p:nvSpPr>
        <p:spPr bwMode="auto">
          <a:xfrm>
            <a:off x="1685925" y="6199188"/>
            <a:ext cx="5283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>
                <a:latin typeface="Helvetica" pitchFamily="84" charset="0"/>
                <a:cs typeface="Helvetica" pitchFamily="84" charset="0"/>
              </a:rPr>
              <a:t>b) A photograph of portions of several skeletal muscle cells.</a:t>
            </a:r>
          </a:p>
        </p:txBody>
      </p:sp>
      <p:sp>
        <p:nvSpPr>
          <p:cNvPr id="12297" name="TextBox 13"/>
          <p:cNvSpPr txBox="1">
            <a:spLocks noChangeArrowheads="1"/>
          </p:cNvSpPr>
          <p:nvPr/>
        </p:nvSpPr>
        <p:spPr bwMode="auto">
          <a:xfrm>
            <a:off x="1685925" y="2068513"/>
            <a:ext cx="2886075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15900" indent="-2159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89000"/>
              </a:lnSpc>
              <a:buFont typeface="Helvetica" pitchFamily="84" charset="0"/>
              <a:buAutoNum type="alphaLcParenR"/>
            </a:pPr>
            <a:r>
              <a:rPr lang="en-US" altLang="en-US" sz="1400">
                <a:latin typeface="Helvetica" pitchFamily="84" charset="0"/>
                <a:cs typeface="Helvetica" pitchFamily="84" charset="0"/>
              </a:rPr>
              <a:t>A single muscle cell contains</a:t>
            </a:r>
          </a:p>
          <a:p>
            <a:pPr>
              <a:lnSpc>
                <a:spcPct val="89000"/>
              </a:lnSpc>
              <a:buFont typeface="Helvetica" pitchFamily="84" charset="0"/>
              <a:buNone/>
            </a:pPr>
            <a:r>
              <a:rPr lang="en-US" altLang="en-US" sz="1400">
                <a:latin typeface="Helvetica" pitchFamily="84" charset="0"/>
                <a:cs typeface="Helvetica" pitchFamily="84" charset="0"/>
              </a:rPr>
              <a:t>	many individual myofibrils</a:t>
            </a:r>
          </a:p>
          <a:p>
            <a:pPr>
              <a:lnSpc>
                <a:spcPct val="89000"/>
              </a:lnSpc>
            </a:pPr>
            <a:r>
              <a:rPr lang="en-US" altLang="en-US" sz="1400">
                <a:latin typeface="Helvetica" pitchFamily="84" charset="0"/>
                <a:cs typeface="Helvetica" pitchFamily="84" charset="0"/>
              </a:rPr>
              <a:t>	and has more than one </a:t>
            </a:r>
          </a:p>
          <a:p>
            <a:pPr>
              <a:lnSpc>
                <a:spcPct val="89000"/>
              </a:lnSpc>
            </a:pPr>
            <a:r>
              <a:rPr lang="en-US" altLang="en-US" sz="1400">
                <a:latin typeface="Helvetica" pitchFamily="84" charset="0"/>
                <a:cs typeface="Helvetica" pitchFamily="84" charset="0"/>
              </a:rPr>
              <a:t>	nucleus.</a:t>
            </a:r>
          </a:p>
        </p:txBody>
      </p:sp>
      <p:sp>
        <p:nvSpPr>
          <p:cNvPr id="12298" name="AutoShape 28"/>
          <p:cNvSpPr>
            <a:spLocks/>
          </p:cNvSpPr>
          <p:nvPr/>
        </p:nvSpPr>
        <p:spPr bwMode="auto">
          <a:xfrm>
            <a:off x="2651125" y="3911600"/>
            <a:ext cx="85725" cy="774700"/>
          </a:xfrm>
          <a:prstGeom prst="leftBracket">
            <a:avLst>
              <a:gd name="adj" fmla="val 55561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9" name="Line 29"/>
          <p:cNvSpPr>
            <a:spLocks noChangeShapeType="1"/>
          </p:cNvSpPr>
          <p:nvPr/>
        </p:nvSpPr>
        <p:spPr bwMode="auto">
          <a:xfrm>
            <a:off x="2733675" y="3911600"/>
            <a:ext cx="7937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0" name="Line 30"/>
          <p:cNvSpPr>
            <a:spLocks noChangeShapeType="1"/>
          </p:cNvSpPr>
          <p:nvPr/>
        </p:nvSpPr>
        <p:spPr bwMode="auto">
          <a:xfrm>
            <a:off x="2733675" y="4686300"/>
            <a:ext cx="825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1" name="Line 31"/>
          <p:cNvSpPr>
            <a:spLocks noChangeShapeType="1"/>
          </p:cNvSpPr>
          <p:nvPr/>
        </p:nvSpPr>
        <p:spPr bwMode="auto">
          <a:xfrm flipV="1">
            <a:off x="2419350" y="1035050"/>
            <a:ext cx="25082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2" name="Line 32"/>
          <p:cNvSpPr>
            <a:spLocks noChangeShapeType="1"/>
          </p:cNvSpPr>
          <p:nvPr/>
        </p:nvSpPr>
        <p:spPr bwMode="auto">
          <a:xfrm flipV="1">
            <a:off x="4779963" y="1992313"/>
            <a:ext cx="53975" cy="55086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3" name="Line 33"/>
          <p:cNvSpPr>
            <a:spLocks noChangeShapeType="1"/>
          </p:cNvSpPr>
          <p:nvPr/>
        </p:nvSpPr>
        <p:spPr bwMode="auto">
          <a:xfrm>
            <a:off x="4783138" y="2759075"/>
            <a:ext cx="149225" cy="465138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4" name="Line 34"/>
          <p:cNvSpPr>
            <a:spLocks noChangeShapeType="1"/>
          </p:cNvSpPr>
          <p:nvPr/>
        </p:nvSpPr>
        <p:spPr bwMode="auto">
          <a:xfrm flipV="1">
            <a:off x="6921500" y="1095375"/>
            <a:ext cx="0" cy="2063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5" name="Line 35"/>
          <p:cNvSpPr>
            <a:spLocks noChangeShapeType="1"/>
          </p:cNvSpPr>
          <p:nvPr/>
        </p:nvSpPr>
        <p:spPr bwMode="auto">
          <a:xfrm>
            <a:off x="2419350" y="4295775"/>
            <a:ext cx="2286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962"/>
    </mc:Choice>
    <mc:Fallback xmlns="">
      <p:transition spd="slow" advTm="339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4|18.7|25.4|14|25.4|19.2|17|29.9|13.7|15.9|10.9|10.4|13.2|15.1|11.7|10.8|13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7|3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8.6|29.7"/>
</p:tagLst>
</file>

<file path=ppt/theme/theme1.xml><?xml version="1.0" encoding="utf-8"?>
<a:theme xmlns:a="http://schemas.openxmlformats.org/drawingml/2006/main" name="Johnson_6e_PPT_template-orig">
  <a:themeElements>
    <a:clrScheme name="Johnson_6e_PPT_template-ori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orig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  <a:cs typeface="Arial" charset="0"/>
          </a:defRPr>
        </a:defPPr>
      </a:lstStyle>
    </a:lnDef>
  </a:objectDefaults>
  <a:extraClrSchemeLst>
    <a:extraClrScheme>
      <a:clrScheme name="Johnson_6e_PPT_template-ori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  <a:cs typeface="Arial" charset="0"/>
          </a:defRPr>
        </a:defPPr>
      </a:lstStyle>
    </a:lnDef>
  </a:objectDefaults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  <a:cs typeface="Arial" charset="0"/>
          </a:defRPr>
        </a:defPPr>
      </a:lstStyle>
    </a:lnDef>
  </a:objectDefaults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  <a:cs typeface="Arial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Templates:Johnson_6e_PPT_template-blank.pot</Template>
  <TotalTime>6178</TotalTime>
  <Words>398</Words>
  <Application>Microsoft Office PowerPoint</Application>
  <PresentationFormat>On-screen Show (4:3)</PresentationFormat>
  <Paragraphs>128</Paragraphs>
  <Slides>7</Slides>
  <Notes>6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Bookman Old Style</vt:lpstr>
      <vt:lpstr>Helvetica</vt:lpstr>
      <vt:lpstr>Times New Roman</vt:lpstr>
      <vt:lpstr>Johnson_6e_PPT_template-orig</vt:lpstr>
      <vt:lpstr>Johnson_6e_PPT_template_2line</vt:lpstr>
      <vt:lpstr>Johnson_6e_PPT_template_1line</vt:lpstr>
      <vt:lpstr>Johnson_6e_PPT_template-blank</vt:lpstr>
      <vt:lpstr>PowerPoint Presentation</vt:lpstr>
      <vt:lpstr>PowerPoint Presentation</vt:lpstr>
      <vt:lpstr>Muscle Function: Produce Movement or Generate Tension</vt:lpstr>
      <vt:lpstr>PowerPoint Presentation</vt:lpstr>
      <vt:lpstr>Muscle Structure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Gary</cp:lastModifiedBy>
  <cp:revision>391</cp:revision>
  <cp:lastPrinted>2002-04-29T18:54:29Z</cp:lastPrinted>
  <dcterms:created xsi:type="dcterms:W3CDTF">2000-12-11T01:39:32Z</dcterms:created>
  <dcterms:modified xsi:type="dcterms:W3CDTF">2019-12-21T00:10:23Z</dcterms:modified>
</cp:coreProperties>
</file>