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9" r:id="rId1"/>
    <p:sldMasterId id="2147483710" r:id="rId2"/>
  </p:sldMasterIdLst>
  <p:notesMasterIdLst>
    <p:notesMasterId r:id="rId10"/>
  </p:notesMasterIdLst>
  <p:handoutMasterIdLst>
    <p:handoutMasterId r:id="rId11"/>
  </p:handoutMasterIdLst>
  <p:sldIdLst>
    <p:sldId id="381" r:id="rId3"/>
    <p:sldId id="404" r:id="rId4"/>
    <p:sldId id="383" r:id="rId5"/>
    <p:sldId id="412" r:id="rId6"/>
    <p:sldId id="413" r:id="rId7"/>
    <p:sldId id="414" r:id="rId8"/>
    <p:sldId id="415" r:id="rId9"/>
  </p:sldIdLst>
  <p:sldSz cx="9144000" cy="6858000" type="screen4x3"/>
  <p:notesSz cx="6858000" cy="9144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89197" autoAdjust="0"/>
  </p:normalViewPr>
  <p:slideViewPr>
    <p:cSldViewPr snapToGrid="0">
      <p:cViewPr varScale="1">
        <p:scale>
          <a:sx n="107" d="100"/>
          <a:sy n="107" d="100"/>
        </p:scale>
        <p:origin x="-84" y="-138"/>
      </p:cViewPr>
      <p:guideLst>
        <p:guide orient="horz" pos="4128"/>
        <p:guide orient="horz" pos="316"/>
        <p:guide pos="2880"/>
        <p:guide pos="114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0437F636-0122-4932-B5F6-43904A21F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605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0CF35DA7-0D56-457C-8DAB-91A3005269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14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FC0EF0F3-4D4C-4696-8F1D-C6878052F47B}" type="slidenum">
              <a:rPr lang="en-US" altLang="en-US" sz="1200" b="0" smtClean="0">
                <a:latin typeface="Bookman Old Style" pitchFamily="28" charset="0"/>
              </a:rPr>
              <a:pPr/>
              <a:t>1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08EA3E50-DB74-4AFE-8BFA-0C210B443507}" type="slidenum">
              <a:rPr lang="en-US" altLang="en-US" sz="1200" b="0" smtClean="0">
                <a:latin typeface="Bookman Old Style" pitchFamily="28" charset="0"/>
              </a:rPr>
              <a:pPr/>
              <a:t>3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1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99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941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defRPr/>
            </a:pPr>
            <a:r>
              <a:rPr lang="en-US" sz="2000" b="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b="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lnSpc>
                <a:spcPct val="80000"/>
              </a:lnSpc>
              <a:defRPr/>
            </a:pPr>
            <a:r>
              <a:rPr lang="en-US" sz="7200" b="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b="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200" b="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b="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000" b="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b="0" smtClean="0">
              <a:latin typeface="Arial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63950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825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6965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106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039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128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4224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4984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8603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825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22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4725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84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71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66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912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259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0761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9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Joints (Articulations)</a:t>
            </a:r>
          </a:p>
        </p:txBody>
      </p:sp>
      <p:sp>
        <p:nvSpPr>
          <p:cNvPr id="28675" name="Rectangle 20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43013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Classified by degree of movement</a:t>
            </a:r>
          </a:p>
          <a:p>
            <a:pPr lvl="1" eaLnBrk="1" hangingPunct="1"/>
            <a:r>
              <a:rPr lang="en-US" altLang="en-US" sz="3000" b="1" smtClean="0"/>
              <a:t>Fibrous joint</a:t>
            </a:r>
            <a:endParaRPr lang="en-US" altLang="en-US" sz="3000" smtClean="0"/>
          </a:p>
          <a:p>
            <a:pPr lvl="2" eaLnBrk="1" hangingPunct="1"/>
            <a:r>
              <a:rPr lang="en-US" altLang="en-US" sz="2600" smtClean="0"/>
              <a:t>immovable (e.g., fontanels)</a:t>
            </a:r>
          </a:p>
          <a:p>
            <a:pPr lvl="1" eaLnBrk="1" hangingPunct="1"/>
            <a:r>
              <a:rPr lang="en-US" altLang="en-US" sz="3000" b="1" smtClean="0"/>
              <a:t>Cartilaginous</a:t>
            </a:r>
            <a:r>
              <a:rPr lang="en-US" altLang="en-US" sz="3000" smtClean="0"/>
              <a:t> </a:t>
            </a:r>
            <a:r>
              <a:rPr lang="en-US" altLang="en-US" sz="3000" b="1" smtClean="0"/>
              <a:t>joint</a:t>
            </a:r>
            <a:endParaRPr lang="en-US" altLang="en-US" sz="3000" smtClean="0"/>
          </a:p>
          <a:p>
            <a:pPr lvl="2" eaLnBrk="1" hangingPunct="1"/>
            <a:r>
              <a:rPr lang="en-US" altLang="en-US" sz="2600" smtClean="0"/>
              <a:t>slightly movable, cartilage connection (e.g., backbone)</a:t>
            </a:r>
          </a:p>
          <a:p>
            <a:pPr lvl="1" eaLnBrk="1" hangingPunct="1"/>
            <a:r>
              <a:rPr lang="en-US" altLang="en-US" sz="3000" b="1" smtClean="0"/>
              <a:t>Synovial joint</a:t>
            </a:r>
            <a:endParaRPr lang="en-US" altLang="en-US" sz="3000" smtClean="0"/>
          </a:p>
          <a:p>
            <a:pPr lvl="2" eaLnBrk="1" hangingPunct="1"/>
            <a:r>
              <a:rPr lang="en-US" altLang="en-US" sz="2600" smtClean="0"/>
              <a:t>freely movable (e.g., shoulder, hip)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11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9" descr="05_12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5"/>
          <a:stretch>
            <a:fillRect/>
          </a:stretch>
        </p:blipFill>
        <p:spPr bwMode="auto">
          <a:xfrm>
            <a:off x="296863" y="534988"/>
            <a:ext cx="8548687" cy="533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5016500" y="5229225"/>
            <a:ext cx="35782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b) A view of the knee with muscles, tendons, and</a:t>
            </a:r>
          </a:p>
          <a:p>
            <a:pPr algn="l" eaLnBrk="1" hangingPunct="1"/>
            <a:r>
              <a:rPr lang="en-US" altLang="en-US" sz="1000">
                <a:latin typeface="Helvetica" pitchFamily="84" charset="0"/>
              </a:rPr>
              <a:t>    ligaments in their normal position surrounding the</a:t>
            </a:r>
          </a:p>
          <a:p>
            <a:pPr algn="l" eaLnBrk="1" hangingPunct="1"/>
            <a:r>
              <a:rPr lang="en-US" altLang="en-US" sz="1000">
                <a:latin typeface="Helvetica" pitchFamily="84" charset="0"/>
              </a:rPr>
              <a:t>    intact joint capsule. The combination of ligaments,</a:t>
            </a:r>
          </a:p>
          <a:p>
            <a:pPr algn="l" eaLnBrk="1" hangingPunct="1"/>
            <a:r>
              <a:rPr lang="en-US" altLang="en-US" sz="1000">
                <a:latin typeface="Helvetica" pitchFamily="84" charset="0"/>
              </a:rPr>
              <a:t>    tendons, and muscles holds the knee tightly together.</a:t>
            </a:r>
          </a:p>
        </p:txBody>
      </p:sp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4943475" y="3548063"/>
            <a:ext cx="819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Ligaments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4940300" y="2678113"/>
            <a:ext cx="657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Joint </a:t>
            </a:r>
          </a:p>
          <a:p>
            <a:pPr algn="l" eaLnBrk="1" hangingPunct="1"/>
            <a:r>
              <a:rPr lang="en-US" altLang="en-US" sz="1000">
                <a:latin typeface="Helvetica" pitchFamily="84" charset="0"/>
              </a:rPr>
              <a:t>capsule</a:t>
            </a:r>
          </a:p>
        </p:txBody>
      </p:sp>
      <p:sp>
        <p:nvSpPr>
          <p:cNvPr id="4103" name="TextBox 6"/>
          <p:cNvSpPr txBox="1">
            <a:spLocks noChangeArrowheads="1"/>
          </p:cNvSpPr>
          <p:nvPr/>
        </p:nvSpPr>
        <p:spPr bwMode="auto">
          <a:xfrm>
            <a:off x="4933950" y="1728788"/>
            <a:ext cx="642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Tendon</a:t>
            </a:r>
          </a:p>
        </p:txBody>
      </p:sp>
      <p:sp>
        <p:nvSpPr>
          <p:cNvPr id="4104" name="TextBox 7"/>
          <p:cNvSpPr txBox="1">
            <a:spLocks noChangeArrowheads="1"/>
          </p:cNvSpPr>
          <p:nvPr/>
        </p:nvSpPr>
        <p:spPr bwMode="auto">
          <a:xfrm>
            <a:off x="4938713" y="1176338"/>
            <a:ext cx="827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Thigh muscles</a:t>
            </a:r>
          </a:p>
        </p:txBody>
      </p:sp>
      <p:sp>
        <p:nvSpPr>
          <p:cNvPr id="4105" name="TextBox 8"/>
          <p:cNvSpPr txBox="1">
            <a:spLocks noChangeArrowheads="1"/>
          </p:cNvSpPr>
          <p:nvPr/>
        </p:nvSpPr>
        <p:spPr bwMode="auto">
          <a:xfrm>
            <a:off x="8080375" y="2354263"/>
            <a:ext cx="5937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Patella</a:t>
            </a:r>
          </a:p>
        </p:txBody>
      </p:sp>
      <p:sp>
        <p:nvSpPr>
          <p:cNvPr id="4106" name="TextBox 9"/>
          <p:cNvSpPr txBox="1">
            <a:spLocks noChangeArrowheads="1"/>
          </p:cNvSpPr>
          <p:nvPr/>
        </p:nvSpPr>
        <p:spPr bwMode="auto">
          <a:xfrm>
            <a:off x="8085138" y="3551238"/>
            <a:ext cx="819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Ligaments</a:t>
            </a:r>
          </a:p>
        </p:txBody>
      </p:sp>
      <p:sp>
        <p:nvSpPr>
          <p:cNvPr id="4107" name="Rectangle 10"/>
          <p:cNvSpPr>
            <a:spLocks noChangeArrowheads="1"/>
          </p:cNvSpPr>
          <p:nvPr/>
        </p:nvSpPr>
        <p:spPr bwMode="auto">
          <a:xfrm>
            <a:off x="282575" y="5229225"/>
            <a:ext cx="35861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a) A cutaway anterior view of the right knee</a:t>
            </a:r>
          </a:p>
          <a:p>
            <a:pPr algn="l" eaLnBrk="1" hangingPunct="1"/>
            <a:r>
              <a:rPr lang="en-US" altLang="en-US" sz="1000">
                <a:latin typeface="Helvetica" pitchFamily="84" charset="0"/>
              </a:rPr>
              <a:t>    with muscles, tendons, and the joint capsule removed</a:t>
            </a:r>
          </a:p>
          <a:p>
            <a:pPr algn="l" eaLnBrk="1" hangingPunct="1"/>
            <a:r>
              <a:rPr lang="en-US" altLang="en-US" sz="1000">
                <a:latin typeface="Helvetica" pitchFamily="84" charset="0"/>
              </a:rPr>
              <a:t>    and the bones pulled slightly apart so that the two</a:t>
            </a:r>
          </a:p>
          <a:p>
            <a:pPr algn="l" eaLnBrk="1" hangingPunct="1"/>
            <a:r>
              <a:rPr lang="en-US" altLang="en-US" sz="1000">
                <a:latin typeface="Helvetica" pitchFamily="84" charset="0"/>
              </a:rPr>
              <a:t>    menisci are visible.</a:t>
            </a:r>
          </a:p>
        </p:txBody>
      </p:sp>
      <p:sp>
        <p:nvSpPr>
          <p:cNvPr id="4108" name="TextBox 11"/>
          <p:cNvSpPr txBox="1">
            <a:spLocks noChangeArrowheads="1"/>
          </p:cNvSpPr>
          <p:nvPr/>
        </p:nvSpPr>
        <p:spPr bwMode="auto">
          <a:xfrm>
            <a:off x="3187700" y="4938713"/>
            <a:ext cx="642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Tendon</a:t>
            </a:r>
          </a:p>
        </p:txBody>
      </p:sp>
      <p:sp>
        <p:nvSpPr>
          <p:cNvPr id="4109" name="TextBox 12"/>
          <p:cNvSpPr txBox="1">
            <a:spLocks noChangeArrowheads="1"/>
          </p:cNvSpPr>
          <p:nvPr/>
        </p:nvSpPr>
        <p:spPr bwMode="auto">
          <a:xfrm>
            <a:off x="3187700" y="4424363"/>
            <a:ext cx="5937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Patella</a:t>
            </a:r>
          </a:p>
        </p:txBody>
      </p:sp>
      <p:sp>
        <p:nvSpPr>
          <p:cNvPr id="4110" name="TextBox 13"/>
          <p:cNvSpPr txBox="1">
            <a:spLocks noChangeArrowheads="1"/>
          </p:cNvSpPr>
          <p:nvPr/>
        </p:nvSpPr>
        <p:spPr bwMode="auto">
          <a:xfrm>
            <a:off x="3189288" y="3651250"/>
            <a:ext cx="9350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Ligament</a:t>
            </a:r>
          </a:p>
        </p:txBody>
      </p:sp>
      <p:sp>
        <p:nvSpPr>
          <p:cNvPr id="4111" name="TextBox 14"/>
          <p:cNvSpPr txBox="1">
            <a:spLocks noChangeArrowheads="1"/>
          </p:cNvSpPr>
          <p:nvPr/>
        </p:nvSpPr>
        <p:spPr bwMode="auto">
          <a:xfrm>
            <a:off x="234950" y="3690938"/>
            <a:ext cx="4810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Tibia</a:t>
            </a:r>
          </a:p>
        </p:txBody>
      </p:sp>
      <p:sp>
        <p:nvSpPr>
          <p:cNvPr id="4112" name="TextBox 15"/>
          <p:cNvSpPr txBox="1">
            <a:spLocks noChangeArrowheads="1"/>
          </p:cNvSpPr>
          <p:nvPr/>
        </p:nvSpPr>
        <p:spPr bwMode="auto">
          <a:xfrm>
            <a:off x="238125" y="3465513"/>
            <a:ext cx="55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Fibula</a:t>
            </a:r>
          </a:p>
        </p:txBody>
      </p:sp>
      <p:sp>
        <p:nvSpPr>
          <p:cNvPr id="4113" name="TextBox 16"/>
          <p:cNvSpPr txBox="1">
            <a:spLocks noChangeArrowheads="1"/>
          </p:cNvSpPr>
          <p:nvPr/>
        </p:nvSpPr>
        <p:spPr bwMode="auto">
          <a:xfrm>
            <a:off x="233363" y="719138"/>
            <a:ext cx="5715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Femur</a:t>
            </a:r>
          </a:p>
        </p:txBody>
      </p:sp>
      <p:sp>
        <p:nvSpPr>
          <p:cNvPr id="4114" name="TextBox 17"/>
          <p:cNvSpPr txBox="1">
            <a:spLocks noChangeArrowheads="1"/>
          </p:cNvSpPr>
          <p:nvPr/>
        </p:nvSpPr>
        <p:spPr bwMode="auto">
          <a:xfrm>
            <a:off x="241300" y="1912938"/>
            <a:ext cx="7493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Ligament</a:t>
            </a:r>
          </a:p>
        </p:txBody>
      </p:sp>
      <p:sp>
        <p:nvSpPr>
          <p:cNvPr id="4115" name="TextBox 18"/>
          <p:cNvSpPr txBox="1">
            <a:spLocks noChangeArrowheads="1"/>
          </p:cNvSpPr>
          <p:nvPr/>
        </p:nvSpPr>
        <p:spPr bwMode="auto">
          <a:xfrm>
            <a:off x="236538" y="2501900"/>
            <a:ext cx="7635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Meniscus</a:t>
            </a:r>
          </a:p>
        </p:txBody>
      </p:sp>
      <p:sp>
        <p:nvSpPr>
          <p:cNvPr id="4116" name="TextBox 19"/>
          <p:cNvSpPr txBox="1">
            <a:spLocks noChangeArrowheads="1"/>
          </p:cNvSpPr>
          <p:nvPr/>
        </p:nvSpPr>
        <p:spPr bwMode="auto">
          <a:xfrm>
            <a:off x="3498850" y="1249363"/>
            <a:ext cx="950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Hyaline cartilage</a:t>
            </a:r>
          </a:p>
        </p:txBody>
      </p:sp>
      <p:sp>
        <p:nvSpPr>
          <p:cNvPr id="4117" name="TextBox 20"/>
          <p:cNvSpPr txBox="1">
            <a:spLocks noChangeArrowheads="1"/>
          </p:cNvSpPr>
          <p:nvPr/>
        </p:nvSpPr>
        <p:spPr bwMode="auto">
          <a:xfrm>
            <a:off x="3495675" y="1771650"/>
            <a:ext cx="1447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Posterior </a:t>
            </a:r>
          </a:p>
          <a:p>
            <a:pPr algn="l" eaLnBrk="1" hangingPunct="1"/>
            <a:r>
              <a:rPr lang="en-US" altLang="en-US" sz="1000">
                <a:latin typeface="Helvetica" pitchFamily="84" charset="0"/>
              </a:rPr>
              <a:t>cruciate ligament</a:t>
            </a:r>
          </a:p>
        </p:txBody>
      </p:sp>
      <p:sp>
        <p:nvSpPr>
          <p:cNvPr id="4118" name="TextBox 21"/>
          <p:cNvSpPr txBox="1">
            <a:spLocks noChangeArrowheads="1"/>
          </p:cNvSpPr>
          <p:nvPr/>
        </p:nvSpPr>
        <p:spPr bwMode="auto">
          <a:xfrm>
            <a:off x="3498850" y="2136775"/>
            <a:ext cx="1533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Anterior </a:t>
            </a:r>
          </a:p>
          <a:p>
            <a:pPr algn="l" eaLnBrk="1" hangingPunct="1"/>
            <a:r>
              <a:rPr lang="en-US" altLang="en-US" sz="1000">
                <a:latin typeface="Helvetica" pitchFamily="84" charset="0"/>
              </a:rPr>
              <a:t>cruciate ligament</a:t>
            </a:r>
          </a:p>
        </p:txBody>
      </p:sp>
      <p:sp>
        <p:nvSpPr>
          <p:cNvPr id="4119" name="TextBox 22"/>
          <p:cNvSpPr txBox="1">
            <a:spLocks noChangeArrowheads="1"/>
          </p:cNvSpPr>
          <p:nvPr/>
        </p:nvSpPr>
        <p:spPr bwMode="auto">
          <a:xfrm>
            <a:off x="3497263" y="2498725"/>
            <a:ext cx="7635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000">
                <a:latin typeface="Helvetica" pitchFamily="84" charset="0"/>
              </a:rPr>
              <a:t>Meniscus</a:t>
            </a:r>
          </a:p>
        </p:txBody>
      </p:sp>
      <p:cxnSp>
        <p:nvCxnSpPr>
          <p:cNvPr id="4120" name="Straight Connector 62"/>
          <p:cNvCxnSpPr>
            <a:cxnSpLocks noChangeShapeType="1"/>
          </p:cNvCxnSpPr>
          <p:nvPr/>
        </p:nvCxnSpPr>
        <p:spPr bwMode="auto">
          <a:xfrm>
            <a:off x="7081838" y="2478088"/>
            <a:ext cx="1071562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21" name="Freeform 71"/>
          <p:cNvSpPr>
            <a:spLocks/>
          </p:cNvSpPr>
          <p:nvPr/>
        </p:nvSpPr>
        <p:spPr bwMode="auto">
          <a:xfrm>
            <a:off x="944563" y="2579688"/>
            <a:ext cx="604837" cy="63500"/>
          </a:xfrm>
          <a:custGeom>
            <a:avLst/>
            <a:gdLst>
              <a:gd name="T0" fmla="*/ 2147483647 w 381"/>
              <a:gd name="T1" fmla="*/ 0 h 40"/>
              <a:gd name="T2" fmla="*/ 2147483647 w 381"/>
              <a:gd name="T3" fmla="*/ 2147483647 h 40"/>
              <a:gd name="T4" fmla="*/ 0 w 381"/>
              <a:gd name="T5" fmla="*/ 2147483647 h 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1" h="40">
                <a:moveTo>
                  <a:pt x="381" y="0"/>
                </a:moveTo>
                <a:lnTo>
                  <a:pt x="281" y="40"/>
                </a:lnTo>
                <a:lnTo>
                  <a:pt x="0" y="4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2" name="Line 72"/>
          <p:cNvSpPr>
            <a:spLocks noChangeShapeType="1"/>
          </p:cNvSpPr>
          <p:nvPr/>
        </p:nvSpPr>
        <p:spPr bwMode="auto">
          <a:xfrm flipH="1">
            <a:off x="742950" y="852488"/>
            <a:ext cx="1254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3" name="Line 73"/>
          <p:cNvSpPr>
            <a:spLocks noChangeShapeType="1"/>
          </p:cNvSpPr>
          <p:nvPr/>
        </p:nvSpPr>
        <p:spPr bwMode="auto">
          <a:xfrm flipH="1">
            <a:off x="920750" y="2049463"/>
            <a:ext cx="193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4" name="Line 74"/>
          <p:cNvSpPr>
            <a:spLocks noChangeShapeType="1"/>
          </p:cNvSpPr>
          <p:nvPr/>
        </p:nvSpPr>
        <p:spPr bwMode="auto">
          <a:xfrm flipH="1">
            <a:off x="720725" y="3595688"/>
            <a:ext cx="688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5" name="Line 75"/>
          <p:cNvSpPr>
            <a:spLocks noChangeShapeType="1"/>
          </p:cNvSpPr>
          <p:nvPr/>
        </p:nvSpPr>
        <p:spPr bwMode="auto">
          <a:xfrm flipH="1">
            <a:off x="657225" y="3814763"/>
            <a:ext cx="1330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6" name="Line 76"/>
          <p:cNvSpPr>
            <a:spLocks noChangeShapeType="1"/>
          </p:cNvSpPr>
          <p:nvPr/>
        </p:nvSpPr>
        <p:spPr bwMode="auto">
          <a:xfrm>
            <a:off x="2740025" y="5072063"/>
            <a:ext cx="511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7" name="Line 77"/>
          <p:cNvSpPr>
            <a:spLocks noChangeShapeType="1"/>
          </p:cNvSpPr>
          <p:nvPr/>
        </p:nvSpPr>
        <p:spPr bwMode="auto">
          <a:xfrm>
            <a:off x="2698750" y="4554538"/>
            <a:ext cx="552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8" name="Line 78"/>
          <p:cNvSpPr>
            <a:spLocks noChangeShapeType="1"/>
          </p:cNvSpPr>
          <p:nvPr/>
        </p:nvSpPr>
        <p:spPr bwMode="auto">
          <a:xfrm>
            <a:off x="2647950" y="3779838"/>
            <a:ext cx="600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9" name="Line 79"/>
          <p:cNvSpPr>
            <a:spLocks noChangeShapeType="1"/>
          </p:cNvSpPr>
          <p:nvPr/>
        </p:nvSpPr>
        <p:spPr bwMode="auto">
          <a:xfrm>
            <a:off x="2301875" y="1890713"/>
            <a:ext cx="1260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0" name="Line 80"/>
          <p:cNvSpPr>
            <a:spLocks noChangeShapeType="1"/>
          </p:cNvSpPr>
          <p:nvPr/>
        </p:nvSpPr>
        <p:spPr bwMode="auto">
          <a:xfrm>
            <a:off x="2301875" y="2255838"/>
            <a:ext cx="1260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1" name="Freeform 81"/>
          <p:cNvSpPr>
            <a:spLocks/>
          </p:cNvSpPr>
          <p:nvPr/>
        </p:nvSpPr>
        <p:spPr bwMode="auto">
          <a:xfrm>
            <a:off x="2952750" y="2509838"/>
            <a:ext cx="615950" cy="101600"/>
          </a:xfrm>
          <a:custGeom>
            <a:avLst/>
            <a:gdLst>
              <a:gd name="T0" fmla="*/ 0 w 388"/>
              <a:gd name="T1" fmla="*/ 0 h 64"/>
              <a:gd name="T2" fmla="*/ 2147483647 w 388"/>
              <a:gd name="T3" fmla="*/ 2147483647 h 64"/>
              <a:gd name="T4" fmla="*/ 2147483647 w 388"/>
              <a:gd name="T5" fmla="*/ 2147483647 h 6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8" h="64">
                <a:moveTo>
                  <a:pt x="0" y="0"/>
                </a:moveTo>
                <a:lnTo>
                  <a:pt x="90" y="64"/>
                </a:lnTo>
                <a:lnTo>
                  <a:pt x="388" y="6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2" name="Line 82"/>
          <p:cNvSpPr>
            <a:spLocks noChangeShapeType="1"/>
          </p:cNvSpPr>
          <p:nvPr/>
        </p:nvSpPr>
        <p:spPr bwMode="auto">
          <a:xfrm>
            <a:off x="2273300" y="1357313"/>
            <a:ext cx="1289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3" name="Freeform 83"/>
          <p:cNvSpPr>
            <a:spLocks/>
          </p:cNvSpPr>
          <p:nvPr/>
        </p:nvSpPr>
        <p:spPr bwMode="auto">
          <a:xfrm>
            <a:off x="5949950" y="836613"/>
            <a:ext cx="917575" cy="654050"/>
          </a:xfrm>
          <a:custGeom>
            <a:avLst/>
            <a:gdLst>
              <a:gd name="T0" fmla="*/ 2147483647 w 578"/>
              <a:gd name="T1" fmla="*/ 0 h 412"/>
              <a:gd name="T2" fmla="*/ 0 w 578"/>
              <a:gd name="T3" fmla="*/ 2147483647 h 412"/>
              <a:gd name="T4" fmla="*/ 2147483647 w 578"/>
              <a:gd name="T5" fmla="*/ 2147483647 h 41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78" h="412">
                <a:moveTo>
                  <a:pt x="578" y="0"/>
                </a:moveTo>
                <a:lnTo>
                  <a:pt x="0" y="292"/>
                </a:lnTo>
                <a:lnTo>
                  <a:pt x="196" y="41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4" name="Line 84"/>
          <p:cNvSpPr>
            <a:spLocks noChangeShapeType="1"/>
          </p:cNvSpPr>
          <p:nvPr/>
        </p:nvSpPr>
        <p:spPr bwMode="auto">
          <a:xfrm flipH="1">
            <a:off x="5416550" y="1300163"/>
            <a:ext cx="2298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5" name="Line 85"/>
          <p:cNvSpPr>
            <a:spLocks noChangeShapeType="1"/>
          </p:cNvSpPr>
          <p:nvPr/>
        </p:nvSpPr>
        <p:spPr bwMode="auto">
          <a:xfrm flipH="1">
            <a:off x="5502275" y="1852613"/>
            <a:ext cx="1409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6" name="Line 86"/>
          <p:cNvSpPr>
            <a:spLocks noChangeShapeType="1"/>
          </p:cNvSpPr>
          <p:nvPr/>
        </p:nvSpPr>
        <p:spPr bwMode="auto">
          <a:xfrm flipH="1">
            <a:off x="5359400" y="2795588"/>
            <a:ext cx="1174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7" name="Line 87"/>
          <p:cNvSpPr>
            <a:spLocks noChangeShapeType="1"/>
          </p:cNvSpPr>
          <p:nvPr/>
        </p:nvSpPr>
        <p:spPr bwMode="auto">
          <a:xfrm flipH="1">
            <a:off x="5695950" y="3681413"/>
            <a:ext cx="365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8" name="Line 88"/>
          <p:cNvSpPr>
            <a:spLocks noChangeShapeType="1"/>
          </p:cNvSpPr>
          <p:nvPr/>
        </p:nvSpPr>
        <p:spPr bwMode="auto">
          <a:xfrm flipH="1">
            <a:off x="5781675" y="3424238"/>
            <a:ext cx="146050" cy="257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9" name="Line 89"/>
          <p:cNvSpPr>
            <a:spLocks noChangeShapeType="1"/>
          </p:cNvSpPr>
          <p:nvPr/>
        </p:nvSpPr>
        <p:spPr bwMode="auto">
          <a:xfrm>
            <a:off x="7842250" y="3681413"/>
            <a:ext cx="301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0" name="Line 90"/>
          <p:cNvSpPr>
            <a:spLocks noChangeShapeType="1"/>
          </p:cNvSpPr>
          <p:nvPr/>
        </p:nvSpPr>
        <p:spPr bwMode="auto">
          <a:xfrm flipH="1" flipV="1">
            <a:off x="7089775" y="3449638"/>
            <a:ext cx="984250" cy="231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528"/>
    </mc:Choice>
    <mc:Fallback xmlns="">
      <p:transition spd="slow" advTm="70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Synovial Joints</a:t>
            </a:r>
          </a:p>
        </p:txBody>
      </p:sp>
      <p:sp>
        <p:nvSpPr>
          <p:cNvPr id="30723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187450"/>
            <a:ext cx="8164513" cy="5175250"/>
          </a:xfrm>
        </p:spPr>
        <p:txBody>
          <a:bodyPr/>
          <a:lstStyle/>
          <a:p>
            <a:pPr eaLnBrk="1" hangingPunct="1"/>
            <a:r>
              <a:rPr lang="en-US" altLang="en-US" smtClean="0"/>
              <a:t>Joint capsule</a:t>
            </a:r>
          </a:p>
          <a:p>
            <a:pPr lvl="1" eaLnBrk="1" hangingPunct="1"/>
            <a:r>
              <a:rPr lang="en-US" altLang="en-US" smtClean="0"/>
              <a:t>synovial membrane + hyaline cartilage</a:t>
            </a:r>
          </a:p>
          <a:p>
            <a:pPr eaLnBrk="1" hangingPunct="1"/>
            <a:r>
              <a:rPr lang="en-US" altLang="en-US" smtClean="0"/>
              <a:t>Synovial membrane secretes synovial fluid as a lubricant</a:t>
            </a:r>
          </a:p>
          <a:p>
            <a:pPr eaLnBrk="1" hangingPunct="1"/>
            <a:r>
              <a:rPr lang="en-US" altLang="en-US" smtClean="0"/>
              <a:t>Hyaline cartilage acts as a cushion</a:t>
            </a:r>
          </a:p>
          <a:p>
            <a:pPr eaLnBrk="1" hangingPunct="1"/>
            <a:r>
              <a:rPr lang="en-US" altLang="en-US" smtClean="0"/>
              <a:t>Types of synovial joints</a:t>
            </a:r>
          </a:p>
          <a:p>
            <a:pPr lvl="1" eaLnBrk="1" hangingPunct="1"/>
            <a:r>
              <a:rPr lang="en-US" altLang="en-US" smtClean="0"/>
              <a:t>Hinge joint</a:t>
            </a:r>
          </a:p>
          <a:p>
            <a:pPr lvl="1" eaLnBrk="1" hangingPunct="1"/>
            <a:r>
              <a:rPr lang="en-US" altLang="en-US" smtClean="0"/>
              <a:t>Ball and socket joint</a:t>
            </a:r>
          </a:p>
          <a:p>
            <a:pPr eaLnBrk="1" hangingPunct="1"/>
            <a:r>
              <a:rPr lang="en-US" altLang="en-US" smtClean="0"/>
              <a:t>Tendons – join bone to muscle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57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4" b="4074"/>
          <a:stretch>
            <a:fillRect/>
          </a:stretch>
        </p:blipFill>
        <p:spPr bwMode="auto">
          <a:xfrm>
            <a:off x="2106613" y="390525"/>
            <a:ext cx="4930775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2"/>
          <p:cNvSpPr txBox="1">
            <a:spLocks noChangeArrowheads="1"/>
          </p:cNvSpPr>
          <p:nvPr/>
        </p:nvSpPr>
        <p:spPr bwMode="auto">
          <a:xfrm>
            <a:off x="2235200" y="101600"/>
            <a:ext cx="172720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Abduction: Movement of a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limb away from a 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body’s midline</a:t>
            </a:r>
          </a:p>
        </p:txBody>
      </p:sp>
      <p:sp>
        <p:nvSpPr>
          <p:cNvPr id="6149" name="TextBox 3"/>
          <p:cNvSpPr txBox="1">
            <a:spLocks noChangeArrowheads="1"/>
          </p:cNvSpPr>
          <p:nvPr/>
        </p:nvSpPr>
        <p:spPr bwMode="auto">
          <a:xfrm>
            <a:off x="5168900" y="98425"/>
            <a:ext cx="186055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Adduction: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Movement of a limb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toward the body’s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midline</a:t>
            </a:r>
          </a:p>
        </p:txBody>
      </p:sp>
      <p:sp>
        <p:nvSpPr>
          <p:cNvPr id="6150" name="TextBox 4"/>
          <p:cNvSpPr txBox="1">
            <a:spLocks noChangeArrowheads="1"/>
          </p:cNvSpPr>
          <p:nvPr/>
        </p:nvSpPr>
        <p:spPr bwMode="auto">
          <a:xfrm>
            <a:off x="6040438" y="2081213"/>
            <a:ext cx="1063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Abduction</a:t>
            </a:r>
          </a:p>
        </p:txBody>
      </p:sp>
      <p:sp>
        <p:nvSpPr>
          <p:cNvPr id="6151" name="TextBox 5"/>
          <p:cNvSpPr txBox="1">
            <a:spLocks noChangeArrowheads="1"/>
          </p:cNvSpPr>
          <p:nvPr/>
        </p:nvSpPr>
        <p:spPr bwMode="auto">
          <a:xfrm>
            <a:off x="5019675" y="3271838"/>
            <a:ext cx="1063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Adduction</a:t>
            </a:r>
          </a:p>
        </p:txBody>
      </p:sp>
      <p:sp>
        <p:nvSpPr>
          <p:cNvPr id="6152" name="TextBox 6"/>
          <p:cNvSpPr txBox="1">
            <a:spLocks noChangeArrowheads="1"/>
          </p:cNvSpPr>
          <p:nvPr/>
        </p:nvSpPr>
        <p:spPr bwMode="auto">
          <a:xfrm>
            <a:off x="5764213" y="4886325"/>
            <a:ext cx="1063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Abduction</a:t>
            </a:r>
          </a:p>
        </p:txBody>
      </p:sp>
      <p:sp>
        <p:nvSpPr>
          <p:cNvPr id="6153" name="TextBox 7"/>
          <p:cNvSpPr txBox="1">
            <a:spLocks noChangeArrowheads="1"/>
          </p:cNvSpPr>
          <p:nvPr/>
        </p:nvSpPr>
        <p:spPr bwMode="auto">
          <a:xfrm>
            <a:off x="2049463" y="3587750"/>
            <a:ext cx="1063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Abduction</a:t>
            </a:r>
          </a:p>
        </p:txBody>
      </p:sp>
      <p:sp>
        <p:nvSpPr>
          <p:cNvPr id="6154" name="TextBox 8"/>
          <p:cNvSpPr txBox="1">
            <a:spLocks noChangeArrowheads="1"/>
          </p:cNvSpPr>
          <p:nvPr/>
        </p:nvSpPr>
        <p:spPr bwMode="auto">
          <a:xfrm>
            <a:off x="2976563" y="4171950"/>
            <a:ext cx="1063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Adduction</a:t>
            </a:r>
          </a:p>
        </p:txBody>
      </p:sp>
      <p:sp>
        <p:nvSpPr>
          <p:cNvPr id="6155" name="TextBox 9"/>
          <p:cNvSpPr txBox="1">
            <a:spLocks noChangeArrowheads="1"/>
          </p:cNvSpPr>
          <p:nvPr/>
        </p:nvSpPr>
        <p:spPr bwMode="auto">
          <a:xfrm>
            <a:off x="4383088" y="5237163"/>
            <a:ext cx="1063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Adduction</a:t>
            </a:r>
          </a:p>
        </p:txBody>
      </p:sp>
      <p:sp>
        <p:nvSpPr>
          <p:cNvPr id="6156" name="TextBox 10"/>
          <p:cNvSpPr txBox="1">
            <a:spLocks noChangeArrowheads="1"/>
          </p:cNvSpPr>
          <p:nvPr/>
        </p:nvSpPr>
        <p:spPr bwMode="auto">
          <a:xfrm>
            <a:off x="2235200" y="6270625"/>
            <a:ext cx="25844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a) Abduction and adduction.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443"/>
    </mc:Choice>
    <mc:Fallback xmlns="">
      <p:transition spd="slow" advTm="84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9" b="2989"/>
          <a:stretch>
            <a:fillRect/>
          </a:stretch>
        </p:blipFill>
        <p:spPr bwMode="auto">
          <a:xfrm>
            <a:off x="2335213" y="319088"/>
            <a:ext cx="4473575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5024438" y="93663"/>
            <a:ext cx="184467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Circumduction: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Movement of a limb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so that it describes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a cone</a:t>
            </a:r>
          </a:p>
        </p:txBody>
      </p:sp>
      <p:sp>
        <p:nvSpPr>
          <p:cNvPr id="7173" name="TextBox 3"/>
          <p:cNvSpPr txBox="1">
            <a:spLocks noChangeArrowheads="1"/>
          </p:cNvSpPr>
          <p:nvPr/>
        </p:nvSpPr>
        <p:spPr bwMode="auto">
          <a:xfrm>
            <a:off x="2279650" y="4186238"/>
            <a:ext cx="1500188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Rotation: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Movement of 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a body part 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around its own 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axis</a:t>
            </a:r>
          </a:p>
        </p:txBody>
      </p:sp>
      <p:sp>
        <p:nvSpPr>
          <p:cNvPr id="7174" name="TextBox 4"/>
          <p:cNvSpPr txBox="1">
            <a:spLocks noChangeArrowheads="1"/>
          </p:cNvSpPr>
          <p:nvPr/>
        </p:nvSpPr>
        <p:spPr bwMode="auto">
          <a:xfrm>
            <a:off x="5768975" y="3767138"/>
            <a:ext cx="107315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Imaginary 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cone of 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</a:rPr>
              <a:t>movement</a:t>
            </a:r>
          </a:p>
        </p:txBody>
      </p:sp>
      <p:sp>
        <p:nvSpPr>
          <p:cNvPr id="7175" name="TextBox 5"/>
          <p:cNvSpPr txBox="1">
            <a:spLocks noChangeArrowheads="1"/>
          </p:cNvSpPr>
          <p:nvPr/>
        </p:nvSpPr>
        <p:spPr bwMode="auto">
          <a:xfrm>
            <a:off x="2276475" y="6256338"/>
            <a:ext cx="28114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b) Rotation and circumduction.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953"/>
    </mc:Choice>
    <mc:Fallback xmlns="">
      <p:transition spd="slow" advTm="72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17" descr="05_13c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7"/>
          <a:stretch>
            <a:fillRect/>
          </a:stretch>
        </p:blipFill>
        <p:spPr bwMode="auto">
          <a:xfrm>
            <a:off x="1858963" y="136525"/>
            <a:ext cx="5426075" cy="639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2"/>
          <p:cNvSpPr txBox="1">
            <a:spLocks noChangeArrowheads="1"/>
          </p:cNvSpPr>
          <p:nvPr/>
        </p:nvSpPr>
        <p:spPr bwMode="auto">
          <a:xfrm>
            <a:off x="1806575" y="1150938"/>
            <a:ext cx="14398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Flexion: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Decreases the 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angle of a joint</a:t>
            </a:r>
          </a:p>
        </p:txBody>
      </p:sp>
      <p:sp>
        <p:nvSpPr>
          <p:cNvPr id="8197" name="TextBox 3"/>
          <p:cNvSpPr txBox="1">
            <a:spLocks noChangeArrowheads="1"/>
          </p:cNvSpPr>
          <p:nvPr/>
        </p:nvSpPr>
        <p:spPr bwMode="auto">
          <a:xfrm>
            <a:off x="2759075" y="620713"/>
            <a:ext cx="8064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Flexion</a:t>
            </a:r>
          </a:p>
        </p:txBody>
      </p:sp>
      <p:sp>
        <p:nvSpPr>
          <p:cNvPr id="8198" name="TextBox 4"/>
          <p:cNvSpPr txBox="1">
            <a:spLocks noChangeArrowheads="1"/>
          </p:cNvSpPr>
          <p:nvPr/>
        </p:nvSpPr>
        <p:spPr bwMode="auto">
          <a:xfrm>
            <a:off x="3830638" y="92075"/>
            <a:ext cx="10334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Extension</a:t>
            </a:r>
          </a:p>
        </p:txBody>
      </p:sp>
      <p:sp>
        <p:nvSpPr>
          <p:cNvPr id="8199" name="TextBox 5"/>
          <p:cNvSpPr txBox="1">
            <a:spLocks noChangeArrowheads="1"/>
          </p:cNvSpPr>
          <p:nvPr/>
        </p:nvSpPr>
        <p:spPr bwMode="auto">
          <a:xfrm>
            <a:off x="5103813" y="638175"/>
            <a:ext cx="15176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Hyperextension</a:t>
            </a:r>
          </a:p>
        </p:txBody>
      </p:sp>
      <p:sp>
        <p:nvSpPr>
          <p:cNvPr id="8200" name="TextBox 6"/>
          <p:cNvSpPr txBox="1">
            <a:spLocks noChangeArrowheads="1"/>
          </p:cNvSpPr>
          <p:nvPr/>
        </p:nvSpPr>
        <p:spPr bwMode="auto">
          <a:xfrm>
            <a:off x="3260725" y="2036763"/>
            <a:ext cx="8064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Flexion</a:t>
            </a:r>
          </a:p>
        </p:txBody>
      </p:sp>
      <p:sp>
        <p:nvSpPr>
          <p:cNvPr id="8201" name="TextBox 7"/>
          <p:cNvSpPr txBox="1">
            <a:spLocks noChangeArrowheads="1"/>
          </p:cNvSpPr>
          <p:nvPr/>
        </p:nvSpPr>
        <p:spPr bwMode="auto">
          <a:xfrm>
            <a:off x="3017838" y="3994150"/>
            <a:ext cx="8064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Flexion</a:t>
            </a:r>
          </a:p>
        </p:txBody>
      </p:sp>
      <p:sp>
        <p:nvSpPr>
          <p:cNvPr id="8202" name="TextBox 8"/>
          <p:cNvSpPr txBox="1">
            <a:spLocks noChangeArrowheads="1"/>
          </p:cNvSpPr>
          <p:nvPr/>
        </p:nvSpPr>
        <p:spPr bwMode="auto">
          <a:xfrm>
            <a:off x="4919663" y="3184525"/>
            <a:ext cx="10334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Extension</a:t>
            </a:r>
          </a:p>
        </p:txBody>
      </p:sp>
      <p:sp>
        <p:nvSpPr>
          <p:cNvPr id="8203" name="TextBox 9"/>
          <p:cNvSpPr txBox="1">
            <a:spLocks noChangeArrowheads="1"/>
          </p:cNvSpPr>
          <p:nvPr/>
        </p:nvSpPr>
        <p:spPr bwMode="auto">
          <a:xfrm>
            <a:off x="5027613" y="4003675"/>
            <a:ext cx="15176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Hyperextension</a:t>
            </a:r>
          </a:p>
        </p:txBody>
      </p:sp>
      <p:sp>
        <p:nvSpPr>
          <p:cNvPr id="8204" name="TextBox 10"/>
          <p:cNvSpPr txBox="1">
            <a:spLocks noChangeArrowheads="1"/>
          </p:cNvSpPr>
          <p:nvPr/>
        </p:nvSpPr>
        <p:spPr bwMode="auto">
          <a:xfrm>
            <a:off x="4325938" y="4883150"/>
            <a:ext cx="10334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Extension</a:t>
            </a:r>
          </a:p>
        </p:txBody>
      </p:sp>
      <p:sp>
        <p:nvSpPr>
          <p:cNvPr id="8205" name="TextBox 11"/>
          <p:cNvSpPr txBox="1">
            <a:spLocks noChangeArrowheads="1"/>
          </p:cNvSpPr>
          <p:nvPr/>
        </p:nvSpPr>
        <p:spPr bwMode="auto">
          <a:xfrm>
            <a:off x="1804988" y="5067300"/>
            <a:ext cx="14382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Extension: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Increases the 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angle of a joint</a:t>
            </a:r>
          </a:p>
        </p:txBody>
      </p:sp>
      <p:sp>
        <p:nvSpPr>
          <p:cNvPr id="8206" name="TextBox 12"/>
          <p:cNvSpPr txBox="1">
            <a:spLocks noChangeArrowheads="1"/>
          </p:cNvSpPr>
          <p:nvPr/>
        </p:nvSpPr>
        <p:spPr bwMode="auto">
          <a:xfrm>
            <a:off x="5595938" y="2139950"/>
            <a:ext cx="17160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Hyperextension: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Extension beyond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the anatomical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position</a:t>
            </a:r>
          </a:p>
        </p:txBody>
      </p:sp>
      <p:sp>
        <p:nvSpPr>
          <p:cNvPr id="8207" name="TextBox 13"/>
          <p:cNvSpPr txBox="1">
            <a:spLocks noChangeArrowheads="1"/>
          </p:cNvSpPr>
          <p:nvPr/>
        </p:nvSpPr>
        <p:spPr bwMode="auto">
          <a:xfrm>
            <a:off x="2117725" y="6281738"/>
            <a:ext cx="37703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c) Flexion, extension, and hyperextension.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032"/>
    </mc:Choice>
    <mc:Fallback xmlns="">
      <p:transition spd="slow" advTm="89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9" b="2989"/>
          <a:stretch>
            <a:fillRect/>
          </a:stretch>
        </p:blipFill>
        <p:spPr bwMode="auto">
          <a:xfrm>
            <a:off x="2236788" y="333375"/>
            <a:ext cx="4670425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2"/>
          <p:cNvSpPr txBox="1">
            <a:spLocks noChangeArrowheads="1"/>
          </p:cNvSpPr>
          <p:nvPr/>
        </p:nvSpPr>
        <p:spPr bwMode="auto">
          <a:xfrm>
            <a:off x="2470150" y="95250"/>
            <a:ext cx="1566863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Supination: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Rotation of the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forearm so palm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faces anteriorly</a:t>
            </a:r>
          </a:p>
        </p:txBody>
      </p:sp>
      <p:sp>
        <p:nvSpPr>
          <p:cNvPr id="9221" name="TextBox 3"/>
          <p:cNvSpPr txBox="1">
            <a:spLocks noChangeArrowheads="1"/>
          </p:cNvSpPr>
          <p:nvPr/>
        </p:nvSpPr>
        <p:spPr bwMode="auto">
          <a:xfrm>
            <a:off x="4867275" y="95250"/>
            <a:ext cx="16065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Pronation: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Rotation of the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forearm so palm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faces posteriorly</a:t>
            </a:r>
          </a:p>
        </p:txBody>
      </p:sp>
      <p:sp>
        <p:nvSpPr>
          <p:cNvPr id="9222" name="TextBox 4"/>
          <p:cNvSpPr txBox="1">
            <a:spLocks noChangeArrowheads="1"/>
          </p:cNvSpPr>
          <p:nvPr/>
        </p:nvSpPr>
        <p:spPr bwMode="auto">
          <a:xfrm>
            <a:off x="2228850" y="2371725"/>
            <a:ext cx="5699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Ulna</a:t>
            </a:r>
          </a:p>
        </p:txBody>
      </p:sp>
      <p:sp>
        <p:nvSpPr>
          <p:cNvPr id="9223" name="TextBox 5"/>
          <p:cNvSpPr txBox="1">
            <a:spLocks noChangeArrowheads="1"/>
          </p:cNvSpPr>
          <p:nvPr/>
        </p:nvSpPr>
        <p:spPr bwMode="auto">
          <a:xfrm>
            <a:off x="2236788" y="3230563"/>
            <a:ext cx="776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Radius</a:t>
            </a:r>
          </a:p>
        </p:txBody>
      </p:sp>
      <p:sp>
        <p:nvSpPr>
          <p:cNvPr id="9224" name="TextBox 6"/>
          <p:cNvSpPr txBox="1">
            <a:spLocks noChangeArrowheads="1"/>
          </p:cNvSpPr>
          <p:nvPr/>
        </p:nvSpPr>
        <p:spPr bwMode="auto">
          <a:xfrm>
            <a:off x="5984875" y="1377950"/>
            <a:ext cx="9540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Humerus</a:t>
            </a:r>
          </a:p>
        </p:txBody>
      </p:sp>
      <p:sp>
        <p:nvSpPr>
          <p:cNvPr id="9225" name="TextBox 7"/>
          <p:cNvSpPr txBox="1">
            <a:spLocks noChangeArrowheads="1"/>
          </p:cNvSpPr>
          <p:nvPr/>
        </p:nvSpPr>
        <p:spPr bwMode="auto">
          <a:xfrm>
            <a:off x="5983288" y="2371725"/>
            <a:ext cx="5699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Ulna</a:t>
            </a:r>
          </a:p>
        </p:txBody>
      </p:sp>
      <p:sp>
        <p:nvSpPr>
          <p:cNvPr id="9226" name="TextBox 8"/>
          <p:cNvSpPr txBox="1">
            <a:spLocks noChangeArrowheads="1"/>
          </p:cNvSpPr>
          <p:nvPr/>
        </p:nvSpPr>
        <p:spPr bwMode="auto">
          <a:xfrm>
            <a:off x="5988050" y="3236913"/>
            <a:ext cx="776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Radius</a:t>
            </a:r>
          </a:p>
        </p:txBody>
      </p:sp>
      <p:sp>
        <p:nvSpPr>
          <p:cNvPr id="9227" name="TextBox 9"/>
          <p:cNvSpPr txBox="1">
            <a:spLocks noChangeArrowheads="1"/>
          </p:cNvSpPr>
          <p:nvPr/>
        </p:nvSpPr>
        <p:spPr bwMode="auto">
          <a:xfrm>
            <a:off x="2192338" y="6280150"/>
            <a:ext cx="26050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d) Supination and pronation.</a:t>
            </a:r>
          </a:p>
        </p:txBody>
      </p:sp>
      <p:sp>
        <p:nvSpPr>
          <p:cNvPr id="9228" name="Line 27"/>
          <p:cNvSpPr>
            <a:spLocks noChangeShapeType="1"/>
          </p:cNvSpPr>
          <p:nvPr/>
        </p:nvSpPr>
        <p:spPr bwMode="auto">
          <a:xfrm flipH="1">
            <a:off x="2743200" y="2540000"/>
            <a:ext cx="10763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28"/>
          <p:cNvSpPr>
            <a:spLocks noChangeShapeType="1"/>
          </p:cNvSpPr>
          <p:nvPr/>
        </p:nvSpPr>
        <p:spPr bwMode="auto">
          <a:xfrm flipH="1">
            <a:off x="2946400" y="3390900"/>
            <a:ext cx="6477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29"/>
          <p:cNvSpPr>
            <a:spLocks noChangeShapeType="1"/>
          </p:cNvSpPr>
          <p:nvPr/>
        </p:nvSpPr>
        <p:spPr bwMode="auto">
          <a:xfrm>
            <a:off x="5343525" y="3384550"/>
            <a:ext cx="7016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30"/>
          <p:cNvSpPr>
            <a:spLocks noChangeShapeType="1"/>
          </p:cNvSpPr>
          <p:nvPr/>
        </p:nvSpPr>
        <p:spPr bwMode="auto">
          <a:xfrm>
            <a:off x="5289550" y="2530475"/>
            <a:ext cx="7461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31"/>
          <p:cNvSpPr>
            <a:spLocks noChangeShapeType="1"/>
          </p:cNvSpPr>
          <p:nvPr/>
        </p:nvSpPr>
        <p:spPr bwMode="auto">
          <a:xfrm>
            <a:off x="5286375" y="1530350"/>
            <a:ext cx="7524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62"/>
    </mc:Choice>
    <mc:Fallback xmlns="">
      <p:transition spd="slow" advTm="538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1|35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|19|9.4|48.4"/>
</p:tagLst>
</file>

<file path=ppt/theme/theme1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6082</TotalTime>
  <Words>322</Words>
  <Application>Microsoft Office PowerPoint</Application>
  <PresentationFormat>On-screen Show (4:3)</PresentationFormat>
  <Paragraphs>108</Paragraphs>
  <Slides>7</Slides>
  <Notes>7</Notes>
  <HiddenSlides>0</HiddenSlides>
  <MMClips>7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Johnson_6e_PPT_template_1line</vt:lpstr>
      <vt:lpstr>Johnson_6e_PPT_template-blank</vt:lpstr>
      <vt:lpstr>Joints (Articulations)</vt:lpstr>
      <vt:lpstr>PowerPoint Presentation</vt:lpstr>
      <vt:lpstr>Synovial Joints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Glaser, Gary</dc:creator>
  <cp:lastModifiedBy>gglaser</cp:lastModifiedBy>
  <cp:revision>399</cp:revision>
  <cp:lastPrinted>2002-04-29T18:54:29Z</cp:lastPrinted>
  <dcterms:created xsi:type="dcterms:W3CDTF">2000-12-11T01:39:32Z</dcterms:created>
  <dcterms:modified xsi:type="dcterms:W3CDTF">2016-08-24T16:13:43Z</dcterms:modified>
</cp:coreProperties>
</file>