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9" r:id="rId1"/>
    <p:sldMasterId id="2147483710" r:id="rId2"/>
  </p:sldMasterIdLst>
  <p:notesMasterIdLst>
    <p:notesMasterId r:id="rId6"/>
  </p:notesMasterIdLst>
  <p:handoutMasterIdLst>
    <p:handoutMasterId r:id="rId7"/>
  </p:handoutMasterIdLst>
  <p:sldIdLst>
    <p:sldId id="380" r:id="rId3"/>
    <p:sldId id="402" r:id="rId4"/>
    <p:sldId id="403" r:id="rId5"/>
  </p:sldIdLst>
  <p:sldSz cx="9144000" cy="6858000" type="screen4x3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89197" autoAdjust="0"/>
  </p:normalViewPr>
  <p:slideViewPr>
    <p:cSldViewPr snapToGrid="0">
      <p:cViewPr varScale="1">
        <p:scale>
          <a:sx n="107" d="100"/>
          <a:sy n="107" d="100"/>
        </p:scale>
        <p:origin x="-84" y="-138"/>
      </p:cViewPr>
      <p:guideLst>
        <p:guide orient="horz" pos="4128"/>
        <p:guide orient="horz" pos="316"/>
        <p:guide pos="2880"/>
        <p:guide pos="114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DA0FB2C6-FBBC-4AB4-A1C4-BFD4BC380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280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7B37F3D5-C5B5-4F1A-A421-2E77977B32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422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D7798702-A5E6-4A35-B0FB-7BA399C85852}" type="slidenum">
              <a:rPr lang="en-US" altLang="en-US" sz="1200" b="0" smtClean="0">
                <a:latin typeface="Bookman Old Style" pitchFamily="28" charset="0"/>
              </a:rPr>
              <a:pPr/>
              <a:t>1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755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4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237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defRPr/>
            </a:pPr>
            <a:r>
              <a:rPr lang="en-US" sz="2000" b="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b="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lnSpc>
                <a:spcPct val="80000"/>
              </a:lnSpc>
              <a:defRPr/>
            </a:pPr>
            <a:r>
              <a:rPr lang="en-US" sz="7200" b="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b="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 b="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b="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 b="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b="0" smtClean="0">
              <a:latin typeface="Arial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77576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46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4660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10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030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141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4414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29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5196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6331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77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4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9202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44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05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08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19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6220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3371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2.png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Appendicular Skeleton</a:t>
            </a:r>
          </a:p>
        </p:txBody>
      </p:sp>
      <p:sp>
        <p:nvSpPr>
          <p:cNvPr id="25603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915988"/>
            <a:ext cx="8305800" cy="493077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Pectoral girdle: shoulder</a:t>
            </a:r>
          </a:p>
          <a:p>
            <a:pPr lvl="1" eaLnBrk="1" hangingPunct="1"/>
            <a:r>
              <a:rPr lang="en-US" altLang="en-US" dirty="0" smtClean="0"/>
              <a:t>Clavicle and </a:t>
            </a:r>
            <a:r>
              <a:rPr lang="en-US" altLang="en-US" dirty="0" err="1" smtClean="0"/>
              <a:t>scapulas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Pelvic girdles: hip</a:t>
            </a:r>
          </a:p>
          <a:p>
            <a:pPr lvl="1" eaLnBrk="1" hangingPunct="1"/>
            <a:r>
              <a:rPr lang="en-US" altLang="en-US" dirty="0" err="1" smtClean="0"/>
              <a:t>Coxal</a:t>
            </a:r>
            <a:r>
              <a:rPr lang="en-US" altLang="en-US" dirty="0" smtClean="0"/>
              <a:t> bones, sacrum</a:t>
            </a:r>
          </a:p>
          <a:p>
            <a:pPr eaLnBrk="1" hangingPunct="1"/>
            <a:r>
              <a:rPr lang="en-US" altLang="en-US" dirty="0" smtClean="0"/>
              <a:t>Arms</a:t>
            </a:r>
          </a:p>
          <a:p>
            <a:pPr lvl="1" eaLnBrk="1" hangingPunct="1"/>
            <a:r>
              <a:rPr lang="en-US" altLang="en-US" dirty="0" err="1" smtClean="0"/>
              <a:t>humerus</a:t>
            </a:r>
            <a:r>
              <a:rPr lang="en-US" altLang="en-US" dirty="0" smtClean="0"/>
              <a:t>, radius, ulna, carpals, metacarpals and phalanges</a:t>
            </a:r>
          </a:p>
          <a:p>
            <a:pPr eaLnBrk="1" hangingPunct="1"/>
            <a:r>
              <a:rPr lang="en-US" altLang="en-US" dirty="0" smtClean="0"/>
              <a:t>Legs</a:t>
            </a:r>
          </a:p>
          <a:p>
            <a:pPr lvl="1" eaLnBrk="1" hangingPunct="1"/>
            <a:r>
              <a:rPr lang="en-US" altLang="en-US" dirty="0" smtClean="0"/>
              <a:t>femur, tibia, fibula, tarsals, metatarsals and phalanges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39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3" descr="05_10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"/>
          <a:stretch>
            <a:fillRect/>
          </a:stretch>
        </p:blipFill>
        <p:spPr bwMode="auto">
          <a:xfrm>
            <a:off x="2144713" y="65088"/>
            <a:ext cx="4852987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Box 2"/>
          <p:cNvSpPr txBox="1">
            <a:spLocks noChangeArrowheads="1"/>
          </p:cNvSpPr>
          <p:nvPr/>
        </p:nvSpPr>
        <p:spPr bwMode="auto">
          <a:xfrm>
            <a:off x="2378075" y="776288"/>
            <a:ext cx="1419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 dirty="0">
                <a:latin typeface="Helvetica" pitchFamily="84" charset="0"/>
              </a:rPr>
              <a:t>Pectoral girdle</a:t>
            </a:r>
          </a:p>
        </p:txBody>
      </p:sp>
      <p:sp>
        <p:nvSpPr>
          <p:cNvPr id="4101" name="TextBox 3"/>
          <p:cNvSpPr txBox="1">
            <a:spLocks noChangeArrowheads="1"/>
          </p:cNvSpPr>
          <p:nvPr/>
        </p:nvSpPr>
        <p:spPr bwMode="auto">
          <a:xfrm>
            <a:off x="5705475" y="188913"/>
            <a:ext cx="12509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Clavicle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(collar bone)</a:t>
            </a:r>
          </a:p>
        </p:txBody>
      </p:sp>
      <p:sp>
        <p:nvSpPr>
          <p:cNvPr id="4102" name="TextBox 4"/>
          <p:cNvSpPr txBox="1">
            <a:spLocks noChangeArrowheads="1"/>
          </p:cNvSpPr>
          <p:nvPr/>
        </p:nvSpPr>
        <p:spPr bwMode="auto">
          <a:xfrm>
            <a:off x="5432425" y="1231900"/>
            <a:ext cx="15668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80000"/>
              </a:lnSpc>
            </a:pPr>
            <a:r>
              <a:rPr lang="en-US" altLang="en-US" sz="1400">
                <a:latin typeface="Helvetica" pitchFamily="84" charset="0"/>
              </a:rPr>
              <a:t>Scapula </a:t>
            </a:r>
          </a:p>
          <a:p>
            <a:pPr algn="l" eaLnBrk="1" hangingPunct="1">
              <a:lnSpc>
                <a:spcPct val="80000"/>
              </a:lnSpc>
            </a:pPr>
            <a:r>
              <a:rPr lang="en-US" altLang="en-US" sz="1400">
                <a:latin typeface="Helvetica" pitchFamily="84" charset="0"/>
              </a:rPr>
              <a:t>(shoulder blade)</a:t>
            </a:r>
          </a:p>
        </p:txBody>
      </p:sp>
      <p:sp>
        <p:nvSpPr>
          <p:cNvPr id="26671" name="TextBox 5"/>
          <p:cNvSpPr txBox="1">
            <a:spLocks noChangeArrowheads="1"/>
          </p:cNvSpPr>
          <p:nvPr/>
        </p:nvSpPr>
        <p:spPr bwMode="auto">
          <a:xfrm>
            <a:off x="4829175" y="2033588"/>
            <a:ext cx="11715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Humerus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(upper arm)</a:t>
            </a:r>
          </a:p>
        </p:txBody>
      </p:sp>
      <p:sp>
        <p:nvSpPr>
          <p:cNvPr id="26672" name="TextBox 6"/>
          <p:cNvSpPr txBox="1">
            <a:spLocks noChangeArrowheads="1"/>
          </p:cNvSpPr>
          <p:nvPr/>
        </p:nvSpPr>
        <p:spPr bwMode="auto">
          <a:xfrm>
            <a:off x="4103688" y="3656013"/>
            <a:ext cx="5699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Ulna</a:t>
            </a:r>
          </a:p>
        </p:txBody>
      </p:sp>
      <p:sp>
        <p:nvSpPr>
          <p:cNvPr id="26673" name="TextBox 8"/>
          <p:cNvSpPr txBox="1">
            <a:spLocks noChangeArrowheads="1"/>
          </p:cNvSpPr>
          <p:nvPr/>
        </p:nvSpPr>
        <p:spPr bwMode="auto">
          <a:xfrm>
            <a:off x="4806950" y="4051300"/>
            <a:ext cx="895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Forearm</a:t>
            </a:r>
          </a:p>
        </p:txBody>
      </p:sp>
      <p:sp>
        <p:nvSpPr>
          <p:cNvPr id="26674" name="TextBox 9"/>
          <p:cNvSpPr txBox="1">
            <a:spLocks noChangeArrowheads="1"/>
          </p:cNvSpPr>
          <p:nvPr/>
        </p:nvSpPr>
        <p:spPr bwMode="auto">
          <a:xfrm>
            <a:off x="3930650" y="4419600"/>
            <a:ext cx="776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Radius</a:t>
            </a:r>
          </a:p>
        </p:txBody>
      </p:sp>
      <p:sp>
        <p:nvSpPr>
          <p:cNvPr id="26675" name="TextBox 10"/>
          <p:cNvSpPr txBox="1">
            <a:spLocks noChangeArrowheads="1"/>
          </p:cNvSpPr>
          <p:nvPr/>
        </p:nvSpPr>
        <p:spPr bwMode="auto">
          <a:xfrm>
            <a:off x="3924300" y="5062538"/>
            <a:ext cx="1566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8 Carpals (wrist)</a:t>
            </a:r>
          </a:p>
        </p:txBody>
      </p:sp>
      <p:sp>
        <p:nvSpPr>
          <p:cNvPr id="26676" name="TextBox 11"/>
          <p:cNvSpPr txBox="1">
            <a:spLocks noChangeArrowheads="1"/>
          </p:cNvSpPr>
          <p:nvPr/>
        </p:nvSpPr>
        <p:spPr bwMode="auto">
          <a:xfrm>
            <a:off x="3917950" y="5414963"/>
            <a:ext cx="2549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5 Metacarpals (hand)</a:t>
            </a:r>
          </a:p>
        </p:txBody>
      </p:sp>
      <p:sp>
        <p:nvSpPr>
          <p:cNvPr id="26677" name="TextBox 12"/>
          <p:cNvSpPr txBox="1">
            <a:spLocks noChangeArrowheads="1"/>
          </p:cNvSpPr>
          <p:nvPr/>
        </p:nvSpPr>
        <p:spPr bwMode="auto">
          <a:xfrm>
            <a:off x="3903663" y="5945188"/>
            <a:ext cx="2555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14 Phalanges (finger bones)</a:t>
            </a:r>
          </a:p>
        </p:txBody>
      </p:sp>
      <p:sp>
        <p:nvSpPr>
          <p:cNvPr id="4110" name="Left Bracket 13"/>
          <p:cNvSpPr>
            <a:spLocks/>
          </p:cNvSpPr>
          <p:nvPr/>
        </p:nvSpPr>
        <p:spPr bwMode="auto">
          <a:xfrm>
            <a:off x="4397375" y="106363"/>
            <a:ext cx="74613" cy="1604962"/>
          </a:xfrm>
          <a:prstGeom prst="leftBracket">
            <a:avLst>
              <a:gd name="adj" fmla="val 98590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400">
              <a:latin typeface="Helvetica" pitchFamily="84" charset="0"/>
            </a:endParaRPr>
          </a:p>
        </p:txBody>
      </p:sp>
      <p:sp>
        <p:nvSpPr>
          <p:cNvPr id="28" name="Left Bracket 27"/>
          <p:cNvSpPr>
            <a:spLocks/>
          </p:cNvSpPr>
          <p:nvPr/>
        </p:nvSpPr>
        <p:spPr bwMode="auto">
          <a:xfrm flipH="1">
            <a:off x="4521200" y="3703638"/>
            <a:ext cx="111125" cy="990600"/>
          </a:xfrm>
          <a:prstGeom prst="leftBracket">
            <a:avLst>
              <a:gd name="adj" fmla="val 74286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400">
              <a:latin typeface="Helvetica" pitchFamily="84" charset="0"/>
            </a:endParaRPr>
          </a:p>
        </p:txBody>
      </p:sp>
      <p:sp>
        <p:nvSpPr>
          <p:cNvPr id="40" name="Left Bracket 39"/>
          <p:cNvSpPr>
            <a:spLocks/>
          </p:cNvSpPr>
          <p:nvPr/>
        </p:nvSpPr>
        <p:spPr bwMode="auto">
          <a:xfrm flipH="1">
            <a:off x="3573463" y="5151438"/>
            <a:ext cx="88900" cy="182562"/>
          </a:xfrm>
          <a:prstGeom prst="leftBracket">
            <a:avLst>
              <a:gd name="adj" fmla="val 84092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400">
              <a:latin typeface="Helvetica" pitchFamily="84" charset="0"/>
            </a:endParaRPr>
          </a:p>
        </p:txBody>
      </p:sp>
      <p:sp>
        <p:nvSpPr>
          <p:cNvPr id="41" name="Left Bracket 40"/>
          <p:cNvSpPr>
            <a:spLocks/>
          </p:cNvSpPr>
          <p:nvPr/>
        </p:nvSpPr>
        <p:spPr bwMode="auto">
          <a:xfrm flipH="1">
            <a:off x="3575050" y="5373688"/>
            <a:ext cx="74613" cy="365125"/>
          </a:xfrm>
          <a:prstGeom prst="leftBracket">
            <a:avLst>
              <a:gd name="adj" fmla="val 65950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400">
              <a:latin typeface="Helvetica" pitchFamily="84" charset="0"/>
            </a:endParaRPr>
          </a:p>
        </p:txBody>
      </p:sp>
      <p:sp>
        <p:nvSpPr>
          <p:cNvPr id="42" name="Left Bracket 41"/>
          <p:cNvSpPr>
            <a:spLocks/>
          </p:cNvSpPr>
          <p:nvPr/>
        </p:nvSpPr>
        <p:spPr bwMode="auto">
          <a:xfrm flipH="1">
            <a:off x="3532188" y="5773738"/>
            <a:ext cx="133350" cy="657225"/>
          </a:xfrm>
          <a:prstGeom prst="leftBracket">
            <a:avLst>
              <a:gd name="adj" fmla="val 91658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400">
              <a:latin typeface="Helvetica" pitchFamily="84" charset="0"/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>
            <a:off x="3643313" y="5556250"/>
            <a:ext cx="322262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3659188" y="6092825"/>
            <a:ext cx="31432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85" name="Line 61"/>
          <p:cNvSpPr>
            <a:spLocks noChangeShapeType="1"/>
          </p:cNvSpPr>
          <p:nvPr/>
        </p:nvSpPr>
        <p:spPr bwMode="auto">
          <a:xfrm>
            <a:off x="3328988" y="5738813"/>
            <a:ext cx="2571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86" name="Line 62"/>
          <p:cNvSpPr>
            <a:spLocks noChangeShapeType="1"/>
          </p:cNvSpPr>
          <p:nvPr/>
        </p:nvSpPr>
        <p:spPr bwMode="auto">
          <a:xfrm>
            <a:off x="3429000" y="5373688"/>
            <a:ext cx="157163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9" name="Line 63"/>
          <p:cNvSpPr>
            <a:spLocks noChangeShapeType="1"/>
          </p:cNvSpPr>
          <p:nvPr/>
        </p:nvSpPr>
        <p:spPr bwMode="auto">
          <a:xfrm>
            <a:off x="4886325" y="341313"/>
            <a:ext cx="8763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0" name="Line 64"/>
          <p:cNvSpPr>
            <a:spLocks noChangeShapeType="1"/>
          </p:cNvSpPr>
          <p:nvPr/>
        </p:nvSpPr>
        <p:spPr bwMode="auto">
          <a:xfrm>
            <a:off x="5029200" y="1357313"/>
            <a:ext cx="4667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89" name="Line 65"/>
          <p:cNvSpPr>
            <a:spLocks noChangeShapeType="1"/>
          </p:cNvSpPr>
          <p:nvPr/>
        </p:nvSpPr>
        <p:spPr bwMode="auto">
          <a:xfrm>
            <a:off x="4095750" y="2185988"/>
            <a:ext cx="7905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2" name="Line 66"/>
          <p:cNvSpPr>
            <a:spLocks noChangeShapeType="1"/>
          </p:cNvSpPr>
          <p:nvPr/>
        </p:nvSpPr>
        <p:spPr bwMode="auto">
          <a:xfrm>
            <a:off x="4457700" y="106363"/>
            <a:ext cx="1619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3" name="Line 67"/>
          <p:cNvSpPr>
            <a:spLocks noChangeShapeType="1"/>
          </p:cNvSpPr>
          <p:nvPr/>
        </p:nvSpPr>
        <p:spPr bwMode="auto">
          <a:xfrm>
            <a:off x="4460875" y="1709738"/>
            <a:ext cx="1651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4" name="Line 68"/>
          <p:cNvSpPr>
            <a:spLocks noChangeShapeType="1"/>
          </p:cNvSpPr>
          <p:nvPr/>
        </p:nvSpPr>
        <p:spPr bwMode="auto">
          <a:xfrm flipH="1">
            <a:off x="3736975" y="944563"/>
            <a:ext cx="6667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3" name="Line 69"/>
          <p:cNvSpPr>
            <a:spLocks noChangeShapeType="1"/>
          </p:cNvSpPr>
          <p:nvPr/>
        </p:nvSpPr>
        <p:spPr bwMode="auto">
          <a:xfrm>
            <a:off x="3810000" y="3821113"/>
            <a:ext cx="3651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4" name="Line 70"/>
          <p:cNvSpPr>
            <a:spLocks noChangeShapeType="1"/>
          </p:cNvSpPr>
          <p:nvPr/>
        </p:nvSpPr>
        <p:spPr bwMode="auto">
          <a:xfrm flipH="1">
            <a:off x="3270250" y="4586288"/>
            <a:ext cx="7239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5" name="Line 71"/>
          <p:cNvSpPr>
            <a:spLocks noChangeShapeType="1"/>
          </p:cNvSpPr>
          <p:nvPr/>
        </p:nvSpPr>
        <p:spPr bwMode="auto">
          <a:xfrm flipH="1">
            <a:off x="4416425" y="3703638"/>
            <a:ext cx="1238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6" name="Line 72"/>
          <p:cNvSpPr>
            <a:spLocks noChangeShapeType="1"/>
          </p:cNvSpPr>
          <p:nvPr/>
        </p:nvSpPr>
        <p:spPr bwMode="auto">
          <a:xfrm flipH="1">
            <a:off x="4416425" y="4694238"/>
            <a:ext cx="1238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7" name="Line 73"/>
          <p:cNvSpPr>
            <a:spLocks noChangeShapeType="1"/>
          </p:cNvSpPr>
          <p:nvPr/>
        </p:nvSpPr>
        <p:spPr bwMode="auto">
          <a:xfrm>
            <a:off x="4632325" y="4205288"/>
            <a:ext cx="2349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8" name="Line 74"/>
          <p:cNvSpPr>
            <a:spLocks noChangeShapeType="1"/>
          </p:cNvSpPr>
          <p:nvPr/>
        </p:nvSpPr>
        <p:spPr bwMode="auto">
          <a:xfrm flipH="1">
            <a:off x="3413125" y="5151438"/>
            <a:ext cx="1714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99" name="Line 75"/>
          <p:cNvSpPr>
            <a:spLocks noChangeShapeType="1"/>
          </p:cNvSpPr>
          <p:nvPr/>
        </p:nvSpPr>
        <p:spPr bwMode="auto">
          <a:xfrm flipH="1">
            <a:off x="3413125" y="5332413"/>
            <a:ext cx="1714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00" name="Line 76"/>
          <p:cNvSpPr>
            <a:spLocks noChangeShapeType="1"/>
          </p:cNvSpPr>
          <p:nvPr/>
        </p:nvSpPr>
        <p:spPr bwMode="auto">
          <a:xfrm>
            <a:off x="3663950" y="5230813"/>
            <a:ext cx="3270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01" name="Line 77"/>
          <p:cNvSpPr>
            <a:spLocks noChangeShapeType="1"/>
          </p:cNvSpPr>
          <p:nvPr/>
        </p:nvSpPr>
        <p:spPr bwMode="auto">
          <a:xfrm flipH="1">
            <a:off x="3327400" y="5773738"/>
            <a:ext cx="2222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02" name="Line 78"/>
          <p:cNvSpPr>
            <a:spLocks noChangeShapeType="1"/>
          </p:cNvSpPr>
          <p:nvPr/>
        </p:nvSpPr>
        <p:spPr bwMode="auto">
          <a:xfrm flipH="1">
            <a:off x="3194050" y="6430963"/>
            <a:ext cx="3556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195"/>
    </mc:Choice>
    <mc:Fallback xmlns="">
      <p:transition spd="slow" advTm="167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6671" grpId="0"/>
      <p:bldP spid="26672" grpId="0"/>
      <p:bldP spid="26673" grpId="0"/>
      <p:bldP spid="26674" grpId="0"/>
      <p:bldP spid="26675" grpId="0"/>
      <p:bldP spid="26676" grpId="0"/>
      <p:bldP spid="26677" grpId="0"/>
      <p:bldP spid="28" grpId="0" animBg="1"/>
      <p:bldP spid="40" grpId="0" animBg="1"/>
      <p:bldP spid="41" grpId="0" animBg="1"/>
      <p:bldP spid="42" grpId="0" animBg="1"/>
      <p:bldP spid="26685" grpId="0" animBg="1"/>
      <p:bldP spid="26686" grpId="0" animBg="1"/>
      <p:bldP spid="26689" grpId="0" animBg="1"/>
      <p:bldP spid="26693" grpId="0" animBg="1"/>
      <p:bldP spid="26694" grpId="0" animBg="1"/>
      <p:bldP spid="26695" grpId="0" animBg="1"/>
      <p:bldP spid="26696" grpId="0" animBg="1"/>
      <p:bldP spid="26697" grpId="0" animBg="1"/>
      <p:bldP spid="26698" grpId="0" animBg="1"/>
      <p:bldP spid="26699" grpId="0" animBg="1"/>
      <p:bldP spid="26700" grpId="0" animBg="1"/>
      <p:bldP spid="26701" grpId="0" animBg="1"/>
      <p:bldP spid="2670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41" descr="05_11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1"/>
          <a:stretch>
            <a:fillRect/>
          </a:stretch>
        </p:blipFill>
        <p:spPr bwMode="auto">
          <a:xfrm>
            <a:off x="2713038" y="65088"/>
            <a:ext cx="3717925" cy="63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2"/>
          <p:cNvSpPr txBox="1">
            <a:spLocks noChangeArrowheads="1"/>
          </p:cNvSpPr>
          <p:nvPr/>
        </p:nvSpPr>
        <p:spPr bwMode="auto">
          <a:xfrm>
            <a:off x="2654300" y="588963"/>
            <a:ext cx="18891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Coxal bones and 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sacrum (pelvis)</a:t>
            </a:r>
          </a:p>
        </p:txBody>
      </p:sp>
      <p:sp>
        <p:nvSpPr>
          <p:cNvPr id="27691" name="TextBox 3"/>
          <p:cNvSpPr txBox="1">
            <a:spLocks noChangeArrowheads="1"/>
          </p:cNvSpPr>
          <p:nvPr/>
        </p:nvSpPr>
        <p:spPr bwMode="auto">
          <a:xfrm>
            <a:off x="3470275" y="2760663"/>
            <a:ext cx="182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Femur (upper leg)</a:t>
            </a:r>
          </a:p>
        </p:txBody>
      </p:sp>
      <p:sp>
        <p:nvSpPr>
          <p:cNvPr id="27692" name="TextBox 4"/>
          <p:cNvSpPr txBox="1">
            <a:spLocks noChangeArrowheads="1"/>
          </p:cNvSpPr>
          <p:nvPr/>
        </p:nvSpPr>
        <p:spPr bwMode="auto">
          <a:xfrm>
            <a:off x="3470275" y="3078163"/>
            <a:ext cx="16859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Patella (knee cap)</a:t>
            </a:r>
          </a:p>
        </p:txBody>
      </p:sp>
      <p:sp>
        <p:nvSpPr>
          <p:cNvPr id="27693" name="TextBox 5"/>
          <p:cNvSpPr txBox="1">
            <a:spLocks noChangeArrowheads="1"/>
          </p:cNvSpPr>
          <p:nvPr/>
        </p:nvSpPr>
        <p:spPr bwMode="auto">
          <a:xfrm>
            <a:off x="3495675" y="4232275"/>
            <a:ext cx="10144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Lower leg</a:t>
            </a:r>
          </a:p>
        </p:txBody>
      </p:sp>
      <p:sp>
        <p:nvSpPr>
          <p:cNvPr id="27694" name="TextBox 6"/>
          <p:cNvSpPr txBox="1">
            <a:spLocks noChangeArrowheads="1"/>
          </p:cNvSpPr>
          <p:nvPr/>
        </p:nvSpPr>
        <p:spPr bwMode="auto">
          <a:xfrm>
            <a:off x="4545013" y="4062413"/>
            <a:ext cx="5984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Tibia</a:t>
            </a:r>
          </a:p>
        </p:txBody>
      </p:sp>
      <p:sp>
        <p:nvSpPr>
          <p:cNvPr id="27695" name="TextBox 7"/>
          <p:cNvSpPr txBox="1">
            <a:spLocks noChangeArrowheads="1"/>
          </p:cNvSpPr>
          <p:nvPr/>
        </p:nvSpPr>
        <p:spPr bwMode="auto">
          <a:xfrm>
            <a:off x="4546600" y="4479925"/>
            <a:ext cx="7080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Fibula</a:t>
            </a:r>
          </a:p>
        </p:txBody>
      </p:sp>
      <p:sp>
        <p:nvSpPr>
          <p:cNvPr id="27696" name="TextBox 8"/>
          <p:cNvSpPr txBox="1">
            <a:spLocks noChangeArrowheads="1"/>
          </p:cNvSpPr>
          <p:nvPr/>
        </p:nvSpPr>
        <p:spPr bwMode="auto">
          <a:xfrm>
            <a:off x="2998788" y="5591175"/>
            <a:ext cx="1577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7 Tarsals (ankle)</a:t>
            </a:r>
          </a:p>
        </p:txBody>
      </p:sp>
      <p:sp>
        <p:nvSpPr>
          <p:cNvPr id="27697" name="TextBox 9"/>
          <p:cNvSpPr txBox="1">
            <a:spLocks noChangeArrowheads="1"/>
          </p:cNvSpPr>
          <p:nvPr/>
        </p:nvSpPr>
        <p:spPr bwMode="auto">
          <a:xfrm>
            <a:off x="3030538" y="5829300"/>
            <a:ext cx="18145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5 Metatarsals (foot)</a:t>
            </a:r>
          </a:p>
        </p:txBody>
      </p:sp>
      <p:sp>
        <p:nvSpPr>
          <p:cNvPr id="27698" name="TextBox 10"/>
          <p:cNvSpPr txBox="1">
            <a:spLocks noChangeArrowheads="1"/>
          </p:cNvSpPr>
          <p:nvPr/>
        </p:nvSpPr>
        <p:spPr bwMode="auto">
          <a:xfrm>
            <a:off x="3036888" y="6140450"/>
            <a:ext cx="23288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14 Phalanges (toe bones)</a:t>
            </a:r>
          </a:p>
        </p:txBody>
      </p:sp>
      <p:sp>
        <p:nvSpPr>
          <p:cNvPr id="5133" name="TextBox 11"/>
          <p:cNvSpPr txBox="1">
            <a:spLocks noChangeArrowheads="1"/>
          </p:cNvSpPr>
          <p:nvPr/>
        </p:nvSpPr>
        <p:spPr bwMode="auto">
          <a:xfrm>
            <a:off x="4864100" y="1719263"/>
            <a:ext cx="12398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Pubic symphysis</a:t>
            </a:r>
          </a:p>
        </p:txBody>
      </p:sp>
      <p:sp>
        <p:nvSpPr>
          <p:cNvPr id="5134" name="Left Bracket 12"/>
          <p:cNvSpPr>
            <a:spLocks/>
          </p:cNvSpPr>
          <p:nvPr/>
        </p:nvSpPr>
        <p:spPr bwMode="auto">
          <a:xfrm>
            <a:off x="4508500" y="100013"/>
            <a:ext cx="74613" cy="1438275"/>
          </a:xfrm>
          <a:prstGeom prst="leftBracket">
            <a:avLst>
              <a:gd name="adj" fmla="val 68092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400">
              <a:latin typeface="Helvetica" pitchFamily="84" charset="0"/>
            </a:endParaRPr>
          </a:p>
        </p:txBody>
      </p:sp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5091113" y="2932113"/>
            <a:ext cx="752475" cy="0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Left Bracket 26"/>
          <p:cNvSpPr>
            <a:spLocks/>
          </p:cNvSpPr>
          <p:nvPr/>
        </p:nvSpPr>
        <p:spPr bwMode="auto">
          <a:xfrm>
            <a:off x="4567238" y="4111625"/>
            <a:ext cx="103187" cy="636588"/>
          </a:xfrm>
          <a:prstGeom prst="leftBracket">
            <a:avLst>
              <a:gd name="adj" fmla="val 44613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400">
              <a:latin typeface="Helvetica" pitchFamily="84" charset="0"/>
            </a:endParaRPr>
          </a:p>
        </p:txBody>
      </p:sp>
      <p:sp>
        <p:nvSpPr>
          <p:cNvPr id="35" name="Left Bracket 34"/>
          <p:cNvSpPr>
            <a:spLocks/>
          </p:cNvSpPr>
          <p:nvPr/>
        </p:nvSpPr>
        <p:spPr bwMode="auto">
          <a:xfrm>
            <a:off x="5400675" y="6138863"/>
            <a:ext cx="74613" cy="304800"/>
          </a:xfrm>
          <a:prstGeom prst="leftBracket">
            <a:avLst>
              <a:gd name="adj" fmla="val 67404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400">
              <a:latin typeface="Helvetica" pitchFamily="84" charset="0"/>
            </a:endParaRPr>
          </a:p>
        </p:txBody>
      </p:sp>
      <p:sp>
        <p:nvSpPr>
          <p:cNvPr id="36" name="Left Bracket 35"/>
          <p:cNvSpPr>
            <a:spLocks/>
          </p:cNvSpPr>
          <p:nvPr/>
        </p:nvSpPr>
        <p:spPr bwMode="auto">
          <a:xfrm>
            <a:off x="5394325" y="5611813"/>
            <a:ext cx="74613" cy="266700"/>
          </a:xfrm>
          <a:prstGeom prst="leftBracket">
            <a:avLst>
              <a:gd name="adj" fmla="val 87326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400">
              <a:latin typeface="Helvetica" pitchFamily="84" charset="0"/>
            </a:endParaRPr>
          </a:p>
        </p:txBody>
      </p:sp>
      <p:sp>
        <p:nvSpPr>
          <p:cNvPr id="38" name="Left Bracket 37"/>
          <p:cNvSpPr>
            <a:spLocks/>
          </p:cNvSpPr>
          <p:nvPr/>
        </p:nvSpPr>
        <p:spPr bwMode="auto">
          <a:xfrm>
            <a:off x="5400675" y="5911850"/>
            <a:ext cx="74613" cy="196850"/>
          </a:xfrm>
          <a:prstGeom prst="leftBracket">
            <a:avLst>
              <a:gd name="adj" fmla="val 68082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400">
              <a:latin typeface="Helvetica" pitchFamily="84" charset="0"/>
            </a:endParaRPr>
          </a:p>
        </p:txBody>
      </p:sp>
      <p:cxnSp>
        <p:nvCxnSpPr>
          <p:cNvPr id="27706" name="Straight Connector 29"/>
          <p:cNvCxnSpPr>
            <a:cxnSpLocks noChangeShapeType="1"/>
          </p:cNvCxnSpPr>
          <p:nvPr/>
        </p:nvCxnSpPr>
        <p:spPr bwMode="auto">
          <a:xfrm rot="10800000">
            <a:off x="4435475" y="4416425"/>
            <a:ext cx="1333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41" name="Line 59"/>
          <p:cNvSpPr>
            <a:spLocks noChangeShapeType="1"/>
          </p:cNvSpPr>
          <p:nvPr/>
        </p:nvSpPr>
        <p:spPr bwMode="auto">
          <a:xfrm>
            <a:off x="4572000" y="100013"/>
            <a:ext cx="1936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42" name="Line 60"/>
          <p:cNvSpPr>
            <a:spLocks noChangeShapeType="1"/>
          </p:cNvSpPr>
          <p:nvPr/>
        </p:nvSpPr>
        <p:spPr bwMode="auto">
          <a:xfrm>
            <a:off x="4572000" y="1538288"/>
            <a:ext cx="1936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43" name="Line 61"/>
          <p:cNvSpPr>
            <a:spLocks noChangeShapeType="1"/>
          </p:cNvSpPr>
          <p:nvPr/>
        </p:nvSpPr>
        <p:spPr bwMode="auto">
          <a:xfrm flipH="1">
            <a:off x="4191000" y="754063"/>
            <a:ext cx="3175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44" name="Line 62"/>
          <p:cNvSpPr>
            <a:spLocks noChangeShapeType="1"/>
          </p:cNvSpPr>
          <p:nvPr/>
        </p:nvSpPr>
        <p:spPr bwMode="auto">
          <a:xfrm>
            <a:off x="5426075" y="1154113"/>
            <a:ext cx="0" cy="635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1" name="Line 63"/>
          <p:cNvSpPr>
            <a:spLocks noChangeShapeType="1"/>
          </p:cNvSpPr>
          <p:nvPr/>
        </p:nvSpPr>
        <p:spPr bwMode="auto">
          <a:xfrm flipH="1">
            <a:off x="5102225" y="3246438"/>
            <a:ext cx="7556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2" name="Line 64"/>
          <p:cNvSpPr>
            <a:spLocks noChangeShapeType="1"/>
          </p:cNvSpPr>
          <p:nvPr/>
        </p:nvSpPr>
        <p:spPr bwMode="auto">
          <a:xfrm flipH="1">
            <a:off x="5092700" y="4233863"/>
            <a:ext cx="6731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3" name="Line 65"/>
          <p:cNvSpPr>
            <a:spLocks noChangeShapeType="1"/>
          </p:cNvSpPr>
          <p:nvPr/>
        </p:nvSpPr>
        <p:spPr bwMode="auto">
          <a:xfrm flipH="1">
            <a:off x="5187950" y="4659313"/>
            <a:ext cx="8064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4" name="Line 66"/>
          <p:cNvSpPr>
            <a:spLocks noChangeShapeType="1"/>
          </p:cNvSpPr>
          <p:nvPr/>
        </p:nvSpPr>
        <p:spPr bwMode="auto">
          <a:xfrm>
            <a:off x="5451475" y="5611813"/>
            <a:ext cx="2413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5" name="Line 67"/>
          <p:cNvSpPr>
            <a:spLocks noChangeShapeType="1"/>
          </p:cNvSpPr>
          <p:nvPr/>
        </p:nvSpPr>
        <p:spPr bwMode="auto">
          <a:xfrm>
            <a:off x="5451475" y="5878513"/>
            <a:ext cx="1333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6" name="Line 68"/>
          <p:cNvSpPr>
            <a:spLocks noChangeShapeType="1"/>
          </p:cNvSpPr>
          <p:nvPr/>
        </p:nvSpPr>
        <p:spPr bwMode="auto">
          <a:xfrm flipH="1">
            <a:off x="4508500" y="5764213"/>
            <a:ext cx="8890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7" name="Line 69"/>
          <p:cNvSpPr>
            <a:spLocks noChangeShapeType="1"/>
          </p:cNvSpPr>
          <p:nvPr/>
        </p:nvSpPr>
        <p:spPr bwMode="auto">
          <a:xfrm>
            <a:off x="5464175" y="5913438"/>
            <a:ext cx="1143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8" name="Line 70"/>
          <p:cNvSpPr>
            <a:spLocks noChangeShapeType="1"/>
          </p:cNvSpPr>
          <p:nvPr/>
        </p:nvSpPr>
        <p:spPr bwMode="auto">
          <a:xfrm>
            <a:off x="5464175" y="6107113"/>
            <a:ext cx="1143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19" name="Line 71"/>
          <p:cNvSpPr>
            <a:spLocks noChangeShapeType="1"/>
          </p:cNvSpPr>
          <p:nvPr/>
        </p:nvSpPr>
        <p:spPr bwMode="auto">
          <a:xfrm flipH="1">
            <a:off x="4778375" y="6002338"/>
            <a:ext cx="6223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0" name="Line 72"/>
          <p:cNvSpPr>
            <a:spLocks noChangeShapeType="1"/>
          </p:cNvSpPr>
          <p:nvPr/>
        </p:nvSpPr>
        <p:spPr bwMode="auto">
          <a:xfrm>
            <a:off x="5464175" y="6138863"/>
            <a:ext cx="984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1" name="Line 73"/>
          <p:cNvSpPr>
            <a:spLocks noChangeShapeType="1"/>
          </p:cNvSpPr>
          <p:nvPr/>
        </p:nvSpPr>
        <p:spPr bwMode="auto">
          <a:xfrm>
            <a:off x="5464175" y="6443663"/>
            <a:ext cx="984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22" name="Line 74"/>
          <p:cNvSpPr>
            <a:spLocks noChangeShapeType="1"/>
          </p:cNvSpPr>
          <p:nvPr/>
        </p:nvSpPr>
        <p:spPr bwMode="auto">
          <a:xfrm flipH="1">
            <a:off x="5305425" y="6303963"/>
            <a:ext cx="984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953"/>
    </mc:Choice>
    <mc:Fallback xmlns="">
      <p:transition spd="slow" advTm="135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7691" grpId="0"/>
      <p:bldP spid="27692" grpId="0"/>
      <p:bldP spid="27693" grpId="0"/>
      <p:bldP spid="27694" grpId="0"/>
      <p:bldP spid="27695" grpId="0"/>
      <p:bldP spid="27696" grpId="0"/>
      <p:bldP spid="27697" grpId="0"/>
      <p:bldP spid="27698" grpId="0"/>
      <p:bldP spid="27" grpId="0" animBg="1"/>
      <p:bldP spid="35" grpId="0" animBg="1"/>
      <p:bldP spid="36" grpId="0" animBg="1"/>
      <p:bldP spid="38" grpId="0" animBg="1"/>
      <p:bldP spid="27711" grpId="0" animBg="1"/>
      <p:bldP spid="27712" grpId="0" animBg="1"/>
      <p:bldP spid="27713" grpId="0" animBg="1"/>
      <p:bldP spid="27714" grpId="0" animBg="1"/>
      <p:bldP spid="27715" grpId="0" animBg="1"/>
      <p:bldP spid="27716" grpId="0" animBg="1"/>
      <p:bldP spid="27717" grpId="0" animBg="1"/>
      <p:bldP spid="27718" grpId="0" animBg="1"/>
      <p:bldP spid="27719" grpId="0" animBg="1"/>
      <p:bldP spid="27720" grpId="0" animBg="1"/>
      <p:bldP spid="27721" grpId="0" animBg="1"/>
      <p:bldP spid="277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2|7|1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1|32.9|62.5|9.9|9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1|45.4|18.9|18|5.1"/>
</p:tagLst>
</file>

<file path=ppt/theme/theme1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6066</TotalTime>
  <Words>117</Words>
  <Application>Microsoft Office PowerPoint</Application>
  <PresentationFormat>On-screen Show (4:3)</PresentationFormat>
  <Paragraphs>34</Paragraphs>
  <Slides>3</Slides>
  <Notes>3</Notes>
  <HiddenSlides>0</HiddenSlides>
  <MMClips>3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Johnson_6e_PPT_template_1line</vt:lpstr>
      <vt:lpstr>Johnson_6e_PPT_template-blank</vt:lpstr>
      <vt:lpstr>Appendicular Skeleton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Glaser, Gary</dc:creator>
  <cp:lastModifiedBy>gglaser</cp:lastModifiedBy>
  <cp:revision>396</cp:revision>
  <cp:lastPrinted>2002-04-29T18:54:29Z</cp:lastPrinted>
  <dcterms:created xsi:type="dcterms:W3CDTF">2000-12-11T01:39:32Z</dcterms:created>
  <dcterms:modified xsi:type="dcterms:W3CDTF">2016-08-24T16:16:05Z</dcterms:modified>
</cp:coreProperties>
</file>