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  <p:sldMasterId id="2147483710" r:id="rId2"/>
  </p:sldMasterIdLst>
  <p:notesMasterIdLst>
    <p:notesMasterId r:id="rId10"/>
  </p:notesMasterIdLst>
  <p:handoutMasterIdLst>
    <p:handoutMasterId r:id="rId11"/>
  </p:handoutMasterIdLst>
  <p:sldIdLst>
    <p:sldId id="395" r:id="rId3"/>
    <p:sldId id="397" r:id="rId4"/>
    <p:sldId id="398" r:id="rId5"/>
    <p:sldId id="399" r:id="rId6"/>
    <p:sldId id="379" r:id="rId7"/>
    <p:sldId id="400" r:id="rId8"/>
    <p:sldId id="401" r:id="rId9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BB01CA29-B935-4244-A039-F72AE3E08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9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DDC27305-77A5-4371-93ED-169BD07EF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53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D6A33B4-62AF-4A26-B9DE-32795E5D03E2}" type="slidenum">
              <a:rPr lang="en-US" altLang="en-US" sz="1200" b="0" smtClean="0">
                <a:latin typeface="Bookman Old Style" pitchFamily="28" charset="0"/>
              </a:rPr>
              <a:pPr/>
              <a:t>5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9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33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5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 smtClean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781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2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9705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86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65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099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061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986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374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8450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64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52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6994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0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2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6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14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269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008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7" Type="http://schemas.openxmlformats.org/officeDocument/2006/relationships/image" Target="../media/image2.png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Human Skeleton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381000" y="1228725"/>
            <a:ext cx="8305800" cy="4495800"/>
          </a:xfrm>
        </p:spPr>
        <p:txBody>
          <a:bodyPr/>
          <a:lstStyle/>
          <a:p>
            <a:r>
              <a:rPr lang="en-US" altLang="en-US" smtClean="0"/>
              <a:t>206 bones</a:t>
            </a:r>
          </a:p>
          <a:p>
            <a:r>
              <a:rPr lang="en-US" altLang="en-US" b="1" smtClean="0"/>
              <a:t>Axial skeleton</a:t>
            </a:r>
          </a:p>
          <a:p>
            <a:pPr lvl="1"/>
            <a:r>
              <a:rPr lang="en-US" altLang="en-US" smtClean="0"/>
              <a:t>Skull, vertebral column, sternum</a:t>
            </a:r>
          </a:p>
          <a:p>
            <a:r>
              <a:rPr lang="en-US" altLang="en-US" b="1" smtClean="0"/>
              <a:t>Appendicular skeleton</a:t>
            </a:r>
          </a:p>
          <a:p>
            <a:pPr lvl="1"/>
            <a:r>
              <a:rPr lang="en-US" altLang="en-US" smtClean="0"/>
              <a:t>Pectoral girdle, pelvic girdle, limbs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33"/>
    </mc:Choice>
    <mc:Fallback xmlns="">
      <p:transition spd="slow" advTm="63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56" descr="05_05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5"/>
          <a:stretch>
            <a:fillRect/>
          </a:stretch>
        </p:blipFill>
        <p:spPr bwMode="auto">
          <a:xfrm>
            <a:off x="2373313" y="136525"/>
            <a:ext cx="4395787" cy="643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2316163" y="93663"/>
            <a:ext cx="129381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Axial skeleton</a:t>
            </a:r>
          </a:p>
        </p:txBody>
      </p:sp>
      <p:sp>
        <p:nvSpPr>
          <p:cNvPr id="4101" name="TextBox 3"/>
          <p:cNvSpPr txBox="1">
            <a:spLocks noChangeArrowheads="1"/>
          </p:cNvSpPr>
          <p:nvPr/>
        </p:nvSpPr>
        <p:spPr bwMode="auto">
          <a:xfrm>
            <a:off x="2314575" y="404813"/>
            <a:ext cx="121920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en-US" altLang="en-US" sz="1300">
                <a:latin typeface="Helvetica" pitchFamily="84" charset="0"/>
              </a:rPr>
              <a:t>Cranium (skull)</a:t>
            </a:r>
          </a:p>
        </p:txBody>
      </p:sp>
      <p:sp>
        <p:nvSpPr>
          <p:cNvPr id="19515" name="TextBox 4"/>
          <p:cNvSpPr txBox="1">
            <a:spLocks noChangeArrowheads="1"/>
          </p:cNvSpPr>
          <p:nvPr/>
        </p:nvSpPr>
        <p:spPr bwMode="auto">
          <a:xfrm>
            <a:off x="2314575" y="762000"/>
            <a:ext cx="735013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Maxilla</a:t>
            </a:r>
          </a:p>
        </p:txBody>
      </p:sp>
      <p:sp>
        <p:nvSpPr>
          <p:cNvPr id="19516" name="TextBox 5"/>
          <p:cNvSpPr txBox="1">
            <a:spLocks noChangeArrowheads="1"/>
          </p:cNvSpPr>
          <p:nvPr/>
        </p:nvSpPr>
        <p:spPr bwMode="auto">
          <a:xfrm>
            <a:off x="2314575" y="968375"/>
            <a:ext cx="900113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Mandible</a:t>
            </a:r>
          </a:p>
        </p:txBody>
      </p:sp>
      <p:sp>
        <p:nvSpPr>
          <p:cNvPr id="19517" name="TextBox 6"/>
          <p:cNvSpPr txBox="1">
            <a:spLocks noChangeArrowheads="1"/>
          </p:cNvSpPr>
          <p:nvPr/>
        </p:nvSpPr>
        <p:spPr bwMode="auto">
          <a:xfrm>
            <a:off x="2314575" y="1706563"/>
            <a:ext cx="8540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Sternum</a:t>
            </a:r>
          </a:p>
        </p:txBody>
      </p:sp>
      <p:sp>
        <p:nvSpPr>
          <p:cNvPr id="19518" name="TextBox 7"/>
          <p:cNvSpPr txBox="1">
            <a:spLocks noChangeArrowheads="1"/>
          </p:cNvSpPr>
          <p:nvPr/>
        </p:nvSpPr>
        <p:spPr bwMode="auto">
          <a:xfrm>
            <a:off x="2314575" y="2390775"/>
            <a:ext cx="10668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Vertebrae</a:t>
            </a:r>
          </a:p>
        </p:txBody>
      </p:sp>
      <p:sp>
        <p:nvSpPr>
          <p:cNvPr id="19519" name="TextBox 8"/>
          <p:cNvSpPr txBox="1">
            <a:spLocks noChangeArrowheads="1"/>
          </p:cNvSpPr>
          <p:nvPr/>
        </p:nvSpPr>
        <p:spPr bwMode="auto">
          <a:xfrm>
            <a:off x="2314575" y="3989388"/>
            <a:ext cx="788988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Sacrum</a:t>
            </a:r>
          </a:p>
        </p:txBody>
      </p:sp>
      <p:sp>
        <p:nvSpPr>
          <p:cNvPr id="19520" name="TextBox 9"/>
          <p:cNvSpPr txBox="1">
            <a:spLocks noChangeArrowheads="1"/>
          </p:cNvSpPr>
          <p:nvPr/>
        </p:nvSpPr>
        <p:spPr bwMode="auto">
          <a:xfrm>
            <a:off x="4837113" y="88900"/>
            <a:ext cx="1954212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Appendicular skeleton</a:t>
            </a:r>
          </a:p>
        </p:txBody>
      </p:sp>
      <p:sp>
        <p:nvSpPr>
          <p:cNvPr id="19521" name="TextBox 10"/>
          <p:cNvSpPr txBox="1">
            <a:spLocks noChangeArrowheads="1"/>
          </p:cNvSpPr>
          <p:nvPr/>
        </p:nvSpPr>
        <p:spPr bwMode="auto">
          <a:xfrm>
            <a:off x="5753100" y="1338263"/>
            <a:ext cx="80803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Clavicle</a:t>
            </a:r>
          </a:p>
          <a:p>
            <a:pPr algn="l" eaLnBrk="1" hangingPunct="1"/>
            <a:endParaRPr lang="en-US" altLang="en-US" sz="1300">
              <a:latin typeface="Helvetica" pitchFamily="84" charset="0"/>
            </a:endParaRPr>
          </a:p>
        </p:txBody>
      </p:sp>
      <p:sp>
        <p:nvSpPr>
          <p:cNvPr id="19522" name="TextBox 12"/>
          <p:cNvSpPr txBox="1">
            <a:spLocks noChangeArrowheads="1"/>
          </p:cNvSpPr>
          <p:nvPr/>
        </p:nvSpPr>
        <p:spPr bwMode="auto">
          <a:xfrm>
            <a:off x="5751513" y="2190750"/>
            <a:ext cx="900112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Humerus</a:t>
            </a:r>
          </a:p>
        </p:txBody>
      </p:sp>
      <p:sp>
        <p:nvSpPr>
          <p:cNvPr id="19523" name="TextBox 13"/>
          <p:cNvSpPr txBox="1">
            <a:spLocks noChangeArrowheads="1"/>
          </p:cNvSpPr>
          <p:nvPr/>
        </p:nvSpPr>
        <p:spPr bwMode="auto">
          <a:xfrm>
            <a:off x="5759450" y="2693988"/>
            <a:ext cx="541338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Ulna</a:t>
            </a:r>
          </a:p>
        </p:txBody>
      </p:sp>
      <p:sp>
        <p:nvSpPr>
          <p:cNvPr id="19524" name="TextBox 14"/>
          <p:cNvSpPr txBox="1">
            <a:spLocks noChangeArrowheads="1"/>
          </p:cNvSpPr>
          <p:nvPr/>
        </p:nvSpPr>
        <p:spPr bwMode="auto">
          <a:xfrm>
            <a:off x="5751513" y="2854325"/>
            <a:ext cx="735012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Radius</a:t>
            </a:r>
          </a:p>
        </p:txBody>
      </p:sp>
      <p:sp>
        <p:nvSpPr>
          <p:cNvPr id="19525" name="TextBox 15"/>
          <p:cNvSpPr txBox="1">
            <a:spLocks noChangeArrowheads="1"/>
          </p:cNvSpPr>
          <p:nvPr/>
        </p:nvSpPr>
        <p:spPr bwMode="auto">
          <a:xfrm>
            <a:off x="5756275" y="3038475"/>
            <a:ext cx="788988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Carpals</a:t>
            </a:r>
          </a:p>
        </p:txBody>
      </p:sp>
      <p:sp>
        <p:nvSpPr>
          <p:cNvPr id="19526" name="TextBox 16"/>
          <p:cNvSpPr txBox="1">
            <a:spLocks noChangeArrowheads="1"/>
          </p:cNvSpPr>
          <p:nvPr/>
        </p:nvSpPr>
        <p:spPr bwMode="auto">
          <a:xfrm>
            <a:off x="5692775" y="3919538"/>
            <a:ext cx="1138238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Metacarpals</a:t>
            </a:r>
          </a:p>
        </p:txBody>
      </p:sp>
      <p:sp>
        <p:nvSpPr>
          <p:cNvPr id="19527" name="TextBox 17"/>
          <p:cNvSpPr txBox="1">
            <a:spLocks noChangeArrowheads="1"/>
          </p:cNvSpPr>
          <p:nvPr/>
        </p:nvSpPr>
        <p:spPr bwMode="auto">
          <a:xfrm>
            <a:off x="5318125" y="4167188"/>
            <a:ext cx="10096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Phalanges</a:t>
            </a:r>
          </a:p>
        </p:txBody>
      </p:sp>
      <p:sp>
        <p:nvSpPr>
          <p:cNvPr id="19528" name="TextBox 18"/>
          <p:cNvSpPr txBox="1">
            <a:spLocks noChangeArrowheads="1"/>
          </p:cNvSpPr>
          <p:nvPr/>
        </p:nvSpPr>
        <p:spPr bwMode="auto">
          <a:xfrm>
            <a:off x="5259388" y="4443413"/>
            <a:ext cx="128111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Coxal bone</a:t>
            </a:r>
          </a:p>
        </p:txBody>
      </p:sp>
      <p:sp>
        <p:nvSpPr>
          <p:cNvPr id="19529" name="TextBox 20"/>
          <p:cNvSpPr txBox="1">
            <a:spLocks noChangeArrowheads="1"/>
          </p:cNvSpPr>
          <p:nvPr/>
        </p:nvSpPr>
        <p:spPr bwMode="auto">
          <a:xfrm>
            <a:off x="5256213" y="4884738"/>
            <a:ext cx="71596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Patella</a:t>
            </a:r>
          </a:p>
        </p:txBody>
      </p:sp>
      <p:sp>
        <p:nvSpPr>
          <p:cNvPr id="19530" name="TextBox 21"/>
          <p:cNvSpPr txBox="1">
            <a:spLocks noChangeArrowheads="1"/>
          </p:cNvSpPr>
          <p:nvPr/>
        </p:nvSpPr>
        <p:spPr bwMode="auto">
          <a:xfrm>
            <a:off x="5264150" y="5114925"/>
            <a:ext cx="569913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Tibia</a:t>
            </a:r>
          </a:p>
        </p:txBody>
      </p:sp>
      <p:sp>
        <p:nvSpPr>
          <p:cNvPr id="19531" name="TextBox 22"/>
          <p:cNvSpPr txBox="1">
            <a:spLocks noChangeArrowheads="1"/>
          </p:cNvSpPr>
          <p:nvPr/>
        </p:nvSpPr>
        <p:spPr bwMode="auto">
          <a:xfrm>
            <a:off x="5262563" y="5345113"/>
            <a:ext cx="6699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Fibula</a:t>
            </a:r>
          </a:p>
        </p:txBody>
      </p:sp>
      <p:sp>
        <p:nvSpPr>
          <p:cNvPr id="19532" name="TextBox 23"/>
          <p:cNvSpPr txBox="1">
            <a:spLocks noChangeArrowheads="1"/>
          </p:cNvSpPr>
          <p:nvPr/>
        </p:nvSpPr>
        <p:spPr bwMode="auto">
          <a:xfrm>
            <a:off x="5264150" y="5881688"/>
            <a:ext cx="7620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Tarsals</a:t>
            </a:r>
          </a:p>
        </p:txBody>
      </p:sp>
      <p:sp>
        <p:nvSpPr>
          <p:cNvPr id="19533" name="TextBox 24"/>
          <p:cNvSpPr txBox="1">
            <a:spLocks noChangeArrowheads="1"/>
          </p:cNvSpPr>
          <p:nvPr/>
        </p:nvSpPr>
        <p:spPr bwMode="auto">
          <a:xfrm>
            <a:off x="5264150" y="6089650"/>
            <a:ext cx="10922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Metatarsals</a:t>
            </a:r>
          </a:p>
        </p:txBody>
      </p:sp>
      <p:sp>
        <p:nvSpPr>
          <p:cNvPr id="19534" name="TextBox 25"/>
          <p:cNvSpPr txBox="1">
            <a:spLocks noChangeArrowheads="1"/>
          </p:cNvSpPr>
          <p:nvPr/>
        </p:nvSpPr>
        <p:spPr bwMode="auto">
          <a:xfrm>
            <a:off x="5264150" y="6297613"/>
            <a:ext cx="100965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Phalanges</a:t>
            </a:r>
          </a:p>
        </p:txBody>
      </p: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3159125" y="1131888"/>
            <a:ext cx="1168400" cy="1587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3" name="Straight Connector 33"/>
          <p:cNvCxnSpPr>
            <a:cxnSpLocks noChangeShapeType="1"/>
          </p:cNvCxnSpPr>
          <p:nvPr/>
        </p:nvCxnSpPr>
        <p:spPr bwMode="auto">
          <a:xfrm>
            <a:off x="3094038" y="557213"/>
            <a:ext cx="1238250" cy="1587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Connector 37"/>
          <p:cNvCxnSpPr>
            <a:cxnSpLocks noChangeShapeType="1"/>
          </p:cNvCxnSpPr>
          <p:nvPr/>
        </p:nvCxnSpPr>
        <p:spPr bwMode="auto">
          <a:xfrm flipV="1">
            <a:off x="2989263" y="920750"/>
            <a:ext cx="1298575" cy="317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Connector 40"/>
          <p:cNvCxnSpPr>
            <a:cxnSpLocks noChangeShapeType="1"/>
          </p:cNvCxnSpPr>
          <p:nvPr/>
        </p:nvCxnSpPr>
        <p:spPr bwMode="auto">
          <a:xfrm>
            <a:off x="3122613" y="1870075"/>
            <a:ext cx="1273175" cy="4763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Straight Connector 64"/>
          <p:cNvCxnSpPr>
            <a:cxnSpLocks noChangeShapeType="1"/>
          </p:cNvCxnSpPr>
          <p:nvPr/>
        </p:nvCxnSpPr>
        <p:spPr bwMode="auto">
          <a:xfrm>
            <a:off x="5256213" y="2836863"/>
            <a:ext cx="566737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Connector 77"/>
          <p:cNvCxnSpPr>
            <a:cxnSpLocks noChangeShapeType="1"/>
          </p:cNvCxnSpPr>
          <p:nvPr/>
        </p:nvCxnSpPr>
        <p:spPr bwMode="auto">
          <a:xfrm rot="16200000" flipH="1">
            <a:off x="4171156" y="3426620"/>
            <a:ext cx="1641475" cy="646112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Straight Connector 82"/>
          <p:cNvCxnSpPr>
            <a:cxnSpLocks noChangeShapeType="1"/>
          </p:cNvCxnSpPr>
          <p:nvPr/>
        </p:nvCxnSpPr>
        <p:spPr bwMode="auto">
          <a:xfrm>
            <a:off x="4576763" y="4387850"/>
            <a:ext cx="754062" cy="40640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Straight Connector 87"/>
          <p:cNvCxnSpPr>
            <a:cxnSpLocks noChangeShapeType="1"/>
          </p:cNvCxnSpPr>
          <p:nvPr/>
        </p:nvCxnSpPr>
        <p:spPr bwMode="auto">
          <a:xfrm>
            <a:off x="4575175" y="4616450"/>
            <a:ext cx="744538" cy="41433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Straight Connector 90"/>
          <p:cNvCxnSpPr>
            <a:cxnSpLocks noChangeShapeType="1"/>
          </p:cNvCxnSpPr>
          <p:nvPr/>
        </p:nvCxnSpPr>
        <p:spPr bwMode="auto">
          <a:xfrm flipV="1">
            <a:off x="4578350" y="5267325"/>
            <a:ext cx="744538" cy="317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544" name="TextBox 114"/>
          <p:cNvSpPr txBox="1">
            <a:spLocks noChangeArrowheads="1"/>
          </p:cNvSpPr>
          <p:nvPr/>
        </p:nvSpPr>
        <p:spPr bwMode="auto">
          <a:xfrm>
            <a:off x="2314575" y="1878013"/>
            <a:ext cx="541338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Ribs</a:t>
            </a:r>
          </a:p>
        </p:txBody>
      </p:sp>
      <p:sp>
        <p:nvSpPr>
          <p:cNvPr id="19545" name="TextBox 60"/>
          <p:cNvSpPr txBox="1">
            <a:spLocks noChangeArrowheads="1"/>
          </p:cNvSpPr>
          <p:nvPr/>
        </p:nvSpPr>
        <p:spPr bwMode="auto">
          <a:xfrm>
            <a:off x="5756275" y="1517650"/>
            <a:ext cx="817563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Scapula</a:t>
            </a:r>
            <a:endParaRPr lang="en-US" altLang="en-US" sz="1300" b="0">
              <a:latin typeface="Helvetica" pitchFamily="84" charset="0"/>
            </a:endParaRPr>
          </a:p>
        </p:txBody>
      </p:sp>
      <p:sp>
        <p:nvSpPr>
          <p:cNvPr id="19546" name="TextBox 93"/>
          <p:cNvSpPr txBox="1">
            <a:spLocks noChangeArrowheads="1"/>
          </p:cNvSpPr>
          <p:nvPr/>
        </p:nvSpPr>
        <p:spPr bwMode="auto">
          <a:xfrm>
            <a:off x="5264150" y="4637088"/>
            <a:ext cx="68897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300">
                <a:latin typeface="Helvetica" pitchFamily="84" charset="0"/>
              </a:rPr>
              <a:t>Femur</a:t>
            </a:r>
          </a:p>
        </p:txBody>
      </p:sp>
      <p:cxnSp>
        <p:nvCxnSpPr>
          <p:cNvPr id="19547" name="Straight Connector 100"/>
          <p:cNvCxnSpPr>
            <a:cxnSpLocks noChangeShapeType="1"/>
          </p:cNvCxnSpPr>
          <p:nvPr/>
        </p:nvCxnSpPr>
        <p:spPr bwMode="auto">
          <a:xfrm>
            <a:off x="4683125" y="5505450"/>
            <a:ext cx="633413" cy="31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548" name="Line 92"/>
          <p:cNvSpPr>
            <a:spLocks noChangeShapeType="1"/>
          </p:cNvSpPr>
          <p:nvPr/>
        </p:nvSpPr>
        <p:spPr bwMode="auto">
          <a:xfrm flipH="1">
            <a:off x="3086100" y="3036888"/>
            <a:ext cx="1284288" cy="10763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49" name="Freeform 93"/>
          <p:cNvSpPr>
            <a:spLocks/>
          </p:cNvSpPr>
          <p:nvPr/>
        </p:nvSpPr>
        <p:spPr bwMode="auto">
          <a:xfrm>
            <a:off x="3206750" y="2552700"/>
            <a:ext cx="1193800" cy="304800"/>
          </a:xfrm>
          <a:custGeom>
            <a:avLst/>
            <a:gdLst>
              <a:gd name="T0" fmla="*/ 2147483647 w 752"/>
              <a:gd name="T1" fmla="*/ 0 h 192"/>
              <a:gd name="T2" fmla="*/ 0 w 752"/>
              <a:gd name="T3" fmla="*/ 0 h 192"/>
              <a:gd name="T4" fmla="*/ 2147483647 w 752"/>
              <a:gd name="T5" fmla="*/ 2147483647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52" h="192">
                <a:moveTo>
                  <a:pt x="706" y="0"/>
                </a:moveTo>
                <a:lnTo>
                  <a:pt x="0" y="0"/>
                </a:lnTo>
                <a:lnTo>
                  <a:pt x="752" y="19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0" name="Freeform 94"/>
          <p:cNvSpPr>
            <a:spLocks/>
          </p:cNvSpPr>
          <p:nvPr/>
        </p:nvSpPr>
        <p:spPr bwMode="auto">
          <a:xfrm>
            <a:off x="2809875" y="2038350"/>
            <a:ext cx="1346200" cy="311150"/>
          </a:xfrm>
          <a:custGeom>
            <a:avLst/>
            <a:gdLst>
              <a:gd name="T0" fmla="*/ 2147483647 w 848"/>
              <a:gd name="T1" fmla="*/ 0 h 196"/>
              <a:gd name="T2" fmla="*/ 0 w 848"/>
              <a:gd name="T3" fmla="*/ 0 h 196"/>
              <a:gd name="T4" fmla="*/ 2147483647 w 848"/>
              <a:gd name="T5" fmla="*/ 2147483647 h 1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48" h="196">
                <a:moveTo>
                  <a:pt x="712" y="0"/>
                </a:moveTo>
                <a:lnTo>
                  <a:pt x="0" y="0"/>
                </a:lnTo>
                <a:lnTo>
                  <a:pt x="848" y="196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1" name="Freeform 95"/>
          <p:cNvSpPr>
            <a:spLocks/>
          </p:cNvSpPr>
          <p:nvPr/>
        </p:nvSpPr>
        <p:spPr bwMode="auto">
          <a:xfrm>
            <a:off x="4565650" y="6416675"/>
            <a:ext cx="755650" cy="69850"/>
          </a:xfrm>
          <a:custGeom>
            <a:avLst/>
            <a:gdLst>
              <a:gd name="T0" fmla="*/ 0 w 476"/>
              <a:gd name="T1" fmla="*/ 2147483647 h 44"/>
              <a:gd name="T2" fmla="*/ 2147483647 w 476"/>
              <a:gd name="T3" fmla="*/ 2147483647 h 44"/>
              <a:gd name="T4" fmla="*/ 2147483647 w 476"/>
              <a:gd name="T5" fmla="*/ 0 h 44"/>
              <a:gd name="T6" fmla="*/ 2147483647 w 476"/>
              <a:gd name="T7" fmla="*/ 2147483647 h 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76" h="44">
                <a:moveTo>
                  <a:pt x="0" y="44"/>
                </a:moveTo>
                <a:lnTo>
                  <a:pt x="476" y="22"/>
                </a:lnTo>
                <a:lnTo>
                  <a:pt x="370" y="0"/>
                </a:lnTo>
                <a:lnTo>
                  <a:pt x="86" y="6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2" name="Freeform 96"/>
          <p:cNvSpPr>
            <a:spLocks/>
          </p:cNvSpPr>
          <p:nvPr/>
        </p:nvSpPr>
        <p:spPr bwMode="auto">
          <a:xfrm>
            <a:off x="4533900" y="6248400"/>
            <a:ext cx="793750" cy="76200"/>
          </a:xfrm>
          <a:custGeom>
            <a:avLst/>
            <a:gdLst>
              <a:gd name="T0" fmla="*/ 0 w 500"/>
              <a:gd name="T1" fmla="*/ 2147483647 h 48"/>
              <a:gd name="T2" fmla="*/ 2147483647 w 500"/>
              <a:gd name="T3" fmla="*/ 2147483647 h 48"/>
              <a:gd name="T4" fmla="*/ 2147483647 w 500"/>
              <a:gd name="T5" fmla="*/ 0 h 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00" h="48">
                <a:moveTo>
                  <a:pt x="0" y="48"/>
                </a:moveTo>
                <a:lnTo>
                  <a:pt x="500" y="8"/>
                </a:lnTo>
                <a:lnTo>
                  <a:pt x="84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3" name="Freeform 97"/>
          <p:cNvSpPr>
            <a:spLocks/>
          </p:cNvSpPr>
          <p:nvPr/>
        </p:nvSpPr>
        <p:spPr bwMode="auto">
          <a:xfrm>
            <a:off x="4581525" y="6051550"/>
            <a:ext cx="739775" cy="88900"/>
          </a:xfrm>
          <a:custGeom>
            <a:avLst/>
            <a:gdLst>
              <a:gd name="T0" fmla="*/ 0 w 466"/>
              <a:gd name="T1" fmla="*/ 2147483647 h 56"/>
              <a:gd name="T2" fmla="*/ 2147483647 w 466"/>
              <a:gd name="T3" fmla="*/ 0 h 56"/>
              <a:gd name="T4" fmla="*/ 2147483647 w 466"/>
              <a:gd name="T5" fmla="*/ 2147483647 h 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66" h="56">
                <a:moveTo>
                  <a:pt x="0" y="56"/>
                </a:moveTo>
                <a:lnTo>
                  <a:pt x="466" y="0"/>
                </a:lnTo>
                <a:lnTo>
                  <a:pt x="24" y="1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4" name="Freeform 98"/>
          <p:cNvSpPr>
            <a:spLocks/>
          </p:cNvSpPr>
          <p:nvPr/>
        </p:nvSpPr>
        <p:spPr bwMode="auto">
          <a:xfrm>
            <a:off x="5524500" y="3752850"/>
            <a:ext cx="107950" cy="428625"/>
          </a:xfrm>
          <a:custGeom>
            <a:avLst/>
            <a:gdLst>
              <a:gd name="T0" fmla="*/ 2147483647 w 68"/>
              <a:gd name="T1" fmla="*/ 0 h 270"/>
              <a:gd name="T2" fmla="*/ 2147483647 w 68"/>
              <a:gd name="T3" fmla="*/ 2147483647 h 270"/>
              <a:gd name="T4" fmla="*/ 0 w 68"/>
              <a:gd name="T5" fmla="*/ 2147483647 h 27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" h="270">
                <a:moveTo>
                  <a:pt x="68" y="0"/>
                </a:moveTo>
                <a:lnTo>
                  <a:pt x="34" y="270"/>
                </a:lnTo>
                <a:lnTo>
                  <a:pt x="0" y="1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5" name="Freeform 99"/>
          <p:cNvSpPr>
            <a:spLocks/>
          </p:cNvSpPr>
          <p:nvPr/>
        </p:nvSpPr>
        <p:spPr bwMode="auto">
          <a:xfrm>
            <a:off x="5600700" y="3505200"/>
            <a:ext cx="666750" cy="479425"/>
          </a:xfrm>
          <a:custGeom>
            <a:avLst/>
            <a:gdLst>
              <a:gd name="T0" fmla="*/ 0 w 420"/>
              <a:gd name="T1" fmla="*/ 2147483647 h 302"/>
              <a:gd name="T2" fmla="*/ 2147483647 w 420"/>
              <a:gd name="T3" fmla="*/ 2147483647 h 302"/>
              <a:gd name="T4" fmla="*/ 2147483647 w 420"/>
              <a:gd name="T5" fmla="*/ 0 h 30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20" h="302">
                <a:moveTo>
                  <a:pt x="0" y="16"/>
                </a:moveTo>
                <a:lnTo>
                  <a:pt x="420" y="302"/>
                </a:lnTo>
                <a:lnTo>
                  <a:pt x="48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6" name="Freeform 100"/>
          <p:cNvSpPr>
            <a:spLocks/>
          </p:cNvSpPr>
          <p:nvPr/>
        </p:nvSpPr>
        <p:spPr bwMode="auto">
          <a:xfrm>
            <a:off x="5448300" y="3197225"/>
            <a:ext cx="368300" cy="193675"/>
          </a:xfrm>
          <a:custGeom>
            <a:avLst/>
            <a:gdLst>
              <a:gd name="T0" fmla="*/ 0 w 232"/>
              <a:gd name="T1" fmla="*/ 2147483647 h 122"/>
              <a:gd name="T2" fmla="*/ 2147483647 w 232"/>
              <a:gd name="T3" fmla="*/ 0 h 122"/>
              <a:gd name="T4" fmla="*/ 2147483647 w 232"/>
              <a:gd name="T5" fmla="*/ 2147483647 h 12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32" h="122">
                <a:moveTo>
                  <a:pt x="0" y="122"/>
                </a:moveTo>
                <a:lnTo>
                  <a:pt x="232" y="0"/>
                </a:lnTo>
                <a:lnTo>
                  <a:pt x="70" y="11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7" name="Line 101"/>
          <p:cNvSpPr>
            <a:spLocks noChangeShapeType="1"/>
          </p:cNvSpPr>
          <p:nvPr/>
        </p:nvSpPr>
        <p:spPr bwMode="auto">
          <a:xfrm>
            <a:off x="5410200" y="2987675"/>
            <a:ext cx="4000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8" name="Line 102"/>
          <p:cNvSpPr>
            <a:spLocks noChangeShapeType="1"/>
          </p:cNvSpPr>
          <p:nvPr/>
        </p:nvSpPr>
        <p:spPr bwMode="auto">
          <a:xfrm>
            <a:off x="5133975" y="2346325"/>
            <a:ext cx="6699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59" name="Line 103"/>
          <p:cNvSpPr>
            <a:spLocks noChangeShapeType="1"/>
          </p:cNvSpPr>
          <p:nvPr/>
        </p:nvSpPr>
        <p:spPr bwMode="auto">
          <a:xfrm>
            <a:off x="4845050" y="1657350"/>
            <a:ext cx="965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560" name="Line 104"/>
          <p:cNvSpPr>
            <a:spLocks noChangeShapeType="1"/>
          </p:cNvSpPr>
          <p:nvPr/>
        </p:nvSpPr>
        <p:spPr bwMode="auto">
          <a:xfrm>
            <a:off x="4718050" y="1495425"/>
            <a:ext cx="1092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494"/>
    </mc:Choice>
    <mc:Fallback xmlns="">
      <p:transition spd="slow" advTm="234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515" grpId="0"/>
      <p:bldP spid="19516" grpId="0"/>
      <p:bldP spid="19517" grpId="0"/>
      <p:bldP spid="19518" grpId="0"/>
      <p:bldP spid="19519" grpId="0"/>
      <p:bldP spid="19520" grpId="0"/>
      <p:bldP spid="19521" grpId="0"/>
      <p:bldP spid="19522" grpId="0"/>
      <p:bldP spid="19523" grpId="0"/>
      <p:bldP spid="19524" grpId="0"/>
      <p:bldP spid="19525" grpId="0"/>
      <p:bldP spid="19526" grpId="0"/>
      <p:bldP spid="19527" grpId="0"/>
      <p:bldP spid="19528" grpId="0"/>
      <p:bldP spid="19529" grpId="0"/>
      <p:bldP spid="19530" grpId="0"/>
      <p:bldP spid="19531" grpId="0"/>
      <p:bldP spid="19532" grpId="0"/>
      <p:bldP spid="19533" grpId="0"/>
      <p:bldP spid="19534" grpId="0"/>
      <p:bldP spid="19544" grpId="0"/>
      <p:bldP spid="19545" grpId="0"/>
      <p:bldP spid="19546" grpId="0"/>
      <p:bldP spid="19548" grpId="0" animBg="1"/>
      <p:bldP spid="19549" grpId="0" animBg="1"/>
      <p:bldP spid="19550" grpId="0" animBg="1"/>
      <p:bldP spid="19551" grpId="0" animBg="1"/>
      <p:bldP spid="19552" grpId="0" animBg="1"/>
      <p:bldP spid="19553" grpId="0" animBg="1"/>
      <p:bldP spid="19554" grpId="0" animBg="1"/>
      <p:bldP spid="19555" grpId="0" animBg="1"/>
      <p:bldP spid="19556" grpId="0" animBg="1"/>
      <p:bldP spid="19557" grpId="0" animBg="1"/>
      <p:bldP spid="19558" grpId="0" animBg="1"/>
      <p:bldP spid="19559" grpId="0" animBg="1"/>
      <p:bldP spid="195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6" descr="05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1"/>
          <a:stretch>
            <a:fillRect/>
          </a:stretch>
        </p:blipFill>
        <p:spPr bwMode="auto">
          <a:xfrm>
            <a:off x="2270125" y="122238"/>
            <a:ext cx="4603750" cy="640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7" name="TextBox 2"/>
          <p:cNvSpPr txBox="1">
            <a:spLocks noChangeArrowheads="1"/>
          </p:cNvSpPr>
          <p:nvPr/>
        </p:nvSpPr>
        <p:spPr bwMode="auto">
          <a:xfrm>
            <a:off x="3108325" y="96838"/>
            <a:ext cx="14589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Temporal bone</a:t>
            </a:r>
          </a:p>
        </p:txBody>
      </p:sp>
      <p:sp>
        <p:nvSpPr>
          <p:cNvPr id="20528" name="TextBox 3"/>
          <p:cNvSpPr txBox="1">
            <a:spLocks noChangeArrowheads="1"/>
          </p:cNvSpPr>
          <p:nvPr/>
        </p:nvSpPr>
        <p:spPr bwMode="auto">
          <a:xfrm>
            <a:off x="2781300" y="415925"/>
            <a:ext cx="1260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Frontal bone</a:t>
            </a:r>
          </a:p>
        </p:txBody>
      </p:sp>
      <p:sp>
        <p:nvSpPr>
          <p:cNvPr id="20529" name="TextBox 4"/>
          <p:cNvSpPr txBox="1">
            <a:spLocks noChangeArrowheads="1"/>
          </p:cNvSpPr>
          <p:nvPr/>
        </p:nvSpPr>
        <p:spPr bwMode="auto">
          <a:xfrm>
            <a:off x="2408238" y="727075"/>
            <a:ext cx="1468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Sphenoid bone</a:t>
            </a:r>
          </a:p>
        </p:txBody>
      </p:sp>
      <p:sp>
        <p:nvSpPr>
          <p:cNvPr id="20530" name="TextBox 5"/>
          <p:cNvSpPr txBox="1">
            <a:spLocks noChangeArrowheads="1"/>
          </p:cNvSpPr>
          <p:nvPr/>
        </p:nvSpPr>
        <p:spPr bwMode="auto">
          <a:xfrm>
            <a:off x="2209800" y="1060450"/>
            <a:ext cx="1370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Ethmoid bone</a:t>
            </a:r>
          </a:p>
        </p:txBody>
      </p:sp>
      <p:sp>
        <p:nvSpPr>
          <p:cNvPr id="20531" name="TextBox 6"/>
          <p:cNvSpPr txBox="1">
            <a:spLocks noChangeArrowheads="1"/>
          </p:cNvSpPr>
          <p:nvPr/>
        </p:nvSpPr>
        <p:spPr bwMode="auto">
          <a:xfrm>
            <a:off x="2201863" y="1493838"/>
            <a:ext cx="1389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Lacrimal bone</a:t>
            </a:r>
          </a:p>
        </p:txBody>
      </p:sp>
      <p:sp>
        <p:nvSpPr>
          <p:cNvPr id="20532" name="TextBox 7"/>
          <p:cNvSpPr txBox="1">
            <a:spLocks noChangeArrowheads="1"/>
          </p:cNvSpPr>
          <p:nvPr/>
        </p:nvSpPr>
        <p:spPr bwMode="auto">
          <a:xfrm>
            <a:off x="2212975" y="1882775"/>
            <a:ext cx="1133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Nasal bone</a:t>
            </a:r>
          </a:p>
        </p:txBody>
      </p:sp>
      <p:sp>
        <p:nvSpPr>
          <p:cNvPr id="20533" name="TextBox 8"/>
          <p:cNvSpPr txBox="1">
            <a:spLocks noChangeArrowheads="1"/>
          </p:cNvSpPr>
          <p:nvPr/>
        </p:nvSpPr>
        <p:spPr bwMode="auto">
          <a:xfrm>
            <a:off x="2217738" y="2185988"/>
            <a:ext cx="15478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Zygomatic bone</a:t>
            </a:r>
          </a:p>
        </p:txBody>
      </p:sp>
      <p:sp>
        <p:nvSpPr>
          <p:cNvPr id="20534" name="TextBox 9"/>
          <p:cNvSpPr txBox="1">
            <a:spLocks noChangeArrowheads="1"/>
          </p:cNvSpPr>
          <p:nvPr/>
        </p:nvSpPr>
        <p:spPr bwMode="auto">
          <a:xfrm>
            <a:off x="2203450" y="2498725"/>
            <a:ext cx="777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Maxilla</a:t>
            </a:r>
          </a:p>
        </p:txBody>
      </p:sp>
      <p:sp>
        <p:nvSpPr>
          <p:cNvPr id="20535" name="TextBox 10"/>
          <p:cNvSpPr txBox="1">
            <a:spLocks noChangeArrowheads="1"/>
          </p:cNvSpPr>
          <p:nvPr/>
        </p:nvSpPr>
        <p:spPr bwMode="auto">
          <a:xfrm>
            <a:off x="2760663" y="3167063"/>
            <a:ext cx="9540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Mandible</a:t>
            </a:r>
          </a:p>
        </p:txBody>
      </p:sp>
      <p:sp>
        <p:nvSpPr>
          <p:cNvPr id="20536" name="TextBox 11"/>
          <p:cNvSpPr txBox="1">
            <a:spLocks noChangeArrowheads="1"/>
          </p:cNvSpPr>
          <p:nvPr/>
        </p:nvSpPr>
        <p:spPr bwMode="auto">
          <a:xfrm>
            <a:off x="3514725" y="3781425"/>
            <a:ext cx="777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Maxilla</a:t>
            </a:r>
          </a:p>
        </p:txBody>
      </p:sp>
      <p:sp>
        <p:nvSpPr>
          <p:cNvPr id="20537" name="TextBox 12"/>
          <p:cNvSpPr txBox="1">
            <a:spLocks noChangeArrowheads="1"/>
          </p:cNvSpPr>
          <p:nvPr/>
        </p:nvSpPr>
        <p:spPr bwMode="auto">
          <a:xfrm>
            <a:off x="2686050" y="4143375"/>
            <a:ext cx="15478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Zygomatic bone</a:t>
            </a:r>
          </a:p>
        </p:txBody>
      </p:sp>
      <p:sp>
        <p:nvSpPr>
          <p:cNvPr id="20538" name="TextBox 13"/>
          <p:cNvSpPr txBox="1">
            <a:spLocks noChangeArrowheads="1"/>
          </p:cNvSpPr>
          <p:nvPr/>
        </p:nvSpPr>
        <p:spPr bwMode="auto">
          <a:xfrm>
            <a:off x="2765425" y="4365625"/>
            <a:ext cx="1339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Palatine bone</a:t>
            </a:r>
          </a:p>
        </p:txBody>
      </p:sp>
      <p:sp>
        <p:nvSpPr>
          <p:cNvPr id="20539" name="TextBox 14"/>
          <p:cNvSpPr txBox="1">
            <a:spLocks noChangeArrowheads="1"/>
          </p:cNvSpPr>
          <p:nvPr/>
        </p:nvSpPr>
        <p:spPr bwMode="auto">
          <a:xfrm>
            <a:off x="2616200" y="4600575"/>
            <a:ext cx="1468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Sphenoid bone</a:t>
            </a:r>
          </a:p>
        </p:txBody>
      </p:sp>
      <p:sp>
        <p:nvSpPr>
          <p:cNvPr id="20540" name="TextBox 15"/>
          <p:cNvSpPr txBox="1">
            <a:spLocks noChangeArrowheads="1"/>
          </p:cNvSpPr>
          <p:nvPr/>
        </p:nvSpPr>
        <p:spPr bwMode="auto">
          <a:xfrm>
            <a:off x="2530475" y="5373688"/>
            <a:ext cx="1725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Foramen magnum</a:t>
            </a:r>
          </a:p>
        </p:txBody>
      </p:sp>
      <p:sp>
        <p:nvSpPr>
          <p:cNvPr id="20541" name="TextBox 16"/>
          <p:cNvSpPr txBox="1">
            <a:spLocks noChangeArrowheads="1"/>
          </p:cNvSpPr>
          <p:nvPr/>
        </p:nvSpPr>
        <p:spPr bwMode="auto">
          <a:xfrm>
            <a:off x="2828925" y="5927725"/>
            <a:ext cx="1409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Occipital bone</a:t>
            </a:r>
          </a:p>
        </p:txBody>
      </p:sp>
      <p:sp>
        <p:nvSpPr>
          <p:cNvPr id="20542" name="TextBox 17"/>
          <p:cNvSpPr txBox="1">
            <a:spLocks noChangeArrowheads="1"/>
          </p:cNvSpPr>
          <p:nvPr/>
        </p:nvSpPr>
        <p:spPr bwMode="auto">
          <a:xfrm>
            <a:off x="5635625" y="71438"/>
            <a:ext cx="1300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Parietal bone</a:t>
            </a:r>
          </a:p>
        </p:txBody>
      </p:sp>
      <p:sp>
        <p:nvSpPr>
          <p:cNvPr id="20543" name="TextBox 18"/>
          <p:cNvSpPr txBox="1">
            <a:spLocks noChangeArrowheads="1"/>
          </p:cNvSpPr>
          <p:nvPr/>
        </p:nvSpPr>
        <p:spPr bwMode="auto">
          <a:xfrm>
            <a:off x="5934075" y="2614613"/>
            <a:ext cx="9350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Occipital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bone</a:t>
            </a:r>
          </a:p>
        </p:txBody>
      </p:sp>
      <p:sp>
        <p:nvSpPr>
          <p:cNvPr id="20544" name="TextBox 19"/>
          <p:cNvSpPr txBox="1">
            <a:spLocks noChangeArrowheads="1"/>
          </p:cNvSpPr>
          <p:nvPr/>
        </p:nvSpPr>
        <p:spPr bwMode="auto">
          <a:xfrm>
            <a:off x="4954588" y="3325813"/>
            <a:ext cx="163671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External auditory</a:t>
            </a:r>
          </a:p>
          <a:p>
            <a:pPr algn="l" eaLnBrk="1" hangingPunct="1"/>
            <a:r>
              <a:rPr lang="en-US" altLang="en-US" sz="1400">
                <a:latin typeface="Helvetica" pitchFamily="84" charset="0"/>
              </a:rPr>
              <a:t>meatus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5432425" y="447675"/>
            <a:ext cx="536575" cy="31432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500563" y="301625"/>
            <a:ext cx="1123950" cy="138271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994150" y="593725"/>
            <a:ext cx="908050" cy="4064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813175" y="900113"/>
            <a:ext cx="1209675" cy="9144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513138" y="1235075"/>
            <a:ext cx="1098550" cy="7413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546475" y="1658938"/>
            <a:ext cx="950913" cy="3841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 flipV="1">
            <a:off x="3287713" y="2052638"/>
            <a:ext cx="803275" cy="635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Connector 40"/>
          <p:cNvCxnSpPr/>
          <p:nvPr/>
        </p:nvCxnSpPr>
        <p:spPr>
          <a:xfrm flipV="1">
            <a:off x="3702050" y="2271713"/>
            <a:ext cx="1036638" cy="904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 noChangeShapeType="1"/>
          </p:cNvCxnSpPr>
          <p:nvPr/>
        </p:nvCxnSpPr>
        <p:spPr bwMode="auto">
          <a:xfrm flipV="1">
            <a:off x="2936875" y="2670175"/>
            <a:ext cx="1298575" cy="1588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46"/>
          <p:cNvCxnSpPr/>
          <p:nvPr/>
        </p:nvCxnSpPr>
        <p:spPr>
          <a:xfrm>
            <a:off x="3657600" y="3324225"/>
            <a:ext cx="727075" cy="635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521450" y="2097088"/>
            <a:ext cx="0" cy="5635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3783013" y="4864100"/>
            <a:ext cx="1693862" cy="22701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4200525" y="5534025"/>
            <a:ext cx="1289050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4189413" y="6086475"/>
            <a:ext cx="1498600" cy="952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9" name="TextBox 41"/>
          <p:cNvSpPr txBox="1">
            <a:spLocks noChangeArrowheads="1"/>
          </p:cNvSpPr>
          <p:nvPr/>
        </p:nvSpPr>
        <p:spPr bwMode="auto">
          <a:xfrm>
            <a:off x="2627313" y="4911725"/>
            <a:ext cx="1211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400">
                <a:latin typeface="Helvetica" pitchFamily="84" charset="0"/>
              </a:rPr>
              <a:t>Vomer</a:t>
            </a:r>
            <a:r>
              <a:rPr lang="en-US" altLang="en-US" sz="1400" b="0">
                <a:latin typeface="Helvetica" pitchFamily="84" charset="0"/>
              </a:rPr>
              <a:t> </a:t>
            </a:r>
            <a:r>
              <a:rPr lang="en-US" altLang="en-US" sz="1400">
                <a:latin typeface="Helvetica" pitchFamily="84" charset="0"/>
              </a:rPr>
              <a:t>bone</a:t>
            </a:r>
          </a:p>
        </p:txBody>
      </p:sp>
      <p:cxnSp>
        <p:nvCxnSpPr>
          <p:cNvPr id="20560" name="Straight Connector 80"/>
          <p:cNvCxnSpPr>
            <a:cxnSpLocks noChangeShapeType="1"/>
          </p:cNvCxnSpPr>
          <p:nvPr/>
        </p:nvCxnSpPr>
        <p:spPr bwMode="auto">
          <a:xfrm>
            <a:off x="4237038" y="3956050"/>
            <a:ext cx="1254125" cy="30003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61" name="Line 81"/>
          <p:cNvSpPr>
            <a:spLocks noChangeShapeType="1"/>
          </p:cNvSpPr>
          <p:nvPr/>
        </p:nvSpPr>
        <p:spPr bwMode="auto">
          <a:xfrm flipH="1">
            <a:off x="4200525" y="4319588"/>
            <a:ext cx="5207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2" name="Line 82"/>
          <p:cNvSpPr>
            <a:spLocks noChangeShapeType="1"/>
          </p:cNvSpPr>
          <p:nvPr/>
        </p:nvSpPr>
        <p:spPr bwMode="auto">
          <a:xfrm flipH="1">
            <a:off x="4064000" y="4538663"/>
            <a:ext cx="14224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3" name="Line 83"/>
          <p:cNvSpPr>
            <a:spLocks noChangeShapeType="1"/>
          </p:cNvSpPr>
          <p:nvPr/>
        </p:nvSpPr>
        <p:spPr bwMode="auto">
          <a:xfrm flipH="1">
            <a:off x="4013200" y="4764088"/>
            <a:ext cx="9652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5751513" y="2373313"/>
            <a:ext cx="0" cy="9906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821"/>
    </mc:Choice>
    <mc:Fallback xmlns="">
      <p:transition spd="slow" advTm="126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27" grpId="0"/>
      <p:bldP spid="20528" grpId="0"/>
      <p:bldP spid="20529" grpId="0"/>
      <p:bldP spid="20530" grpId="0"/>
      <p:bldP spid="20531" grpId="0"/>
      <p:bldP spid="20532" grpId="0"/>
      <p:bldP spid="20533" grpId="0"/>
      <p:bldP spid="20534" grpId="0"/>
      <p:bldP spid="20535" grpId="0"/>
      <p:bldP spid="20536" grpId="0"/>
      <p:bldP spid="20537" grpId="0"/>
      <p:bldP spid="20538" grpId="0"/>
      <p:bldP spid="20539" grpId="0"/>
      <p:bldP spid="20540" grpId="0"/>
      <p:bldP spid="20541" grpId="0"/>
      <p:bldP spid="20542" grpId="0"/>
      <p:bldP spid="20543" grpId="0"/>
      <p:bldP spid="20544" grpId="0"/>
      <p:bldP spid="20559" grpId="0"/>
      <p:bldP spid="20561" grpId="0" animBg="1"/>
      <p:bldP spid="20562" grpId="0" animBg="1"/>
      <p:bldP spid="205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6"/>
          <a:stretch>
            <a:fillRect/>
          </a:stretch>
        </p:blipFill>
        <p:spPr bwMode="auto">
          <a:xfrm>
            <a:off x="2868613" y="74613"/>
            <a:ext cx="3406775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62" name="TextBox 2"/>
          <p:cNvSpPr txBox="1">
            <a:spLocks noChangeArrowheads="1"/>
          </p:cNvSpPr>
          <p:nvPr/>
        </p:nvSpPr>
        <p:spPr bwMode="auto">
          <a:xfrm>
            <a:off x="2809875" y="852488"/>
            <a:ext cx="8524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Cervical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vertebrae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(7)</a:t>
            </a:r>
          </a:p>
        </p:txBody>
      </p:sp>
      <p:sp>
        <p:nvSpPr>
          <p:cNvPr id="21563" name="TextBox 3"/>
          <p:cNvSpPr txBox="1">
            <a:spLocks noChangeArrowheads="1"/>
          </p:cNvSpPr>
          <p:nvPr/>
        </p:nvSpPr>
        <p:spPr bwMode="auto">
          <a:xfrm>
            <a:off x="2809875" y="2547938"/>
            <a:ext cx="8524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Thoracic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vertebrae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(12) </a:t>
            </a:r>
          </a:p>
        </p:txBody>
      </p:sp>
      <p:sp>
        <p:nvSpPr>
          <p:cNvPr id="21564" name="TextBox 4"/>
          <p:cNvSpPr txBox="1">
            <a:spLocks noChangeArrowheads="1"/>
          </p:cNvSpPr>
          <p:nvPr/>
        </p:nvSpPr>
        <p:spPr bwMode="auto">
          <a:xfrm>
            <a:off x="2809875" y="4378325"/>
            <a:ext cx="8128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Lumbar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vertebrae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(5)</a:t>
            </a:r>
          </a:p>
        </p:txBody>
      </p:sp>
      <p:sp>
        <p:nvSpPr>
          <p:cNvPr id="21565" name="TextBox 5"/>
          <p:cNvSpPr txBox="1">
            <a:spLocks noChangeArrowheads="1"/>
          </p:cNvSpPr>
          <p:nvPr/>
        </p:nvSpPr>
        <p:spPr bwMode="auto">
          <a:xfrm>
            <a:off x="2809875" y="5481638"/>
            <a:ext cx="7667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Sacrum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(5 fused)</a:t>
            </a:r>
          </a:p>
        </p:txBody>
      </p:sp>
      <p:sp>
        <p:nvSpPr>
          <p:cNvPr id="21566" name="TextBox 6"/>
          <p:cNvSpPr txBox="1">
            <a:spLocks noChangeArrowheads="1"/>
          </p:cNvSpPr>
          <p:nvPr/>
        </p:nvSpPr>
        <p:spPr bwMode="auto">
          <a:xfrm>
            <a:off x="2809875" y="5954713"/>
            <a:ext cx="804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Coccyx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(4 fused) 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4697413" y="384175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</a:t>
            </a:r>
          </a:p>
        </p:txBody>
      </p:sp>
      <p:sp>
        <p:nvSpPr>
          <p:cNvPr id="6154" name="TextBox 8"/>
          <p:cNvSpPr txBox="1">
            <a:spLocks noChangeArrowheads="1"/>
          </p:cNvSpPr>
          <p:nvPr/>
        </p:nvSpPr>
        <p:spPr bwMode="auto">
          <a:xfrm flipH="1">
            <a:off x="4670425" y="563563"/>
            <a:ext cx="2492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2</a:t>
            </a:r>
          </a:p>
        </p:txBody>
      </p:sp>
      <p:sp>
        <p:nvSpPr>
          <p:cNvPr id="6155" name="TextBox 9"/>
          <p:cNvSpPr txBox="1">
            <a:spLocks noChangeArrowheads="1"/>
          </p:cNvSpPr>
          <p:nvPr/>
        </p:nvSpPr>
        <p:spPr bwMode="auto">
          <a:xfrm>
            <a:off x="4659313" y="765175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3</a:t>
            </a:r>
          </a:p>
        </p:txBody>
      </p:sp>
      <p:sp>
        <p:nvSpPr>
          <p:cNvPr id="6156" name="TextBox 10"/>
          <p:cNvSpPr txBox="1">
            <a:spLocks noChangeArrowheads="1"/>
          </p:cNvSpPr>
          <p:nvPr/>
        </p:nvSpPr>
        <p:spPr bwMode="auto">
          <a:xfrm>
            <a:off x="4668838" y="938213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4</a:t>
            </a:r>
          </a:p>
        </p:txBody>
      </p:sp>
      <p:sp>
        <p:nvSpPr>
          <p:cNvPr id="6157" name="TextBox 11"/>
          <p:cNvSpPr txBox="1">
            <a:spLocks noChangeArrowheads="1"/>
          </p:cNvSpPr>
          <p:nvPr/>
        </p:nvSpPr>
        <p:spPr bwMode="auto">
          <a:xfrm>
            <a:off x="4676775" y="1109663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5</a:t>
            </a:r>
          </a:p>
        </p:txBody>
      </p:sp>
      <p:sp>
        <p:nvSpPr>
          <p:cNvPr id="6158" name="TextBox 12"/>
          <p:cNvSpPr txBox="1">
            <a:spLocks noChangeArrowheads="1"/>
          </p:cNvSpPr>
          <p:nvPr/>
        </p:nvSpPr>
        <p:spPr bwMode="auto">
          <a:xfrm>
            <a:off x="4687888" y="1266825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6</a:t>
            </a:r>
          </a:p>
        </p:txBody>
      </p:sp>
      <p:sp>
        <p:nvSpPr>
          <p:cNvPr id="6159" name="TextBox 13"/>
          <p:cNvSpPr txBox="1">
            <a:spLocks noChangeArrowheads="1"/>
          </p:cNvSpPr>
          <p:nvPr/>
        </p:nvSpPr>
        <p:spPr bwMode="auto">
          <a:xfrm>
            <a:off x="4735513" y="1417638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7</a:t>
            </a:r>
          </a:p>
        </p:txBody>
      </p:sp>
      <p:sp>
        <p:nvSpPr>
          <p:cNvPr id="6160" name="TextBox 14"/>
          <p:cNvSpPr txBox="1">
            <a:spLocks noChangeArrowheads="1"/>
          </p:cNvSpPr>
          <p:nvPr/>
        </p:nvSpPr>
        <p:spPr bwMode="auto">
          <a:xfrm>
            <a:off x="4983163" y="1552575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</a:t>
            </a:r>
          </a:p>
        </p:txBody>
      </p:sp>
      <p:sp>
        <p:nvSpPr>
          <p:cNvPr id="6161" name="TextBox 15"/>
          <p:cNvSpPr txBox="1">
            <a:spLocks noChangeArrowheads="1"/>
          </p:cNvSpPr>
          <p:nvPr/>
        </p:nvSpPr>
        <p:spPr bwMode="auto">
          <a:xfrm>
            <a:off x="5054600" y="1682750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2</a:t>
            </a:r>
          </a:p>
        </p:txBody>
      </p:sp>
      <p:sp>
        <p:nvSpPr>
          <p:cNvPr id="6162" name="TextBox 16"/>
          <p:cNvSpPr txBox="1">
            <a:spLocks noChangeArrowheads="1"/>
          </p:cNvSpPr>
          <p:nvPr/>
        </p:nvSpPr>
        <p:spPr bwMode="auto">
          <a:xfrm>
            <a:off x="5127625" y="1865313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3</a:t>
            </a:r>
          </a:p>
        </p:txBody>
      </p:sp>
      <p:sp>
        <p:nvSpPr>
          <p:cNvPr id="6163" name="TextBox 17"/>
          <p:cNvSpPr txBox="1">
            <a:spLocks noChangeArrowheads="1"/>
          </p:cNvSpPr>
          <p:nvPr/>
        </p:nvSpPr>
        <p:spPr bwMode="auto">
          <a:xfrm>
            <a:off x="5216525" y="2019300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4</a:t>
            </a:r>
          </a:p>
        </p:txBody>
      </p:sp>
      <p:sp>
        <p:nvSpPr>
          <p:cNvPr id="6164" name="TextBox 18"/>
          <p:cNvSpPr txBox="1">
            <a:spLocks noChangeArrowheads="1"/>
          </p:cNvSpPr>
          <p:nvPr/>
        </p:nvSpPr>
        <p:spPr bwMode="auto">
          <a:xfrm>
            <a:off x="5281613" y="2201863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5</a:t>
            </a:r>
          </a:p>
        </p:txBody>
      </p:sp>
      <p:sp>
        <p:nvSpPr>
          <p:cNvPr id="6165" name="TextBox 19"/>
          <p:cNvSpPr txBox="1">
            <a:spLocks noChangeArrowheads="1"/>
          </p:cNvSpPr>
          <p:nvPr/>
        </p:nvSpPr>
        <p:spPr bwMode="auto">
          <a:xfrm>
            <a:off x="5337175" y="2406650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6</a:t>
            </a:r>
          </a:p>
        </p:txBody>
      </p:sp>
      <p:sp>
        <p:nvSpPr>
          <p:cNvPr id="6166" name="TextBox 20"/>
          <p:cNvSpPr txBox="1">
            <a:spLocks noChangeArrowheads="1"/>
          </p:cNvSpPr>
          <p:nvPr/>
        </p:nvSpPr>
        <p:spPr bwMode="auto">
          <a:xfrm>
            <a:off x="5395913" y="2627313"/>
            <a:ext cx="2619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7</a:t>
            </a:r>
          </a:p>
        </p:txBody>
      </p:sp>
      <p:sp>
        <p:nvSpPr>
          <p:cNvPr id="6167" name="TextBox 21"/>
          <p:cNvSpPr txBox="1">
            <a:spLocks noChangeArrowheads="1"/>
          </p:cNvSpPr>
          <p:nvPr/>
        </p:nvSpPr>
        <p:spPr bwMode="auto">
          <a:xfrm>
            <a:off x="5378450" y="2827338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8</a:t>
            </a:r>
          </a:p>
        </p:txBody>
      </p:sp>
      <p:sp>
        <p:nvSpPr>
          <p:cNvPr id="6168" name="TextBox 22"/>
          <p:cNvSpPr txBox="1">
            <a:spLocks noChangeArrowheads="1"/>
          </p:cNvSpPr>
          <p:nvPr/>
        </p:nvSpPr>
        <p:spPr bwMode="auto">
          <a:xfrm>
            <a:off x="5362575" y="3030538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9</a:t>
            </a:r>
          </a:p>
        </p:txBody>
      </p:sp>
      <p:sp>
        <p:nvSpPr>
          <p:cNvPr id="6169" name="TextBox 23"/>
          <p:cNvSpPr txBox="1">
            <a:spLocks noChangeArrowheads="1"/>
          </p:cNvSpPr>
          <p:nvPr/>
        </p:nvSpPr>
        <p:spPr bwMode="auto">
          <a:xfrm>
            <a:off x="5273675" y="3243263"/>
            <a:ext cx="339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10</a:t>
            </a:r>
          </a:p>
        </p:txBody>
      </p:sp>
      <p:sp>
        <p:nvSpPr>
          <p:cNvPr id="6170" name="TextBox 24"/>
          <p:cNvSpPr txBox="1">
            <a:spLocks noChangeArrowheads="1"/>
          </p:cNvSpPr>
          <p:nvPr/>
        </p:nvSpPr>
        <p:spPr bwMode="auto">
          <a:xfrm>
            <a:off x="5238750" y="3438525"/>
            <a:ext cx="339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11</a:t>
            </a:r>
          </a:p>
        </p:txBody>
      </p:sp>
      <p:sp>
        <p:nvSpPr>
          <p:cNvPr id="6171" name="TextBox 25"/>
          <p:cNvSpPr txBox="1">
            <a:spLocks noChangeArrowheads="1"/>
          </p:cNvSpPr>
          <p:nvPr/>
        </p:nvSpPr>
        <p:spPr bwMode="auto">
          <a:xfrm>
            <a:off x="5159375" y="3651250"/>
            <a:ext cx="339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12</a:t>
            </a:r>
          </a:p>
        </p:txBody>
      </p:sp>
      <p:sp>
        <p:nvSpPr>
          <p:cNvPr id="6172" name="TextBox 26"/>
          <p:cNvSpPr txBox="1">
            <a:spLocks noChangeArrowheads="1"/>
          </p:cNvSpPr>
          <p:nvPr/>
        </p:nvSpPr>
        <p:spPr bwMode="auto">
          <a:xfrm>
            <a:off x="5143500" y="3871913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1</a:t>
            </a:r>
          </a:p>
        </p:txBody>
      </p:sp>
      <p:sp>
        <p:nvSpPr>
          <p:cNvPr id="6173" name="TextBox 27"/>
          <p:cNvSpPr txBox="1">
            <a:spLocks noChangeArrowheads="1"/>
          </p:cNvSpPr>
          <p:nvPr/>
        </p:nvSpPr>
        <p:spPr bwMode="auto">
          <a:xfrm>
            <a:off x="5057775" y="4121150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2</a:t>
            </a:r>
          </a:p>
        </p:txBody>
      </p:sp>
      <p:sp>
        <p:nvSpPr>
          <p:cNvPr id="6174" name="TextBox 28"/>
          <p:cNvSpPr txBox="1">
            <a:spLocks noChangeArrowheads="1"/>
          </p:cNvSpPr>
          <p:nvPr/>
        </p:nvSpPr>
        <p:spPr bwMode="auto">
          <a:xfrm>
            <a:off x="4968875" y="4378325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3</a:t>
            </a:r>
          </a:p>
        </p:txBody>
      </p:sp>
      <p:sp>
        <p:nvSpPr>
          <p:cNvPr id="6175" name="TextBox 29"/>
          <p:cNvSpPr txBox="1">
            <a:spLocks noChangeArrowheads="1"/>
          </p:cNvSpPr>
          <p:nvPr/>
        </p:nvSpPr>
        <p:spPr bwMode="auto">
          <a:xfrm>
            <a:off x="4953000" y="4641850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4</a:t>
            </a:r>
          </a:p>
        </p:txBody>
      </p:sp>
      <p:sp>
        <p:nvSpPr>
          <p:cNvPr id="6176" name="TextBox 30"/>
          <p:cNvSpPr txBox="1">
            <a:spLocks noChangeArrowheads="1"/>
          </p:cNvSpPr>
          <p:nvPr/>
        </p:nvSpPr>
        <p:spPr bwMode="auto">
          <a:xfrm>
            <a:off x="4956175" y="4924425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  <a:cs typeface="Helvetica" pitchFamily="84" charset="0"/>
              </a:rPr>
              <a:t>5</a:t>
            </a:r>
          </a:p>
        </p:txBody>
      </p:sp>
      <p:sp>
        <p:nvSpPr>
          <p:cNvPr id="32" name="Left Bracket 31"/>
          <p:cNvSpPr>
            <a:spLocks/>
          </p:cNvSpPr>
          <p:nvPr/>
        </p:nvSpPr>
        <p:spPr bwMode="auto">
          <a:xfrm>
            <a:off x="3697288" y="5967413"/>
            <a:ext cx="74612" cy="231775"/>
          </a:xfrm>
          <a:prstGeom prst="leftBracket">
            <a:avLst>
              <a:gd name="adj" fmla="val 97420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1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33" name="Left Bracket 32"/>
          <p:cNvSpPr>
            <a:spLocks/>
          </p:cNvSpPr>
          <p:nvPr/>
        </p:nvSpPr>
        <p:spPr bwMode="auto">
          <a:xfrm>
            <a:off x="3698875" y="5273675"/>
            <a:ext cx="74613" cy="668338"/>
          </a:xfrm>
          <a:prstGeom prst="leftBracket">
            <a:avLst>
              <a:gd name="adj" fmla="val 83893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1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34" name="Left Bracket 33"/>
          <p:cNvSpPr>
            <a:spLocks/>
          </p:cNvSpPr>
          <p:nvPr/>
        </p:nvSpPr>
        <p:spPr bwMode="auto">
          <a:xfrm>
            <a:off x="3708400" y="3887788"/>
            <a:ext cx="74613" cy="1314450"/>
          </a:xfrm>
          <a:prstGeom prst="leftBracket">
            <a:avLst>
              <a:gd name="adj" fmla="val 78216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1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35" name="Left Bracket 34"/>
          <p:cNvSpPr>
            <a:spLocks/>
          </p:cNvSpPr>
          <p:nvPr/>
        </p:nvSpPr>
        <p:spPr bwMode="auto">
          <a:xfrm>
            <a:off x="3698875" y="438150"/>
            <a:ext cx="74613" cy="1176338"/>
          </a:xfrm>
          <a:prstGeom prst="leftBracket">
            <a:avLst>
              <a:gd name="adj" fmla="val 90143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1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37" name="Left Bracket 36"/>
          <p:cNvSpPr>
            <a:spLocks/>
          </p:cNvSpPr>
          <p:nvPr/>
        </p:nvSpPr>
        <p:spPr bwMode="auto">
          <a:xfrm>
            <a:off x="3703638" y="1655763"/>
            <a:ext cx="74612" cy="2154237"/>
          </a:xfrm>
          <a:prstGeom prst="leftBracket">
            <a:avLst>
              <a:gd name="adj" fmla="val 74721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 eaLnBrk="1" hangingPunct="1"/>
            <a:endParaRPr lang="en-US" altLang="en-US" sz="1100">
              <a:latin typeface="Helvetica" pitchFamily="84" charset="0"/>
              <a:cs typeface="Helvetica" pitchFamily="84" charset="0"/>
            </a:endParaRPr>
          </a:p>
        </p:txBody>
      </p:sp>
      <p:cxnSp>
        <p:nvCxnSpPr>
          <p:cNvPr id="39" name="Straight Connector 38"/>
          <p:cNvCxnSpPr>
            <a:cxnSpLocks noChangeShapeType="1"/>
          </p:cNvCxnSpPr>
          <p:nvPr/>
        </p:nvCxnSpPr>
        <p:spPr bwMode="auto">
          <a:xfrm>
            <a:off x="3478213" y="1000125"/>
            <a:ext cx="215900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41"/>
          <p:cNvCxnSpPr>
            <a:cxnSpLocks noChangeShapeType="1"/>
          </p:cNvCxnSpPr>
          <p:nvPr/>
        </p:nvCxnSpPr>
        <p:spPr bwMode="auto">
          <a:xfrm>
            <a:off x="3530600" y="2692400"/>
            <a:ext cx="182563" cy="158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98" name="Straight Connector 45"/>
          <p:cNvCxnSpPr>
            <a:cxnSpLocks noChangeShapeType="1"/>
          </p:cNvCxnSpPr>
          <p:nvPr/>
        </p:nvCxnSpPr>
        <p:spPr bwMode="auto">
          <a:xfrm>
            <a:off x="3760788" y="438150"/>
            <a:ext cx="1130300" cy="158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99" name="Straight Connector 46"/>
          <p:cNvCxnSpPr>
            <a:cxnSpLocks noChangeShapeType="1"/>
          </p:cNvCxnSpPr>
          <p:nvPr/>
        </p:nvCxnSpPr>
        <p:spPr bwMode="auto">
          <a:xfrm flipV="1">
            <a:off x="3754438" y="1611313"/>
            <a:ext cx="1200150" cy="317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600" name="Straight Connector 48"/>
          <p:cNvCxnSpPr>
            <a:cxnSpLocks noChangeShapeType="1"/>
          </p:cNvCxnSpPr>
          <p:nvPr/>
        </p:nvCxnSpPr>
        <p:spPr bwMode="auto">
          <a:xfrm>
            <a:off x="3759200" y="1655763"/>
            <a:ext cx="1214438" cy="1587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601" name="Straight Connector 49"/>
          <p:cNvCxnSpPr>
            <a:cxnSpLocks noChangeShapeType="1"/>
          </p:cNvCxnSpPr>
          <p:nvPr/>
        </p:nvCxnSpPr>
        <p:spPr bwMode="auto">
          <a:xfrm>
            <a:off x="3771900" y="3810000"/>
            <a:ext cx="1325563" cy="158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602" name="Line 98"/>
          <p:cNvSpPr>
            <a:spLocks noChangeShapeType="1"/>
          </p:cNvSpPr>
          <p:nvPr/>
        </p:nvSpPr>
        <p:spPr bwMode="auto">
          <a:xfrm>
            <a:off x="3768725" y="3889375"/>
            <a:ext cx="13239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3" name="Line 99"/>
          <p:cNvSpPr>
            <a:spLocks noChangeShapeType="1"/>
          </p:cNvSpPr>
          <p:nvPr/>
        </p:nvSpPr>
        <p:spPr bwMode="auto">
          <a:xfrm>
            <a:off x="3771900" y="5200650"/>
            <a:ext cx="1139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4" name="Line 100"/>
          <p:cNvSpPr>
            <a:spLocks noChangeShapeType="1"/>
          </p:cNvSpPr>
          <p:nvPr/>
        </p:nvSpPr>
        <p:spPr bwMode="auto">
          <a:xfrm flipH="1">
            <a:off x="3451225" y="4521200"/>
            <a:ext cx="2603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5" name="Line 101"/>
          <p:cNvSpPr>
            <a:spLocks noChangeShapeType="1"/>
          </p:cNvSpPr>
          <p:nvPr/>
        </p:nvSpPr>
        <p:spPr bwMode="auto">
          <a:xfrm>
            <a:off x="3756025" y="5273675"/>
            <a:ext cx="11779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6" name="Line 102"/>
          <p:cNvSpPr>
            <a:spLocks noChangeShapeType="1"/>
          </p:cNvSpPr>
          <p:nvPr/>
        </p:nvSpPr>
        <p:spPr bwMode="auto">
          <a:xfrm>
            <a:off x="3762375" y="5940425"/>
            <a:ext cx="16605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7" name="Line 103"/>
          <p:cNvSpPr>
            <a:spLocks noChangeShapeType="1"/>
          </p:cNvSpPr>
          <p:nvPr/>
        </p:nvSpPr>
        <p:spPr bwMode="auto">
          <a:xfrm>
            <a:off x="3757613" y="5969000"/>
            <a:ext cx="16637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8" name="Line 104"/>
          <p:cNvSpPr>
            <a:spLocks noChangeShapeType="1"/>
          </p:cNvSpPr>
          <p:nvPr/>
        </p:nvSpPr>
        <p:spPr bwMode="auto">
          <a:xfrm>
            <a:off x="3765550" y="6197600"/>
            <a:ext cx="15652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09" name="Line 105"/>
          <p:cNvSpPr>
            <a:spLocks noChangeShapeType="1"/>
          </p:cNvSpPr>
          <p:nvPr/>
        </p:nvSpPr>
        <p:spPr bwMode="auto">
          <a:xfrm flipH="1">
            <a:off x="3429000" y="6096000"/>
            <a:ext cx="2730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610" name="Line 106"/>
          <p:cNvSpPr>
            <a:spLocks noChangeShapeType="1"/>
          </p:cNvSpPr>
          <p:nvPr/>
        </p:nvSpPr>
        <p:spPr bwMode="auto">
          <a:xfrm flipH="1">
            <a:off x="3451225" y="5619750"/>
            <a:ext cx="250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96"/>
    </mc:Choice>
    <mc:Fallback xmlns="">
      <p:transition spd="slow" advTm="92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562" grpId="0"/>
      <p:bldP spid="21563" grpId="0"/>
      <p:bldP spid="21564" grpId="0"/>
      <p:bldP spid="21565" grpId="0"/>
      <p:bldP spid="21566" grpId="0"/>
      <p:bldP spid="32" grpId="0" animBg="1"/>
      <p:bldP spid="33" grpId="0" animBg="1"/>
      <p:bldP spid="34" grpId="0" animBg="1"/>
      <p:bldP spid="35" grpId="0" animBg="1"/>
      <p:bldP spid="37" grpId="0" animBg="1"/>
      <p:bldP spid="21602" grpId="0" animBg="1"/>
      <p:bldP spid="21603" grpId="0" animBg="1"/>
      <p:bldP spid="21604" grpId="0" animBg="1"/>
      <p:bldP spid="21605" grpId="0" animBg="1"/>
      <p:bldP spid="21606" grpId="0" animBg="1"/>
      <p:bldP spid="21607" grpId="0" animBg="1"/>
      <p:bldP spid="21608" grpId="0" animBg="1"/>
      <p:bldP spid="21609" grpId="0" animBg="1"/>
      <p:bldP spid="216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Axial Skeleton: Vertebral Column (cont.)</a:t>
            </a:r>
          </a:p>
        </p:txBody>
      </p:sp>
      <p:sp>
        <p:nvSpPr>
          <p:cNvPr id="22531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47775"/>
            <a:ext cx="8305800" cy="4848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Vertebral column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Regions: cervical, thoracic, lumbar, sacral, coccygeal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Intervertebral disks: cushion vertebrae; assist in movement and flexibility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Ribs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Twelve pairs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Bottom two pair floating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Sternum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Three bones fused together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62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8" descr="05_08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3"/>
          <a:stretch>
            <a:fillRect/>
          </a:stretch>
        </p:blipFill>
        <p:spPr bwMode="auto">
          <a:xfrm>
            <a:off x="2103438" y="65088"/>
            <a:ext cx="4937125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4654550" y="1239838"/>
            <a:ext cx="1014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Spinal cord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5938838" y="1917700"/>
            <a:ext cx="115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Intervertebral</a:t>
            </a:r>
          </a:p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disk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5976938" y="3222625"/>
            <a:ext cx="1065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Main bodies</a:t>
            </a:r>
          </a:p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of vertebrae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3155950" y="6240463"/>
            <a:ext cx="15986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b) A herniated disk.</a:t>
            </a:r>
          </a:p>
        </p:txBody>
      </p:sp>
      <p:sp>
        <p:nvSpPr>
          <p:cNvPr id="8200" name="TextBox 7"/>
          <p:cNvSpPr txBox="1">
            <a:spLocks noChangeArrowheads="1"/>
          </p:cNvSpPr>
          <p:nvPr/>
        </p:nvSpPr>
        <p:spPr bwMode="auto">
          <a:xfrm>
            <a:off x="3108325" y="1790700"/>
            <a:ext cx="11588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Articulations with another vertebra</a:t>
            </a:r>
          </a:p>
        </p:txBody>
      </p:sp>
      <p:sp>
        <p:nvSpPr>
          <p:cNvPr id="8201" name="TextBox 8"/>
          <p:cNvSpPr txBox="1">
            <a:spLocks noChangeArrowheads="1"/>
          </p:cNvSpPr>
          <p:nvPr/>
        </p:nvSpPr>
        <p:spPr bwMode="auto">
          <a:xfrm>
            <a:off x="3100388" y="2379663"/>
            <a:ext cx="10906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Spinal nerve</a:t>
            </a:r>
          </a:p>
        </p:txBody>
      </p:sp>
      <p:sp>
        <p:nvSpPr>
          <p:cNvPr id="8202" name="TextBox 9"/>
          <p:cNvSpPr txBox="1">
            <a:spLocks noChangeArrowheads="1"/>
          </p:cNvSpPr>
          <p:nvPr/>
        </p:nvSpPr>
        <p:spPr bwMode="auto">
          <a:xfrm>
            <a:off x="3094038" y="2686050"/>
            <a:ext cx="124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Articulation with ribs</a:t>
            </a:r>
          </a:p>
        </p:txBody>
      </p:sp>
      <p:sp>
        <p:nvSpPr>
          <p:cNvPr id="8203" name="TextBox 10"/>
          <p:cNvSpPr txBox="1">
            <a:spLocks noChangeArrowheads="1"/>
          </p:cNvSpPr>
          <p:nvPr/>
        </p:nvSpPr>
        <p:spPr bwMode="auto">
          <a:xfrm>
            <a:off x="3170238" y="3698875"/>
            <a:ext cx="1387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a) Healthy disks.</a:t>
            </a:r>
          </a:p>
        </p:txBody>
      </p:sp>
      <p:sp>
        <p:nvSpPr>
          <p:cNvPr id="8204" name="TextBox 11"/>
          <p:cNvSpPr txBox="1">
            <a:spLocks noChangeArrowheads="1"/>
          </p:cNvSpPr>
          <p:nvPr/>
        </p:nvSpPr>
        <p:spPr bwMode="auto">
          <a:xfrm>
            <a:off x="3041650" y="4514850"/>
            <a:ext cx="1395413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Herniated area</a:t>
            </a:r>
          </a:p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pressing against</a:t>
            </a:r>
          </a:p>
          <a:p>
            <a:pPr algn="l" eaLnBrk="1" hangingPunct="1"/>
            <a:r>
              <a:rPr lang="en-US" altLang="en-US" sz="1200">
                <a:latin typeface="Helvetica" pitchFamily="84" charset="0"/>
                <a:cs typeface="Helvetica" pitchFamily="84" charset="0"/>
              </a:rPr>
              <a:t>a nerve</a:t>
            </a:r>
          </a:p>
        </p:txBody>
      </p:sp>
      <p:sp>
        <p:nvSpPr>
          <p:cNvPr id="8205" name="Line 34"/>
          <p:cNvSpPr>
            <a:spLocks noChangeShapeType="1"/>
          </p:cNvSpPr>
          <p:nvPr/>
        </p:nvSpPr>
        <p:spPr bwMode="auto">
          <a:xfrm flipV="1">
            <a:off x="5162550" y="1462088"/>
            <a:ext cx="0" cy="6064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Freeform 35"/>
          <p:cNvSpPr>
            <a:spLocks/>
          </p:cNvSpPr>
          <p:nvPr/>
        </p:nvSpPr>
        <p:spPr bwMode="auto">
          <a:xfrm>
            <a:off x="4165600" y="1958975"/>
            <a:ext cx="806450" cy="293688"/>
          </a:xfrm>
          <a:custGeom>
            <a:avLst/>
            <a:gdLst>
              <a:gd name="T0" fmla="*/ 2147483647 w 512"/>
              <a:gd name="T1" fmla="*/ 0 h 186"/>
              <a:gd name="T2" fmla="*/ 0 w 512"/>
              <a:gd name="T3" fmla="*/ 0 h 186"/>
              <a:gd name="T4" fmla="*/ 2147483647 w 512"/>
              <a:gd name="T5" fmla="*/ 2147483647 h 18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12" h="186">
                <a:moveTo>
                  <a:pt x="512" y="0"/>
                </a:moveTo>
                <a:lnTo>
                  <a:pt x="0" y="0"/>
                </a:lnTo>
                <a:lnTo>
                  <a:pt x="362" y="186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36"/>
          <p:cNvSpPr>
            <a:spLocks noChangeShapeType="1"/>
          </p:cNvSpPr>
          <p:nvPr/>
        </p:nvSpPr>
        <p:spPr bwMode="auto">
          <a:xfrm flipH="1">
            <a:off x="4121150" y="2509838"/>
            <a:ext cx="7842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Freeform 37"/>
          <p:cNvSpPr>
            <a:spLocks/>
          </p:cNvSpPr>
          <p:nvPr/>
        </p:nvSpPr>
        <p:spPr bwMode="auto">
          <a:xfrm>
            <a:off x="4076700" y="2605088"/>
            <a:ext cx="346075" cy="511175"/>
          </a:xfrm>
          <a:custGeom>
            <a:avLst/>
            <a:gdLst>
              <a:gd name="T0" fmla="*/ 2147483647 w 218"/>
              <a:gd name="T1" fmla="*/ 0 h 322"/>
              <a:gd name="T2" fmla="*/ 0 w 218"/>
              <a:gd name="T3" fmla="*/ 2147483647 h 322"/>
              <a:gd name="T4" fmla="*/ 2147483647 w 218"/>
              <a:gd name="T5" fmla="*/ 2147483647 h 32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8" h="322">
                <a:moveTo>
                  <a:pt x="218" y="0"/>
                </a:moveTo>
                <a:lnTo>
                  <a:pt x="0" y="150"/>
                </a:lnTo>
                <a:lnTo>
                  <a:pt x="186" y="32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38"/>
          <p:cNvSpPr>
            <a:spLocks noChangeShapeType="1"/>
          </p:cNvSpPr>
          <p:nvPr/>
        </p:nvSpPr>
        <p:spPr bwMode="auto">
          <a:xfrm flipH="1" flipV="1">
            <a:off x="4270375" y="4665663"/>
            <a:ext cx="838200" cy="2190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39"/>
          <p:cNvSpPr>
            <a:spLocks noChangeShapeType="1"/>
          </p:cNvSpPr>
          <p:nvPr/>
        </p:nvSpPr>
        <p:spPr bwMode="auto">
          <a:xfrm>
            <a:off x="5502275" y="2065338"/>
            <a:ext cx="5016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Freeform 40"/>
          <p:cNvSpPr>
            <a:spLocks/>
          </p:cNvSpPr>
          <p:nvPr/>
        </p:nvSpPr>
        <p:spPr bwMode="auto">
          <a:xfrm>
            <a:off x="5537200" y="2840038"/>
            <a:ext cx="504825" cy="523875"/>
          </a:xfrm>
          <a:custGeom>
            <a:avLst/>
            <a:gdLst>
              <a:gd name="T0" fmla="*/ 0 w 318"/>
              <a:gd name="T1" fmla="*/ 2147483647 h 330"/>
              <a:gd name="T2" fmla="*/ 2147483647 w 318"/>
              <a:gd name="T3" fmla="*/ 2147483647 h 330"/>
              <a:gd name="T4" fmla="*/ 2147483647 w 318"/>
              <a:gd name="T5" fmla="*/ 0 h 3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8" h="330">
                <a:moveTo>
                  <a:pt x="0" y="330"/>
                </a:moveTo>
                <a:lnTo>
                  <a:pt x="318" y="330"/>
                </a:lnTo>
                <a:lnTo>
                  <a:pt x="60" y="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61"/>
    </mc:Choice>
    <mc:Fallback xmlns="">
      <p:transition spd="slow" advTm="44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7" descr="05_09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5"/>
          <a:stretch>
            <a:fillRect/>
          </a:stretch>
        </p:blipFill>
        <p:spPr bwMode="auto">
          <a:xfrm>
            <a:off x="1412875" y="50800"/>
            <a:ext cx="6316663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14" name="TextBox 2"/>
          <p:cNvSpPr txBox="1">
            <a:spLocks noChangeArrowheads="1"/>
          </p:cNvSpPr>
          <p:nvPr/>
        </p:nvSpPr>
        <p:spPr bwMode="auto">
          <a:xfrm>
            <a:off x="1362075" y="3287713"/>
            <a:ext cx="1752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Sternum (breastbone)</a:t>
            </a:r>
          </a:p>
        </p:txBody>
      </p:sp>
      <p:sp>
        <p:nvSpPr>
          <p:cNvPr id="24615" name="TextBox 3"/>
          <p:cNvSpPr txBox="1">
            <a:spLocks noChangeArrowheads="1"/>
          </p:cNvSpPr>
          <p:nvPr/>
        </p:nvSpPr>
        <p:spPr bwMode="auto">
          <a:xfrm>
            <a:off x="1362075" y="4121150"/>
            <a:ext cx="623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Ribs</a:t>
            </a:r>
          </a:p>
        </p:txBody>
      </p:sp>
      <p:sp>
        <p:nvSpPr>
          <p:cNvPr id="24616" name="TextBox 4"/>
          <p:cNvSpPr txBox="1">
            <a:spLocks noChangeArrowheads="1"/>
          </p:cNvSpPr>
          <p:nvPr/>
        </p:nvSpPr>
        <p:spPr bwMode="auto">
          <a:xfrm>
            <a:off x="1371600" y="4816475"/>
            <a:ext cx="1054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Cartilage</a:t>
            </a:r>
          </a:p>
        </p:txBody>
      </p:sp>
      <p:sp>
        <p:nvSpPr>
          <p:cNvPr id="9223" name="TextBox 5"/>
          <p:cNvSpPr txBox="1">
            <a:spLocks noChangeArrowheads="1"/>
          </p:cNvSpPr>
          <p:nvPr/>
        </p:nvSpPr>
        <p:spPr bwMode="auto">
          <a:xfrm>
            <a:off x="1371600" y="5459413"/>
            <a:ext cx="1844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Vertebral column</a:t>
            </a:r>
          </a:p>
        </p:txBody>
      </p:sp>
      <p:sp>
        <p:nvSpPr>
          <p:cNvPr id="24618" name="TextBox 6"/>
          <p:cNvSpPr txBox="1">
            <a:spLocks noChangeArrowheads="1"/>
          </p:cNvSpPr>
          <p:nvPr/>
        </p:nvSpPr>
        <p:spPr bwMode="auto">
          <a:xfrm>
            <a:off x="1358900" y="6165850"/>
            <a:ext cx="1403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Floating ribs</a:t>
            </a:r>
          </a:p>
        </p:txBody>
      </p:sp>
      <p:sp>
        <p:nvSpPr>
          <p:cNvPr id="9225" name="TextBox 7"/>
          <p:cNvSpPr txBox="1">
            <a:spLocks noChangeArrowheads="1"/>
          </p:cNvSpPr>
          <p:nvPr/>
        </p:nvSpPr>
        <p:spPr bwMode="auto">
          <a:xfrm>
            <a:off x="5337175" y="4748213"/>
            <a:ext cx="47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T</a:t>
            </a:r>
            <a:r>
              <a:rPr lang="en-US" altLang="en-US" sz="1800" baseline="-25000">
                <a:latin typeface="Helvetica" pitchFamily="84" charset="0"/>
              </a:rPr>
              <a:t>11</a:t>
            </a:r>
          </a:p>
        </p:txBody>
      </p:sp>
      <p:sp>
        <p:nvSpPr>
          <p:cNvPr id="9226" name="TextBox 8"/>
          <p:cNvSpPr txBox="1">
            <a:spLocks noChangeArrowheads="1"/>
          </p:cNvSpPr>
          <p:nvPr/>
        </p:nvSpPr>
        <p:spPr bwMode="auto">
          <a:xfrm>
            <a:off x="5337175" y="5132388"/>
            <a:ext cx="47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T</a:t>
            </a:r>
            <a:r>
              <a:rPr lang="en-US" altLang="en-US" sz="1800" baseline="-25000">
                <a:latin typeface="Helvetica" pitchFamily="84" charset="0"/>
              </a:rPr>
              <a:t>12</a:t>
            </a:r>
          </a:p>
        </p:txBody>
      </p:sp>
      <p:sp>
        <p:nvSpPr>
          <p:cNvPr id="9227" name="TextBox 9"/>
          <p:cNvSpPr txBox="1">
            <a:spLocks noChangeArrowheads="1"/>
          </p:cNvSpPr>
          <p:nvPr/>
        </p:nvSpPr>
        <p:spPr bwMode="auto">
          <a:xfrm>
            <a:off x="5373688" y="5505450"/>
            <a:ext cx="393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L</a:t>
            </a:r>
            <a:r>
              <a:rPr lang="en-US" altLang="en-US" sz="1800" baseline="-25000">
                <a:latin typeface="Helvetica" pitchFamily="84" charset="0"/>
              </a:rPr>
              <a:t>1</a:t>
            </a:r>
          </a:p>
        </p:txBody>
      </p:sp>
      <p:sp>
        <p:nvSpPr>
          <p:cNvPr id="9228" name="TextBox 10"/>
          <p:cNvSpPr txBox="1">
            <a:spLocks noChangeArrowheads="1"/>
          </p:cNvSpPr>
          <p:nvPr/>
        </p:nvSpPr>
        <p:spPr bwMode="auto">
          <a:xfrm>
            <a:off x="5375275" y="5857875"/>
            <a:ext cx="393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L</a:t>
            </a:r>
            <a:r>
              <a:rPr lang="en-US" altLang="en-US" sz="1800" baseline="-25000">
                <a:latin typeface="Helvetica" pitchFamily="84" charset="0"/>
              </a:rPr>
              <a:t>2</a:t>
            </a:r>
            <a:endParaRPr lang="en-US" altLang="en-US" sz="1600">
              <a:latin typeface="Helvetica" pitchFamily="84" charset="0"/>
            </a:endParaRPr>
          </a:p>
        </p:txBody>
      </p:sp>
      <p:sp>
        <p:nvSpPr>
          <p:cNvPr id="9229" name="TextBox 11"/>
          <p:cNvSpPr txBox="1">
            <a:spLocks noChangeArrowheads="1"/>
          </p:cNvSpPr>
          <p:nvPr/>
        </p:nvSpPr>
        <p:spPr bwMode="auto">
          <a:xfrm>
            <a:off x="6286500" y="5613400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12</a:t>
            </a:r>
          </a:p>
        </p:txBody>
      </p:sp>
      <p:sp>
        <p:nvSpPr>
          <p:cNvPr id="9230" name="TextBox 12"/>
          <p:cNvSpPr txBox="1">
            <a:spLocks noChangeArrowheads="1"/>
          </p:cNvSpPr>
          <p:nvPr/>
        </p:nvSpPr>
        <p:spPr bwMode="auto">
          <a:xfrm>
            <a:off x="7116763" y="6046788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11</a:t>
            </a:r>
          </a:p>
        </p:txBody>
      </p:sp>
      <p:sp>
        <p:nvSpPr>
          <p:cNvPr id="9231" name="TextBox 13"/>
          <p:cNvSpPr txBox="1">
            <a:spLocks noChangeArrowheads="1"/>
          </p:cNvSpPr>
          <p:nvPr/>
        </p:nvSpPr>
        <p:spPr bwMode="auto">
          <a:xfrm>
            <a:off x="5362575" y="1876425"/>
            <a:ext cx="415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C</a:t>
            </a:r>
            <a:r>
              <a:rPr lang="en-US" altLang="en-US" sz="1800" baseline="-25000">
                <a:latin typeface="Helvetica" pitchFamily="84" charset="0"/>
              </a:rPr>
              <a:t>7</a:t>
            </a:r>
          </a:p>
        </p:txBody>
      </p:sp>
      <p:sp>
        <p:nvSpPr>
          <p:cNvPr id="9232" name="TextBox 14"/>
          <p:cNvSpPr txBox="1">
            <a:spLocks noChangeArrowheads="1"/>
          </p:cNvSpPr>
          <p:nvPr/>
        </p:nvSpPr>
        <p:spPr bwMode="auto">
          <a:xfrm>
            <a:off x="5373688" y="2155825"/>
            <a:ext cx="393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T</a:t>
            </a:r>
            <a:r>
              <a:rPr lang="en-US" altLang="en-US" sz="1800" baseline="-25000">
                <a:latin typeface="Helvetica" pitchFamily="84" charset="0"/>
              </a:rPr>
              <a:t>1</a:t>
            </a:r>
          </a:p>
        </p:txBody>
      </p:sp>
      <p:sp>
        <p:nvSpPr>
          <p:cNvPr id="9233" name="TextBox 15"/>
          <p:cNvSpPr txBox="1">
            <a:spLocks noChangeArrowheads="1"/>
          </p:cNvSpPr>
          <p:nvPr/>
        </p:nvSpPr>
        <p:spPr bwMode="auto">
          <a:xfrm>
            <a:off x="6213475" y="2263775"/>
            <a:ext cx="296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1</a:t>
            </a:r>
          </a:p>
        </p:txBody>
      </p:sp>
      <p:sp>
        <p:nvSpPr>
          <p:cNvPr id="9234" name="TextBox 16"/>
          <p:cNvSpPr txBox="1">
            <a:spLocks noChangeArrowheads="1"/>
          </p:cNvSpPr>
          <p:nvPr/>
        </p:nvSpPr>
        <p:spPr bwMode="auto">
          <a:xfrm>
            <a:off x="6253163" y="2994025"/>
            <a:ext cx="296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2</a:t>
            </a:r>
          </a:p>
        </p:txBody>
      </p:sp>
      <p:sp>
        <p:nvSpPr>
          <p:cNvPr id="9235" name="TextBox 17"/>
          <p:cNvSpPr txBox="1">
            <a:spLocks noChangeArrowheads="1"/>
          </p:cNvSpPr>
          <p:nvPr/>
        </p:nvSpPr>
        <p:spPr bwMode="auto">
          <a:xfrm flipH="1">
            <a:off x="6296025" y="3408363"/>
            <a:ext cx="269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3</a:t>
            </a:r>
          </a:p>
        </p:txBody>
      </p:sp>
      <p:sp>
        <p:nvSpPr>
          <p:cNvPr id="9236" name="TextBox 18"/>
          <p:cNvSpPr txBox="1">
            <a:spLocks noChangeArrowheads="1"/>
          </p:cNvSpPr>
          <p:nvPr/>
        </p:nvSpPr>
        <p:spPr bwMode="auto">
          <a:xfrm>
            <a:off x="6391275" y="3771900"/>
            <a:ext cx="296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4</a:t>
            </a:r>
          </a:p>
        </p:txBody>
      </p:sp>
      <p:sp>
        <p:nvSpPr>
          <p:cNvPr id="9237" name="TextBox 19"/>
          <p:cNvSpPr txBox="1">
            <a:spLocks noChangeArrowheads="1"/>
          </p:cNvSpPr>
          <p:nvPr/>
        </p:nvSpPr>
        <p:spPr bwMode="auto">
          <a:xfrm>
            <a:off x="6519863" y="4146550"/>
            <a:ext cx="296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5</a:t>
            </a:r>
          </a:p>
        </p:txBody>
      </p:sp>
      <p:sp>
        <p:nvSpPr>
          <p:cNvPr id="9238" name="TextBox 20"/>
          <p:cNvSpPr txBox="1">
            <a:spLocks noChangeArrowheads="1"/>
          </p:cNvSpPr>
          <p:nvPr/>
        </p:nvSpPr>
        <p:spPr bwMode="auto">
          <a:xfrm>
            <a:off x="6716713" y="4487863"/>
            <a:ext cx="296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6</a:t>
            </a:r>
          </a:p>
        </p:txBody>
      </p:sp>
      <p:sp>
        <p:nvSpPr>
          <p:cNvPr id="9239" name="TextBox 21"/>
          <p:cNvSpPr txBox="1">
            <a:spLocks noChangeArrowheads="1"/>
          </p:cNvSpPr>
          <p:nvPr/>
        </p:nvSpPr>
        <p:spPr bwMode="auto">
          <a:xfrm>
            <a:off x="6923088" y="4840288"/>
            <a:ext cx="296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7</a:t>
            </a:r>
          </a:p>
        </p:txBody>
      </p:sp>
      <p:sp>
        <p:nvSpPr>
          <p:cNvPr id="9240" name="TextBox 22"/>
          <p:cNvSpPr txBox="1">
            <a:spLocks noChangeArrowheads="1"/>
          </p:cNvSpPr>
          <p:nvPr/>
        </p:nvSpPr>
        <p:spPr bwMode="auto">
          <a:xfrm>
            <a:off x="7046913" y="5153025"/>
            <a:ext cx="296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8</a:t>
            </a:r>
          </a:p>
        </p:txBody>
      </p:sp>
      <p:sp>
        <p:nvSpPr>
          <p:cNvPr id="9241" name="TextBox 23"/>
          <p:cNvSpPr txBox="1">
            <a:spLocks noChangeArrowheads="1"/>
          </p:cNvSpPr>
          <p:nvPr/>
        </p:nvSpPr>
        <p:spPr bwMode="auto">
          <a:xfrm>
            <a:off x="7181850" y="5321300"/>
            <a:ext cx="296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9</a:t>
            </a:r>
          </a:p>
        </p:txBody>
      </p:sp>
      <p:sp>
        <p:nvSpPr>
          <p:cNvPr id="9242" name="TextBox 24"/>
          <p:cNvSpPr txBox="1">
            <a:spLocks noChangeArrowheads="1"/>
          </p:cNvSpPr>
          <p:nvPr/>
        </p:nvSpPr>
        <p:spPr bwMode="auto">
          <a:xfrm>
            <a:off x="7221538" y="5551488"/>
            <a:ext cx="409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600">
                <a:latin typeface="Helvetica" pitchFamily="84" charset="0"/>
              </a:rPr>
              <a:t>10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2343150" y="3476625"/>
            <a:ext cx="3148013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405063" y="5005388"/>
            <a:ext cx="2497137" cy="47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45" name="Straight Connector 38"/>
          <p:cNvCxnSpPr>
            <a:cxnSpLocks noChangeShapeType="1"/>
          </p:cNvCxnSpPr>
          <p:nvPr/>
        </p:nvCxnSpPr>
        <p:spPr bwMode="auto">
          <a:xfrm>
            <a:off x="3159125" y="5645150"/>
            <a:ext cx="2252663" cy="1588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640" name="Freeform 64"/>
          <p:cNvSpPr>
            <a:spLocks/>
          </p:cNvSpPr>
          <p:nvPr/>
        </p:nvSpPr>
        <p:spPr bwMode="auto">
          <a:xfrm>
            <a:off x="1962150" y="3965575"/>
            <a:ext cx="2063750" cy="825500"/>
          </a:xfrm>
          <a:custGeom>
            <a:avLst/>
            <a:gdLst>
              <a:gd name="T0" fmla="*/ 2147483647 w 1300"/>
              <a:gd name="T1" fmla="*/ 0 h 520"/>
              <a:gd name="T2" fmla="*/ 0 w 1300"/>
              <a:gd name="T3" fmla="*/ 2147483647 h 520"/>
              <a:gd name="T4" fmla="*/ 2147483647 w 1300"/>
              <a:gd name="T5" fmla="*/ 2147483647 h 5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0" h="520">
                <a:moveTo>
                  <a:pt x="1300" y="0"/>
                </a:moveTo>
                <a:lnTo>
                  <a:pt x="0" y="216"/>
                </a:lnTo>
                <a:lnTo>
                  <a:pt x="1244" y="520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1" name="Line 65"/>
          <p:cNvSpPr>
            <a:spLocks noChangeShapeType="1"/>
          </p:cNvSpPr>
          <p:nvPr/>
        </p:nvSpPr>
        <p:spPr bwMode="auto">
          <a:xfrm>
            <a:off x="1962150" y="4308475"/>
            <a:ext cx="19780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42" name="Freeform 66"/>
          <p:cNvSpPr>
            <a:spLocks/>
          </p:cNvSpPr>
          <p:nvPr/>
        </p:nvSpPr>
        <p:spPr bwMode="auto">
          <a:xfrm>
            <a:off x="2740025" y="5842000"/>
            <a:ext cx="1771650" cy="517525"/>
          </a:xfrm>
          <a:custGeom>
            <a:avLst/>
            <a:gdLst>
              <a:gd name="T0" fmla="*/ 2147483647 w 1116"/>
              <a:gd name="T1" fmla="*/ 0 h 326"/>
              <a:gd name="T2" fmla="*/ 0 w 1116"/>
              <a:gd name="T3" fmla="*/ 2147483647 h 326"/>
              <a:gd name="T4" fmla="*/ 2147483647 w 1116"/>
              <a:gd name="T5" fmla="*/ 2147483647 h 32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16" h="326">
                <a:moveTo>
                  <a:pt x="1116" y="0"/>
                </a:moveTo>
                <a:lnTo>
                  <a:pt x="0" y="326"/>
                </a:lnTo>
                <a:lnTo>
                  <a:pt x="750" y="222"/>
                </a:ln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967"/>
    </mc:Choice>
    <mc:Fallback xmlns="">
      <p:transition spd="slow" advTm="47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614" grpId="0"/>
      <p:bldP spid="24615" grpId="0"/>
      <p:bldP spid="24616" grpId="0"/>
      <p:bldP spid="24618" grpId="0"/>
      <p:bldP spid="24640" grpId="0" animBg="1"/>
      <p:bldP spid="24641" grpId="0" animBg="1"/>
      <p:bldP spid="2464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|5.1|17.4|10.3|13.1|14.5|20.8|7.9|17.2|15.9|19.9|10|10.3|4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4.8|5.5|13.4|20.4|7.2|5.2|3.8|5|7|2.7|3.8|2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4.6|5.6|17.8|1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8|2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6.1|16.1|6.1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6049</TotalTime>
  <Words>244</Words>
  <Application>Microsoft Office PowerPoint</Application>
  <PresentationFormat>On-screen Show (4:3)</PresentationFormat>
  <Paragraphs>135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Johnson_6e_PPT_template_1line</vt:lpstr>
      <vt:lpstr>Johnson_6e_PPT_template-blank</vt:lpstr>
      <vt:lpstr>Human Skeleton</vt:lpstr>
      <vt:lpstr>PowerPoint Presentation</vt:lpstr>
      <vt:lpstr>PowerPoint Presentation</vt:lpstr>
      <vt:lpstr>PowerPoint Presentation</vt:lpstr>
      <vt:lpstr>Axial Skeleton: Vertebral Column (cont.)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gglaser</cp:lastModifiedBy>
  <cp:revision>395</cp:revision>
  <cp:lastPrinted>2002-04-29T18:54:29Z</cp:lastPrinted>
  <dcterms:created xsi:type="dcterms:W3CDTF">2000-12-11T01:39:32Z</dcterms:created>
  <dcterms:modified xsi:type="dcterms:W3CDTF">2016-08-24T16:16:17Z</dcterms:modified>
</cp:coreProperties>
</file>