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8" r:id="rId1"/>
    <p:sldMasterId id="2147483709" r:id="rId2"/>
    <p:sldMasterId id="2147483710" r:id="rId3"/>
  </p:sldMasterIdLst>
  <p:notesMasterIdLst>
    <p:notesMasterId r:id="rId8"/>
  </p:notesMasterIdLst>
  <p:handoutMasterIdLst>
    <p:handoutMasterId r:id="rId9"/>
  </p:handoutMasterIdLst>
  <p:sldIdLst>
    <p:sldId id="388" r:id="rId4"/>
    <p:sldId id="393" r:id="rId5"/>
    <p:sldId id="374" r:id="rId6"/>
    <p:sldId id="394" r:id="rId7"/>
  </p:sldIdLst>
  <p:sldSz cx="9144000" cy="6858000" type="screen4x3"/>
  <p:notesSz cx="6858000" cy="9144000"/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16">
          <p15:clr>
            <a:srgbClr val="A4A3A4"/>
          </p15:clr>
        </p15:guide>
        <p15:guide id="3" pos="2880">
          <p15:clr>
            <a:srgbClr val="A4A3A4"/>
          </p15:clr>
        </p15:guide>
        <p15:guide id="4" pos="114">
          <p15:clr>
            <a:srgbClr val="A4A3A4"/>
          </p15:clr>
        </p15:guide>
        <p15:guide id="5" pos="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89197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4128"/>
        <p:guide orient="horz" pos="316"/>
        <p:guide pos="2880"/>
        <p:guide pos="114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839063F4-F35B-42DF-A6B8-E98AAD9C1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19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02E944F1-343D-41F6-9458-1336B1CC0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09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BA8E689E-899F-4E6E-AD3B-5664B99F973E}" type="slidenum">
              <a:rPr lang="en-US" altLang="en-US" sz="1200" b="0" smtClean="0">
                <a:latin typeface="Bookman Old Style" pitchFamily="28" charset="0"/>
              </a:rPr>
              <a:pPr/>
              <a:t>3</a:t>
            </a:fld>
            <a:endParaRPr lang="en-US" altLang="en-US" sz="1200" b="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1104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8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9115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0299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9204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8974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7990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90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6291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399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18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54493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0041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2064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6207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defRPr/>
            </a:pPr>
            <a:r>
              <a:rPr lang="en-US" sz="2000" b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b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l">
              <a:lnSpc>
                <a:spcPct val="80000"/>
              </a:lnSpc>
              <a:defRPr/>
            </a:pPr>
            <a:r>
              <a:rPr lang="en-US" sz="7200" b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b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b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b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b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b="0">
              <a:latin typeface="Arial" charset="0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9463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448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1139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695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46175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01655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36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19225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65274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37267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75856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950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989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490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87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523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457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9454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5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Hormonal Control of Bone Growth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>
          <a:xfrm>
            <a:off x="385763" y="1219200"/>
            <a:ext cx="7907337" cy="5029200"/>
          </a:xfrm>
        </p:spPr>
        <p:txBody>
          <a:bodyPr/>
          <a:lstStyle/>
          <a:p>
            <a:pPr eaLnBrk="1" hangingPunct="1"/>
            <a:r>
              <a:rPr lang="en-US" altLang="en-US"/>
              <a:t>Preadolescence  </a:t>
            </a:r>
          </a:p>
          <a:p>
            <a:pPr lvl="1" eaLnBrk="1" hangingPunct="1"/>
            <a:r>
              <a:rPr lang="en-US" altLang="en-US"/>
              <a:t>Growth hormone stimulates bone lengthening</a:t>
            </a:r>
          </a:p>
          <a:p>
            <a:pPr eaLnBrk="1" hangingPunct="1"/>
            <a:r>
              <a:rPr lang="en-US" altLang="en-US"/>
              <a:t>Early Adolescence</a:t>
            </a:r>
          </a:p>
          <a:p>
            <a:pPr lvl="1" eaLnBrk="1" hangingPunct="1"/>
            <a:r>
              <a:rPr lang="en-US" altLang="en-US"/>
              <a:t> Estrogen and testosterone stimulate bone lengthening</a:t>
            </a:r>
          </a:p>
          <a:p>
            <a:pPr eaLnBrk="1" hangingPunct="1"/>
            <a:r>
              <a:rPr lang="en-US" altLang="en-US"/>
              <a:t>Late Adolescence </a:t>
            </a:r>
          </a:p>
          <a:p>
            <a:pPr lvl="1" eaLnBrk="1" hangingPunct="1"/>
            <a:r>
              <a:rPr lang="en-US" altLang="en-US"/>
              <a:t>Estrogen and testosterone cause replacement of cartilage growth plates with bone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935"/>
    </mc:Choice>
    <mc:Fallback xmlns="">
      <p:transition spd="slow" advTm="78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Cells Involved in the Development and Maintenance of Bone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/>
              <a:t>Chondroblasts</a:t>
            </a:r>
          </a:p>
          <a:p>
            <a:pPr lvl="1"/>
            <a:r>
              <a:rPr lang="en-US" altLang="en-US"/>
              <a:t>cartilage-forming cells</a:t>
            </a:r>
          </a:p>
          <a:p>
            <a:r>
              <a:rPr lang="en-US" altLang="en-US"/>
              <a:t>Osteoblasts</a:t>
            </a:r>
          </a:p>
          <a:p>
            <a:pPr lvl="1"/>
            <a:r>
              <a:rPr lang="en-US" altLang="en-US"/>
              <a:t>young bone-forming cells</a:t>
            </a:r>
          </a:p>
          <a:p>
            <a:r>
              <a:rPr lang="en-US" altLang="en-US"/>
              <a:t>Osteocytes</a:t>
            </a:r>
          </a:p>
          <a:p>
            <a:pPr lvl="1"/>
            <a:r>
              <a:rPr lang="en-US" altLang="en-US"/>
              <a:t>mature bone cells</a:t>
            </a:r>
          </a:p>
          <a:p>
            <a:r>
              <a:rPr lang="en-US" altLang="en-US"/>
              <a:t>Osteoclasts</a:t>
            </a:r>
          </a:p>
          <a:p>
            <a:pPr lvl="1"/>
            <a:r>
              <a:rPr lang="en-US" altLang="en-US"/>
              <a:t>bone-dissolving cells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798"/>
    </mc:Choice>
    <mc:Fallback xmlns="">
      <p:transition spd="slow" advTm="86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Mature Bone Remodeling and Repair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430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Changes in shape, size, strength</a:t>
            </a:r>
          </a:p>
          <a:p>
            <a:pPr lvl="1" eaLnBrk="1" hangingPunct="1"/>
            <a:r>
              <a:rPr lang="en-US" altLang="en-US"/>
              <a:t>Dependent on diet, exercise, age</a:t>
            </a:r>
          </a:p>
          <a:p>
            <a:pPr eaLnBrk="1" hangingPunct="1"/>
            <a:r>
              <a:rPr lang="en-US" altLang="en-US"/>
              <a:t>Bone cells regulated by hormones</a:t>
            </a:r>
          </a:p>
          <a:p>
            <a:pPr lvl="1" eaLnBrk="1" hangingPunct="1"/>
            <a:r>
              <a:rPr lang="en-US" altLang="en-US"/>
              <a:t>Parathyroid hormone (PTH)</a:t>
            </a:r>
          </a:p>
          <a:p>
            <a:pPr lvl="2" eaLnBrk="1" hangingPunct="1"/>
            <a:r>
              <a:rPr lang="en-US" altLang="en-US"/>
              <a:t>removes calcium from bone</a:t>
            </a:r>
          </a:p>
          <a:p>
            <a:pPr lvl="1" eaLnBrk="1" hangingPunct="1"/>
            <a:r>
              <a:rPr lang="en-US" altLang="en-US"/>
              <a:t>Calcitonin</a:t>
            </a:r>
          </a:p>
          <a:p>
            <a:pPr lvl="2" eaLnBrk="1" hangingPunct="1"/>
            <a:r>
              <a:rPr lang="en-US" altLang="en-US"/>
              <a:t>adds calcium to bone</a:t>
            </a:r>
          </a:p>
          <a:p>
            <a:pPr eaLnBrk="1" hangingPunct="1"/>
            <a:r>
              <a:rPr lang="en-US" altLang="en-US"/>
              <a:t>Repair</a:t>
            </a:r>
          </a:p>
          <a:p>
            <a:pPr lvl="1" eaLnBrk="1" hangingPunct="1"/>
            <a:r>
              <a:rPr lang="en-US" altLang="en-US"/>
              <a:t>hematoma and callus formation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98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4"/>
          <a:stretch>
            <a:fillRect/>
          </a:stretch>
        </p:blipFill>
        <p:spPr bwMode="auto">
          <a:xfrm>
            <a:off x="1789113" y="117475"/>
            <a:ext cx="5565775" cy="623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1" name="TextBox 2"/>
          <p:cNvSpPr txBox="1">
            <a:spLocks noChangeArrowheads="1"/>
          </p:cNvSpPr>
          <p:nvPr/>
        </p:nvSpPr>
        <p:spPr bwMode="auto">
          <a:xfrm>
            <a:off x="3205163" y="3138488"/>
            <a:ext cx="12144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</a:rPr>
              <a:t>Bone removed here</a:t>
            </a:r>
          </a:p>
        </p:txBody>
      </p:sp>
      <p:sp>
        <p:nvSpPr>
          <p:cNvPr id="16402" name="TextBox 3"/>
          <p:cNvSpPr txBox="1">
            <a:spLocks noChangeArrowheads="1"/>
          </p:cNvSpPr>
          <p:nvPr/>
        </p:nvSpPr>
        <p:spPr bwMode="auto">
          <a:xfrm>
            <a:off x="4808538" y="3138488"/>
            <a:ext cx="14478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</a:rPr>
              <a:t>New bone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added here</a:t>
            </a:r>
          </a:p>
        </p:txBody>
      </p:sp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2087563" y="73025"/>
            <a:ext cx="1441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</a:rPr>
              <a:t>Compressive force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1722438" y="4946650"/>
            <a:ext cx="20320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</a:rPr>
              <a:t>a) The application of force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to a slightly bent bone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produces a greater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compressive force on the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inside curvature.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Compressive force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produces weak electrical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currents which stimulate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osteoblasts.</a:t>
            </a:r>
          </a:p>
        </p:txBody>
      </p:sp>
      <p:sp>
        <p:nvSpPr>
          <p:cNvPr id="16405" name="TextBox 6"/>
          <p:cNvSpPr txBox="1">
            <a:spLocks noChangeArrowheads="1"/>
          </p:cNvSpPr>
          <p:nvPr/>
        </p:nvSpPr>
        <p:spPr bwMode="auto">
          <a:xfrm rot="10800000" flipV="1">
            <a:off x="3683000" y="4946650"/>
            <a:ext cx="19780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>
              <a:buFont typeface="Helvetica" pitchFamily="84" charset="0"/>
              <a:buNone/>
            </a:pPr>
            <a:r>
              <a:rPr lang="en-US" altLang="en-US" sz="1100">
                <a:latin typeface="Helvetica" pitchFamily="84" charset="0"/>
              </a:rPr>
              <a:t>(b) Over time, bone is</a:t>
            </a:r>
          </a:p>
          <a:p>
            <a:pPr algn="l" eaLnBrk="1" hangingPunct="1">
              <a:buFont typeface="Helvetica" pitchFamily="84" charset="0"/>
              <a:buNone/>
            </a:pPr>
            <a:r>
              <a:rPr lang="en-US" altLang="en-US" sz="1100">
                <a:latin typeface="Helvetica" pitchFamily="84" charset="0"/>
              </a:rPr>
              <a:t>      deposited on the inside</a:t>
            </a:r>
          </a:p>
          <a:p>
            <a:pPr algn="l" eaLnBrk="1" hangingPunct="1">
              <a:buFont typeface="Helvetica" pitchFamily="84" charset="0"/>
              <a:buNone/>
            </a:pPr>
            <a:r>
              <a:rPr lang="en-US" altLang="en-US" sz="1100">
                <a:latin typeface="Helvetica" pitchFamily="84" charset="0"/>
              </a:rPr>
              <a:t>      curvature and removed</a:t>
            </a:r>
          </a:p>
          <a:p>
            <a:pPr algn="l" eaLnBrk="1" hangingPunct="1">
              <a:buFont typeface="Helvetica" pitchFamily="84" charset="0"/>
              <a:buNone/>
            </a:pPr>
            <a:r>
              <a:rPr lang="en-US" altLang="en-US" sz="1100">
                <a:latin typeface="Helvetica" pitchFamily="84" charset="0"/>
              </a:rPr>
              <a:t>      from the outside 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  curvature.</a:t>
            </a:r>
          </a:p>
        </p:txBody>
      </p:sp>
      <p:sp>
        <p:nvSpPr>
          <p:cNvPr id="16406" name="TextBox 7"/>
          <p:cNvSpPr txBox="1">
            <a:spLocks noChangeArrowheads="1"/>
          </p:cNvSpPr>
          <p:nvPr/>
        </p:nvSpPr>
        <p:spPr bwMode="auto">
          <a:xfrm>
            <a:off x="5797550" y="4946650"/>
            <a:ext cx="157321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l" eaLnBrk="1" hangingPunct="1"/>
            <a:r>
              <a:rPr lang="en-US" altLang="en-US" sz="1100">
                <a:latin typeface="Helvetica" pitchFamily="84" charset="0"/>
              </a:rPr>
              <a:t>c) The final result is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a bone matched to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the compressive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force to which it is</a:t>
            </a:r>
          </a:p>
          <a:p>
            <a:pPr algn="l" eaLnBrk="1" hangingPunct="1"/>
            <a:r>
              <a:rPr lang="en-US" altLang="en-US" sz="1100">
                <a:latin typeface="Helvetica" pitchFamily="84" charset="0"/>
              </a:rPr>
              <a:t>    exposed.</a:t>
            </a: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4673600" y="3270250"/>
            <a:ext cx="206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 flipH="1">
            <a:off x="4229100" y="3267075"/>
            <a:ext cx="165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66"/>
    </mc:Choice>
    <mc:Fallback xmlns="">
      <p:transition spd="slow" advTm="51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401" grpId="0"/>
      <p:bldP spid="16402" grpId="0"/>
      <p:bldP spid="16405" grpId="0"/>
      <p:bldP spid="16406" grpId="0"/>
      <p:bldP spid="16407" grpId="0" animBg="1"/>
      <p:bldP spid="1640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15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18.1|29.9|17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8|6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|11.1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6087</TotalTime>
  <Words>195</Words>
  <Application>Microsoft Office PowerPoint</Application>
  <PresentationFormat>On-screen Show (4:3)</PresentationFormat>
  <Paragraphs>50</Paragraphs>
  <Slides>4</Slides>
  <Notes>4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Bookman Old Style</vt:lpstr>
      <vt:lpstr>Helvetica</vt:lpstr>
      <vt:lpstr>Times New Roman</vt:lpstr>
      <vt:lpstr>Johnson_6e_PPT_template_2line</vt:lpstr>
      <vt:lpstr>Johnson_6e_PPT_template_1line</vt:lpstr>
      <vt:lpstr>Johnson_6e_PPT_template-blank</vt:lpstr>
      <vt:lpstr>Hormonal Control of Bone Growth</vt:lpstr>
      <vt:lpstr>Cells Involved in the Development and Maintenance of Bone</vt:lpstr>
      <vt:lpstr>Mature Bone Remodeling and Repair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Glaser, Gary</dc:creator>
  <cp:lastModifiedBy>Gary</cp:lastModifiedBy>
  <cp:revision>397</cp:revision>
  <cp:lastPrinted>2002-04-29T18:54:29Z</cp:lastPrinted>
  <dcterms:created xsi:type="dcterms:W3CDTF">2000-12-11T01:39:32Z</dcterms:created>
  <dcterms:modified xsi:type="dcterms:W3CDTF">2019-12-20T20:48:52Z</dcterms:modified>
</cp:coreProperties>
</file>