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  <p:sldMasterId id="2147483710" r:id="rId2"/>
  </p:sldMasterIdLst>
  <p:notesMasterIdLst>
    <p:notesMasterId r:id="rId6"/>
  </p:notesMasterIdLst>
  <p:handoutMasterIdLst>
    <p:handoutMasterId r:id="rId7"/>
  </p:handoutMasterIdLst>
  <p:sldIdLst>
    <p:sldId id="372" r:id="rId3"/>
    <p:sldId id="390" r:id="rId4"/>
    <p:sldId id="391" r:id="rId5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6">
          <p15:clr>
            <a:srgbClr val="A4A3A4"/>
          </p15:clr>
        </p15:guide>
        <p15:guide id="3" pos="2880">
          <p15:clr>
            <a:srgbClr val="A4A3A4"/>
          </p15:clr>
        </p15:guide>
        <p15:guide id="4" pos="114">
          <p15:clr>
            <a:srgbClr val="A4A3A4"/>
          </p15:clr>
        </p15:guide>
        <p15:guide id="5" pos="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89197" autoAdjust="0"/>
  </p:normalViewPr>
  <p:slideViewPr>
    <p:cSldViewPr snapToGrid="0">
      <p:cViewPr varScale="1">
        <p:scale>
          <a:sx n="130" d="100"/>
          <a:sy n="130" d="100"/>
        </p:scale>
        <p:origin x="1074" y="126"/>
      </p:cViewPr>
      <p:guideLst>
        <p:guide orient="horz" pos="4128"/>
        <p:guide orient="horz" pos="316"/>
        <p:guide pos="2880"/>
        <p:guide pos="114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4F1E9FC0-BC87-442B-8D0B-015DD2FFC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44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A5328AA4-2354-48AD-8C28-572DBA421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82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B4F53F34-8724-46B0-BABD-5D9CA0B8EB73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>
              <a:latin typeface="Bookman Old Style" pitchFamily="2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5903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312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3646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defRPr/>
            </a:pPr>
            <a:r>
              <a:rPr lang="en-US" sz="2000" b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b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en-US" sz="7200" b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b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b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b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b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b="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2658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477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966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3985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25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0395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71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456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1334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6493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7450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37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662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162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905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638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31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573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98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Bone Development</a:t>
            </a:r>
          </a:p>
        </p:txBody>
      </p:sp>
      <p:sp>
        <p:nvSpPr>
          <p:cNvPr id="9219" name="Rectangle 1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833438"/>
            <a:ext cx="8535988" cy="5153025"/>
          </a:xfrm>
        </p:spPr>
        <p:txBody>
          <a:bodyPr/>
          <a:lstStyle/>
          <a:p>
            <a:pPr eaLnBrk="1" hangingPunct="1"/>
            <a:r>
              <a:rPr lang="en-US" altLang="en-US"/>
              <a:t>Early fetal development</a:t>
            </a:r>
          </a:p>
          <a:p>
            <a:pPr lvl="1" eaLnBrk="1" hangingPunct="1"/>
            <a:r>
              <a:rPr lang="en-US" altLang="en-US"/>
              <a:t>Formed by chondroblasts (cartilage-forming cells)</a:t>
            </a:r>
          </a:p>
          <a:p>
            <a:pPr eaLnBrk="1" hangingPunct="1"/>
            <a:r>
              <a:rPr lang="en-US" altLang="en-US"/>
              <a:t>Later fetal development</a:t>
            </a:r>
          </a:p>
          <a:p>
            <a:pPr lvl="1" eaLnBrk="1" hangingPunct="1"/>
            <a:r>
              <a:rPr lang="en-US" altLang="en-US"/>
              <a:t>osteoblasts replace cartilage with bone</a:t>
            </a:r>
          </a:p>
          <a:p>
            <a:pPr eaLnBrk="1" hangingPunct="1"/>
            <a:r>
              <a:rPr lang="en-US" altLang="en-US"/>
              <a:t>Childhood</a:t>
            </a:r>
          </a:p>
          <a:p>
            <a:pPr lvl="1" eaLnBrk="1" hangingPunct="1"/>
            <a:r>
              <a:rPr lang="en-US" altLang="en-US"/>
              <a:t>primary and secondary ossification sites formed</a:t>
            </a:r>
          </a:p>
          <a:p>
            <a:pPr eaLnBrk="1" hangingPunct="1"/>
            <a:r>
              <a:rPr lang="en-US" altLang="en-US"/>
              <a:t>Adolescence</a:t>
            </a:r>
          </a:p>
          <a:p>
            <a:pPr lvl="1" eaLnBrk="1" hangingPunct="1"/>
            <a:r>
              <a:rPr lang="en-US" altLang="en-US"/>
              <a:t>elongation at growth plates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07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6" descr="05_0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1"/>
          <a:stretch>
            <a:fillRect/>
          </a:stretch>
        </p:blipFill>
        <p:spPr bwMode="auto">
          <a:xfrm>
            <a:off x="298450" y="465138"/>
            <a:ext cx="85471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236538" y="1544638"/>
            <a:ext cx="12636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Fetus: First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2 months     </a:t>
            </a:r>
          </a:p>
        </p:txBody>
      </p:sp>
      <p:sp>
        <p:nvSpPr>
          <p:cNvPr id="10268" name="TextBox 3"/>
          <p:cNvSpPr txBox="1">
            <a:spLocks noChangeArrowheads="1"/>
          </p:cNvSpPr>
          <p:nvPr/>
        </p:nvSpPr>
        <p:spPr bwMode="auto">
          <a:xfrm>
            <a:off x="1473200" y="1662113"/>
            <a:ext cx="15652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Developing periosteum</a:t>
            </a:r>
          </a:p>
        </p:txBody>
      </p:sp>
      <p:sp>
        <p:nvSpPr>
          <p:cNvPr id="10269" name="TextBox 4"/>
          <p:cNvSpPr txBox="1">
            <a:spLocks noChangeArrowheads="1"/>
          </p:cNvSpPr>
          <p:nvPr/>
        </p:nvSpPr>
        <p:spPr bwMode="auto">
          <a:xfrm>
            <a:off x="1589088" y="2178050"/>
            <a:ext cx="92551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Blood vessel</a:t>
            </a:r>
          </a:p>
        </p:txBody>
      </p:sp>
      <p:sp>
        <p:nvSpPr>
          <p:cNvPr id="10270" name="TextBox 5"/>
          <p:cNvSpPr txBox="1">
            <a:spLocks noChangeArrowheads="1"/>
          </p:cNvSpPr>
          <p:nvPr/>
        </p:nvSpPr>
        <p:spPr bwMode="auto">
          <a:xfrm>
            <a:off x="2513013" y="1312863"/>
            <a:ext cx="11509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Fetus: At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2–3 months</a:t>
            </a:r>
          </a:p>
        </p:txBody>
      </p:sp>
      <p:sp>
        <p:nvSpPr>
          <p:cNvPr id="10271" name="TextBox 7"/>
          <p:cNvSpPr txBox="1">
            <a:spLocks noChangeArrowheads="1"/>
          </p:cNvSpPr>
          <p:nvPr/>
        </p:nvSpPr>
        <p:spPr bwMode="auto">
          <a:xfrm>
            <a:off x="4838700" y="1020763"/>
            <a:ext cx="1012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Early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Childhood</a:t>
            </a:r>
          </a:p>
        </p:txBody>
      </p:sp>
      <p:sp>
        <p:nvSpPr>
          <p:cNvPr id="10272" name="TextBox 8"/>
          <p:cNvSpPr txBox="1">
            <a:spLocks noChangeArrowheads="1"/>
          </p:cNvSpPr>
          <p:nvPr/>
        </p:nvSpPr>
        <p:spPr bwMode="auto">
          <a:xfrm>
            <a:off x="7167563" y="419100"/>
            <a:ext cx="12033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Adolescence</a:t>
            </a:r>
          </a:p>
        </p:txBody>
      </p:sp>
      <p:sp>
        <p:nvSpPr>
          <p:cNvPr id="10273" name="TextBox 9"/>
          <p:cNvSpPr txBox="1">
            <a:spLocks noChangeArrowheads="1"/>
          </p:cNvSpPr>
          <p:nvPr/>
        </p:nvSpPr>
        <p:spPr bwMode="auto">
          <a:xfrm>
            <a:off x="6443663" y="1089025"/>
            <a:ext cx="1331912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Cartilage growth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plate</a:t>
            </a:r>
          </a:p>
        </p:txBody>
      </p:sp>
      <p:sp>
        <p:nvSpPr>
          <p:cNvPr id="10274" name="TextBox 10"/>
          <p:cNvSpPr txBox="1">
            <a:spLocks noChangeArrowheads="1"/>
          </p:cNvSpPr>
          <p:nvPr/>
        </p:nvSpPr>
        <p:spPr bwMode="auto">
          <a:xfrm>
            <a:off x="6443663" y="1817688"/>
            <a:ext cx="150018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Compact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bone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containing osteocytes</a:t>
            </a:r>
          </a:p>
          <a:p>
            <a:pPr algn="l" eaLnBrk="1" hangingPunct="1"/>
            <a:endParaRPr lang="en-US" altLang="en-US" sz="1300">
              <a:latin typeface="Helvetica" pitchFamily="84" charset="0"/>
            </a:endParaRPr>
          </a:p>
        </p:txBody>
      </p:sp>
      <p:sp>
        <p:nvSpPr>
          <p:cNvPr id="10275" name="TextBox 12"/>
          <p:cNvSpPr txBox="1">
            <a:spLocks noChangeArrowheads="1"/>
          </p:cNvSpPr>
          <p:nvPr/>
        </p:nvSpPr>
        <p:spPr bwMode="auto">
          <a:xfrm>
            <a:off x="6642100" y="3389313"/>
            <a:ext cx="14097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Cartilage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growth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plate</a:t>
            </a:r>
          </a:p>
        </p:txBody>
      </p:sp>
      <p:sp>
        <p:nvSpPr>
          <p:cNvPr id="6157" name="TextBox 13"/>
          <p:cNvSpPr txBox="1">
            <a:spLocks noChangeArrowheads="1"/>
          </p:cNvSpPr>
          <p:nvPr/>
        </p:nvSpPr>
        <p:spPr bwMode="auto">
          <a:xfrm>
            <a:off x="234950" y="4116388"/>
            <a:ext cx="24923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a) Chondroblasts form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hyaline cartilage,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creating a rudimentary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model of future bone.</a:t>
            </a:r>
          </a:p>
        </p:txBody>
      </p:sp>
      <p:sp>
        <p:nvSpPr>
          <p:cNvPr id="10277" name="TextBox 14"/>
          <p:cNvSpPr txBox="1">
            <a:spLocks noChangeArrowheads="1"/>
          </p:cNvSpPr>
          <p:nvPr/>
        </p:nvSpPr>
        <p:spPr bwMode="auto">
          <a:xfrm rot="10800000" flipV="1">
            <a:off x="2351088" y="4111625"/>
            <a:ext cx="1982787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b) The periosteum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begins to develop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and cartilage starts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to dissolve. Newly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developing blood 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vessels transport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osteoblasts into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the area from the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periosteum.</a:t>
            </a:r>
          </a:p>
        </p:txBody>
      </p:sp>
      <p:sp>
        <p:nvSpPr>
          <p:cNvPr id="10278" name="TextBox 15"/>
          <p:cNvSpPr txBox="1">
            <a:spLocks noChangeArrowheads="1"/>
          </p:cNvSpPr>
          <p:nvPr/>
        </p:nvSpPr>
        <p:spPr bwMode="auto">
          <a:xfrm>
            <a:off x="4524375" y="4111625"/>
            <a:ext cx="259080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c) Osteoblasts secrete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osteoid and enzymes,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facilitating the deposition 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of hard hydroxyapatite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crystals.</a:t>
            </a:r>
          </a:p>
        </p:txBody>
      </p:sp>
      <p:sp>
        <p:nvSpPr>
          <p:cNvPr id="10279" name="TextBox 16"/>
          <p:cNvSpPr txBox="1">
            <a:spLocks noChangeArrowheads="1"/>
          </p:cNvSpPr>
          <p:nvPr/>
        </p:nvSpPr>
        <p:spPr bwMode="auto">
          <a:xfrm>
            <a:off x="5994400" y="5086350"/>
            <a:ext cx="307340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d) The growth plates in long bones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move farther apart and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osteoblast activity continues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just below the periosteum. The</a:t>
            </a:r>
          </a:p>
          <a:p>
            <a:pPr algn="l" eaLnBrk="1" hangingPunct="1"/>
            <a:r>
              <a:rPr lang="en-US" altLang="en-US" sz="1300">
                <a:latin typeface="Helvetica" pitchFamily="84" charset="0"/>
              </a:rPr>
              <a:t>    bone lengthens and widens.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200275" y="2338388"/>
            <a:ext cx="584200" cy="47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7292975" y="1243013"/>
            <a:ext cx="36512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283450" y="1970088"/>
            <a:ext cx="285750" cy="7143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3" name="Freeform 25"/>
          <p:cNvSpPr>
            <a:spLocks/>
          </p:cNvSpPr>
          <p:nvPr/>
        </p:nvSpPr>
        <p:spPr bwMode="auto">
          <a:xfrm>
            <a:off x="2487613" y="1944688"/>
            <a:ext cx="790575" cy="574675"/>
          </a:xfrm>
          <a:custGeom>
            <a:avLst/>
            <a:gdLst>
              <a:gd name="T0" fmla="*/ 2147483647 w 504"/>
              <a:gd name="T1" fmla="*/ 2147483647 h 374"/>
              <a:gd name="T2" fmla="*/ 0 w 504"/>
              <a:gd name="T3" fmla="*/ 0 h 374"/>
              <a:gd name="T4" fmla="*/ 2147483647 w 504"/>
              <a:gd name="T5" fmla="*/ 2147483647 h 374"/>
              <a:gd name="T6" fmla="*/ 0 60000 65536"/>
              <a:gd name="T7" fmla="*/ 0 60000 65536"/>
              <a:gd name="T8" fmla="*/ 0 60000 65536"/>
              <a:gd name="T9" fmla="*/ 0 w 504"/>
              <a:gd name="T10" fmla="*/ 0 h 374"/>
              <a:gd name="T11" fmla="*/ 504 w 504"/>
              <a:gd name="T12" fmla="*/ 374 h 3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4" h="374">
                <a:moveTo>
                  <a:pt x="231" y="374"/>
                </a:moveTo>
                <a:lnTo>
                  <a:pt x="0" y="0"/>
                </a:lnTo>
                <a:lnTo>
                  <a:pt x="504" y="347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4" name="Freeform 44"/>
          <p:cNvSpPr>
            <a:spLocks/>
          </p:cNvSpPr>
          <p:nvPr/>
        </p:nvSpPr>
        <p:spPr bwMode="auto">
          <a:xfrm>
            <a:off x="7213600" y="4027488"/>
            <a:ext cx="546100" cy="552450"/>
          </a:xfrm>
          <a:custGeom>
            <a:avLst/>
            <a:gdLst>
              <a:gd name="T0" fmla="*/ 0 w 344"/>
              <a:gd name="T1" fmla="*/ 0 h 348"/>
              <a:gd name="T2" fmla="*/ 2147483647 w 344"/>
              <a:gd name="T3" fmla="*/ 2147483647 h 348"/>
              <a:gd name="T4" fmla="*/ 2147483647 w 344"/>
              <a:gd name="T5" fmla="*/ 2147483647 h 3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4" h="348">
                <a:moveTo>
                  <a:pt x="0" y="0"/>
                </a:moveTo>
                <a:lnTo>
                  <a:pt x="64" y="348"/>
                </a:lnTo>
                <a:lnTo>
                  <a:pt x="344" y="348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34"/>
    </mc:Choice>
    <mc:Fallback xmlns="">
      <p:transition spd="slow" advTm="72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268" grpId="0"/>
      <p:bldP spid="10269" grpId="0"/>
      <p:bldP spid="10270" grpId="0"/>
      <p:bldP spid="10271" grpId="0"/>
      <p:bldP spid="10272" grpId="0"/>
      <p:bldP spid="10273" grpId="0"/>
      <p:bldP spid="10274" grpId="0"/>
      <p:bldP spid="10275" grpId="0"/>
      <p:bldP spid="10277" grpId="0"/>
      <p:bldP spid="10278" grpId="0"/>
      <p:bldP spid="10279" grpId="0"/>
      <p:bldP spid="10283" grpId="0" animBg="1"/>
      <p:bldP spid="1028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7" descr="05_03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6"/>
          <a:stretch>
            <a:fillRect/>
          </a:stretch>
        </p:blipFill>
        <p:spPr bwMode="auto">
          <a:xfrm>
            <a:off x="311150" y="476250"/>
            <a:ext cx="8548688" cy="559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244475" y="4687888"/>
            <a:ext cx="1225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Growth plate</a:t>
            </a:r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1101725" y="2300288"/>
            <a:ext cx="12811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Joint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cartilage</a:t>
            </a:r>
          </a:p>
        </p:txBody>
      </p:sp>
      <p:sp>
        <p:nvSpPr>
          <p:cNvPr id="7174" name="TextBox 4"/>
          <p:cNvSpPr txBox="1">
            <a:spLocks noChangeArrowheads="1"/>
          </p:cNvSpPr>
          <p:nvPr/>
        </p:nvSpPr>
        <p:spPr bwMode="auto">
          <a:xfrm rot="10800000" flipV="1">
            <a:off x="3965575" y="1104900"/>
            <a:ext cx="20050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Chondroblasts deposit new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cartilage at the outer surface</a:t>
            </a:r>
          </a:p>
        </p:txBody>
      </p:sp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6724650" y="433388"/>
            <a:ext cx="2216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Osteoblasts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convert cartilage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to bone at the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84" charset="0"/>
              </a:rPr>
              <a:t>inner surface</a:t>
            </a:r>
          </a:p>
        </p:txBody>
      </p:sp>
      <p:cxnSp>
        <p:nvCxnSpPr>
          <p:cNvPr id="7176" name="Straight Connector 7"/>
          <p:cNvCxnSpPr>
            <a:cxnSpLocks noChangeShapeType="1"/>
          </p:cNvCxnSpPr>
          <p:nvPr/>
        </p:nvCxnSpPr>
        <p:spPr bwMode="auto">
          <a:xfrm>
            <a:off x="1639888" y="2906713"/>
            <a:ext cx="0" cy="5715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7" name="Straight Connector 14"/>
          <p:cNvCxnSpPr>
            <a:cxnSpLocks noChangeShapeType="1"/>
          </p:cNvCxnSpPr>
          <p:nvPr/>
        </p:nvCxnSpPr>
        <p:spPr bwMode="auto">
          <a:xfrm>
            <a:off x="4754563" y="2300288"/>
            <a:ext cx="123825" cy="15049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8" name="Straight Connector 19"/>
          <p:cNvCxnSpPr>
            <a:cxnSpLocks noChangeShapeType="1"/>
          </p:cNvCxnSpPr>
          <p:nvPr/>
        </p:nvCxnSpPr>
        <p:spPr bwMode="auto">
          <a:xfrm>
            <a:off x="7605713" y="1625600"/>
            <a:ext cx="73025" cy="177006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9" name="Left Bracket 22"/>
          <p:cNvSpPr>
            <a:spLocks/>
          </p:cNvSpPr>
          <p:nvPr/>
        </p:nvSpPr>
        <p:spPr bwMode="auto">
          <a:xfrm>
            <a:off x="1384300" y="4757738"/>
            <a:ext cx="165100" cy="273050"/>
          </a:xfrm>
          <a:prstGeom prst="leftBracket">
            <a:avLst>
              <a:gd name="adj" fmla="val 57693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2000">
              <a:latin typeface="Helvetica" pitchFamily="84" charset="0"/>
            </a:endParaRPr>
          </a:p>
        </p:txBody>
      </p:sp>
      <p:cxnSp>
        <p:nvCxnSpPr>
          <p:cNvPr id="7180" name="Straight Connector 24"/>
          <p:cNvCxnSpPr>
            <a:cxnSpLocks noChangeShapeType="1"/>
          </p:cNvCxnSpPr>
          <p:nvPr/>
        </p:nvCxnSpPr>
        <p:spPr bwMode="auto">
          <a:xfrm>
            <a:off x="1268413" y="4886325"/>
            <a:ext cx="114300" cy="15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45"/>
    </mc:Choice>
    <mc:Fallback xmlns="">
      <p:transition spd="slow" advTm="54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7|30.2|28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13.8|21.6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6083</TotalTime>
  <Words>183</Words>
  <Application>Microsoft Office PowerPoint</Application>
  <PresentationFormat>On-screen Show (4:3)</PresentationFormat>
  <Paragraphs>59</Paragraphs>
  <Slides>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Bookman Old Style</vt:lpstr>
      <vt:lpstr>Helvetica</vt:lpstr>
      <vt:lpstr>Times New Roman</vt:lpstr>
      <vt:lpstr>Johnson_6e_PPT_template_1line</vt:lpstr>
      <vt:lpstr>Johnson_6e_PPT_template-blank</vt:lpstr>
      <vt:lpstr>Bone Development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Glaser, Gary</dc:creator>
  <cp:lastModifiedBy>Gary</cp:lastModifiedBy>
  <cp:revision>395</cp:revision>
  <cp:lastPrinted>2002-04-29T18:54:29Z</cp:lastPrinted>
  <dcterms:created xsi:type="dcterms:W3CDTF">2000-12-11T01:39:32Z</dcterms:created>
  <dcterms:modified xsi:type="dcterms:W3CDTF">2019-12-20T20:46:03Z</dcterms:modified>
</cp:coreProperties>
</file>