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6" r:id="rId1"/>
    <p:sldMasterId id="2147483708" r:id="rId2"/>
    <p:sldMasterId id="2147483709" r:id="rId3"/>
    <p:sldMasterId id="2147483710" r:id="rId4"/>
  </p:sldMasterIdLst>
  <p:notesMasterIdLst>
    <p:notesMasterId r:id="rId11"/>
  </p:notesMasterIdLst>
  <p:handoutMasterIdLst>
    <p:handoutMasterId r:id="rId12"/>
  </p:handoutMasterIdLst>
  <p:sldIdLst>
    <p:sldId id="388" r:id="rId5"/>
    <p:sldId id="385" r:id="rId6"/>
    <p:sldId id="386" r:id="rId7"/>
    <p:sldId id="370" r:id="rId8"/>
    <p:sldId id="387" r:id="rId9"/>
    <p:sldId id="371" r:id="rId10"/>
  </p:sldIdLst>
  <p:sldSz cx="9144000" cy="6858000" type="screen4x3"/>
  <p:notesSz cx="6858000" cy="9144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89197" autoAdjust="0"/>
  </p:normalViewPr>
  <p:slideViewPr>
    <p:cSldViewPr snapToGrid="0">
      <p:cViewPr varScale="1">
        <p:scale>
          <a:sx n="107" d="100"/>
          <a:sy n="107" d="100"/>
        </p:scale>
        <p:origin x="-84" y="-210"/>
      </p:cViewPr>
      <p:guideLst>
        <p:guide orient="horz" pos="4128"/>
        <p:guide orient="horz" pos="316"/>
        <p:guide pos="2880"/>
        <p:guide pos="114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A5BC9292-E431-46CF-B7E3-295FEC3AC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11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C0E96F82-322B-4038-9B80-CE1D370D93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015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A792B4A8-59EE-40FB-B79A-0729001241D4}" type="slidenum">
              <a:rPr lang="en-US" altLang="en-US" sz="1200" b="0" smtClean="0">
                <a:latin typeface="Bookman Old Style" pitchFamily="28" charset="0"/>
              </a:rPr>
              <a:pPr/>
              <a:t>4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1297964C-5A5B-4121-AAFB-BBC6DB1B35FD}" type="slidenum">
              <a:rPr lang="en-US" altLang="en-US" sz="1200" b="0" smtClean="0">
                <a:latin typeface="Bookman Old Style" pitchFamily="28" charset="0"/>
              </a:rPr>
              <a:pPr/>
              <a:t>6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defRPr/>
            </a:pPr>
            <a:r>
              <a:rPr lang="en-US" sz="2000" b="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b="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lnSpc>
                <a:spcPct val="80000"/>
              </a:lnSpc>
              <a:defRPr/>
            </a:pPr>
            <a:r>
              <a:rPr lang="en-US" sz="7200" b="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b="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200" b="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b="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000" b="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b="0" smtClean="0">
              <a:latin typeface="Arial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14612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339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37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275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72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0615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7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56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240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24206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6721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04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07494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1675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2292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20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27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430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647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631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3889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28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28556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81251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0726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978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85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defRPr/>
            </a:pPr>
            <a:r>
              <a:rPr lang="en-US" sz="2000" b="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b="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lnSpc>
                <a:spcPct val="80000"/>
              </a:lnSpc>
              <a:defRPr/>
            </a:pPr>
            <a:r>
              <a:rPr lang="en-US" sz="7200" b="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b="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200" b="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b="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000" b="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b="0" smtClean="0">
              <a:latin typeface="Arial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910301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199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03661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917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1410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94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94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5729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9455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35594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1181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54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353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459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6920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3510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522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279400" y="157163"/>
            <a:ext cx="865028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 smtClean="0"/>
              <a:t>The Skeletal System</a:t>
            </a:r>
            <a:endParaRPr lang="en-US" altLang="en-US" kern="0" dirty="0"/>
          </a:p>
        </p:txBody>
      </p:sp>
      <p:pic>
        <p:nvPicPr>
          <p:cNvPr id="80898" name="Picture 2" descr="P:\BIO102 - Human Biology Online\05 - Skeletal\unnam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106" y="1455831"/>
            <a:ext cx="4562876" cy="456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40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Skeletal System: Made of Connective Tissue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Three types of connective tissue</a:t>
            </a:r>
          </a:p>
          <a:p>
            <a:pPr lvl="1" eaLnBrk="1" hangingPunct="1"/>
            <a:r>
              <a:rPr lang="en-US" altLang="en-US" smtClean="0"/>
              <a:t>Bone (Osseous tissue)</a:t>
            </a:r>
          </a:p>
          <a:p>
            <a:pPr lvl="1" eaLnBrk="1" hangingPunct="1"/>
            <a:r>
              <a:rPr lang="en-US" altLang="en-US" smtClean="0"/>
              <a:t>Ligaments</a:t>
            </a:r>
          </a:p>
          <a:p>
            <a:pPr lvl="1" eaLnBrk="1" hangingPunct="1"/>
            <a:r>
              <a:rPr lang="en-US" altLang="en-US" smtClean="0"/>
              <a:t>Cartilage</a:t>
            </a:r>
          </a:p>
          <a:p>
            <a:pPr lvl="1" eaLnBrk="1" hangingPunct="1"/>
            <a:endParaRPr lang="en-US" altLang="en-US" smtClean="0"/>
          </a:p>
          <a:p>
            <a:pPr lvl="2" eaLnBrk="1" hangingPunct="1"/>
            <a:endParaRPr lang="en-US" altLang="en-US" smtClean="0"/>
          </a:p>
          <a:p>
            <a:pPr lvl="1" eaLnBrk="1" hangingPunct="1"/>
            <a:endParaRPr lang="en-US" altLang="en-US" smtClean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86"/>
    </mc:Choice>
    <mc:Fallback xmlns="">
      <p:transition spd="slow" advTm="37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Bones – Functions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4294967295"/>
          </p:nvPr>
        </p:nvSpPr>
        <p:spPr>
          <a:xfrm>
            <a:off x="381000" y="1214438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Bones</a:t>
            </a:r>
          </a:p>
          <a:p>
            <a:pPr lvl="1" eaLnBrk="1" hangingPunct="1"/>
            <a:r>
              <a:rPr lang="en-US" altLang="en-US" smtClean="0"/>
              <a:t>hard elements of the skeleton</a:t>
            </a:r>
          </a:p>
          <a:p>
            <a:pPr eaLnBrk="1" hangingPunct="1"/>
            <a:r>
              <a:rPr lang="en-US" altLang="en-US" smtClean="0"/>
              <a:t>Five important functions</a:t>
            </a:r>
          </a:p>
          <a:p>
            <a:pPr lvl="1" eaLnBrk="1" hangingPunct="1">
              <a:buFontTx/>
              <a:buAutoNum type="arabicPeriod"/>
            </a:pPr>
            <a:r>
              <a:rPr lang="en-US" altLang="en-US" smtClean="0"/>
              <a:t>Support</a:t>
            </a:r>
          </a:p>
          <a:p>
            <a:pPr lvl="1" eaLnBrk="1" hangingPunct="1">
              <a:buFontTx/>
              <a:buAutoNum type="arabicPeriod"/>
            </a:pPr>
            <a:r>
              <a:rPr lang="en-US" altLang="en-US" smtClean="0"/>
              <a:t>Protection</a:t>
            </a:r>
          </a:p>
          <a:p>
            <a:pPr lvl="1" eaLnBrk="1" hangingPunct="1">
              <a:buFontTx/>
              <a:buAutoNum type="arabicPeriod"/>
            </a:pPr>
            <a:r>
              <a:rPr lang="en-US" altLang="en-US" smtClean="0"/>
              <a:t>Movement</a:t>
            </a:r>
          </a:p>
          <a:p>
            <a:pPr lvl="1" eaLnBrk="1" hangingPunct="1">
              <a:buFontTx/>
              <a:buAutoNum type="arabicPeriod"/>
            </a:pPr>
            <a:r>
              <a:rPr lang="en-US" altLang="en-US" smtClean="0"/>
              <a:t>Blood cell formation</a:t>
            </a:r>
          </a:p>
          <a:p>
            <a:pPr lvl="1" eaLnBrk="1" hangingPunct="1">
              <a:buFontTx/>
              <a:buAutoNum type="arabicPeriod"/>
            </a:pPr>
            <a:r>
              <a:rPr lang="en-US" altLang="en-US" smtClean="0"/>
              <a:t>Mineral storage</a:t>
            </a:r>
          </a:p>
          <a:p>
            <a:pPr lvl="2" eaLnBrk="1" hangingPunct="1"/>
            <a:r>
              <a:rPr lang="en-US" altLang="en-US" smtClean="0"/>
              <a:t>Calcium</a:t>
            </a:r>
          </a:p>
          <a:p>
            <a:pPr lvl="2" eaLnBrk="1" hangingPunct="1"/>
            <a:r>
              <a:rPr lang="en-US" altLang="en-US" smtClean="0"/>
              <a:t>Phosphate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257"/>
    </mc:Choice>
    <mc:Fallback xmlns="">
      <p:transition spd="slow" advTm="1552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5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Bone – Structure</a:t>
            </a:r>
          </a:p>
        </p:txBody>
      </p:sp>
      <p:sp>
        <p:nvSpPr>
          <p:cNvPr id="6147" name="Rectangle 16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22375"/>
            <a:ext cx="8305800" cy="48736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b="1" smtClean="0"/>
              <a:t>Bone</a:t>
            </a:r>
            <a:r>
              <a:rPr lang="en-US" altLang="en-US" smtClean="0"/>
              <a:t>:hard inorganic matrix of calcium salts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b="1" smtClean="0"/>
              <a:t>Compact</a:t>
            </a:r>
            <a:r>
              <a:rPr lang="en-US" altLang="en-US" smtClean="0"/>
              <a:t>: forms shaft and ends, contains marrow space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b="1" smtClean="0"/>
              <a:t>Spongy</a:t>
            </a:r>
            <a:r>
              <a:rPr lang="en-US" altLang="en-US" smtClean="0"/>
              <a:t>: trabeculae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b="1" smtClean="0"/>
              <a:t>Cells</a:t>
            </a:r>
            <a:r>
              <a:rPr lang="en-US" altLang="en-US" smtClean="0"/>
              <a:t>: osteoblast, osteocytes, osteoclasts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b="1" smtClean="0"/>
              <a:t>Types</a:t>
            </a:r>
            <a:r>
              <a:rPr lang="en-US" altLang="en-US" smtClean="0"/>
              <a:t>: long, flat, irregular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smtClean="0"/>
              <a:t>Osteons/haversian system</a:t>
            </a:r>
            <a:endParaRPr lang="en-US" altLang="en-US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cellular arrangement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smtClean="0"/>
              <a:t>Periosteum</a:t>
            </a:r>
            <a:endParaRPr lang="en-US" altLang="en-US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connective tissue covering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336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05" descr="05_01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5"/>
          <a:stretch>
            <a:fillRect/>
          </a:stretch>
        </p:blipFill>
        <p:spPr bwMode="auto">
          <a:xfrm>
            <a:off x="569913" y="136525"/>
            <a:ext cx="8004175" cy="644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Box 3"/>
          <p:cNvSpPr txBox="1">
            <a:spLocks noChangeArrowheads="1"/>
          </p:cNvSpPr>
          <p:nvPr/>
        </p:nvSpPr>
        <p:spPr bwMode="auto">
          <a:xfrm>
            <a:off x="488950" y="2398713"/>
            <a:ext cx="723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Epiphysis</a:t>
            </a:r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492125" y="4016375"/>
            <a:ext cx="723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Diaphysis</a:t>
            </a:r>
          </a:p>
        </p:txBody>
      </p:sp>
      <p:sp>
        <p:nvSpPr>
          <p:cNvPr id="10245" name="TextBox 5"/>
          <p:cNvSpPr txBox="1">
            <a:spLocks noChangeArrowheads="1"/>
          </p:cNvSpPr>
          <p:nvPr/>
        </p:nvSpPr>
        <p:spPr bwMode="auto">
          <a:xfrm>
            <a:off x="495300" y="5483225"/>
            <a:ext cx="723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Epiphysis</a:t>
            </a:r>
          </a:p>
        </p:txBody>
      </p:sp>
      <p:sp>
        <p:nvSpPr>
          <p:cNvPr id="10246" name="TextBox 6"/>
          <p:cNvSpPr txBox="1">
            <a:spLocks noChangeArrowheads="1"/>
          </p:cNvSpPr>
          <p:nvPr/>
        </p:nvSpPr>
        <p:spPr bwMode="auto">
          <a:xfrm>
            <a:off x="469900" y="5978525"/>
            <a:ext cx="24701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a) A partial cut through a long bone.</a:t>
            </a:r>
          </a:p>
        </p:txBody>
      </p:sp>
      <p:sp>
        <p:nvSpPr>
          <p:cNvPr id="10247" name="TextBox 7"/>
          <p:cNvSpPr txBox="1">
            <a:spLocks noChangeArrowheads="1"/>
          </p:cNvSpPr>
          <p:nvPr/>
        </p:nvSpPr>
        <p:spPr bwMode="auto">
          <a:xfrm>
            <a:off x="3324225" y="5970588"/>
            <a:ext cx="327183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b) A closer view of a section of bone.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    Compact bone is a nearly solid structure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    with central canals for the blood vessels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    and nerves.</a:t>
            </a:r>
          </a:p>
        </p:txBody>
      </p:sp>
      <p:sp>
        <p:nvSpPr>
          <p:cNvPr id="10248" name="TextBox 8"/>
          <p:cNvSpPr txBox="1">
            <a:spLocks noChangeArrowheads="1"/>
          </p:cNvSpPr>
          <p:nvPr/>
        </p:nvSpPr>
        <p:spPr bwMode="auto">
          <a:xfrm>
            <a:off x="4003675" y="5610225"/>
            <a:ext cx="13525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Blood vessels and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nerve in central canal</a:t>
            </a:r>
          </a:p>
        </p:txBody>
      </p:sp>
      <p:sp>
        <p:nvSpPr>
          <p:cNvPr id="10249" name="TextBox 9"/>
          <p:cNvSpPr txBox="1">
            <a:spLocks noChangeArrowheads="1"/>
          </p:cNvSpPr>
          <p:nvPr/>
        </p:nvSpPr>
        <p:spPr bwMode="auto">
          <a:xfrm>
            <a:off x="4827588" y="5175250"/>
            <a:ext cx="977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Compact bone</a:t>
            </a:r>
          </a:p>
        </p:txBody>
      </p:sp>
      <p:sp>
        <p:nvSpPr>
          <p:cNvPr id="10250" name="TextBox 10"/>
          <p:cNvSpPr txBox="1">
            <a:spLocks noChangeArrowheads="1"/>
          </p:cNvSpPr>
          <p:nvPr/>
        </p:nvSpPr>
        <p:spPr bwMode="auto">
          <a:xfrm>
            <a:off x="6084888" y="4738688"/>
            <a:ext cx="9080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Spongy bone</a:t>
            </a:r>
          </a:p>
        </p:txBody>
      </p:sp>
      <p:sp>
        <p:nvSpPr>
          <p:cNvPr id="10251" name="TextBox 11"/>
          <p:cNvSpPr txBox="1">
            <a:spLocks noChangeArrowheads="1"/>
          </p:cNvSpPr>
          <p:nvPr/>
        </p:nvSpPr>
        <p:spPr bwMode="auto">
          <a:xfrm>
            <a:off x="2228850" y="2282825"/>
            <a:ext cx="104775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Spongy bone (spaces contain red bone marrow)</a:t>
            </a:r>
          </a:p>
          <a:p>
            <a:pPr algn="l" eaLnBrk="1" hangingPunct="1"/>
            <a:endParaRPr lang="en-US" altLang="en-US" sz="900">
              <a:latin typeface="Helvetica" pitchFamily="84" charset="0"/>
            </a:endParaRPr>
          </a:p>
        </p:txBody>
      </p:sp>
      <p:sp>
        <p:nvSpPr>
          <p:cNvPr id="10252" name="TextBox 12"/>
          <p:cNvSpPr txBox="1">
            <a:spLocks noChangeArrowheads="1"/>
          </p:cNvSpPr>
          <p:nvPr/>
        </p:nvSpPr>
        <p:spPr bwMode="auto">
          <a:xfrm>
            <a:off x="2238375" y="2959100"/>
            <a:ext cx="7048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Compact 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bone</a:t>
            </a:r>
          </a:p>
          <a:p>
            <a:pPr algn="l" eaLnBrk="1" hangingPunct="1"/>
            <a:endParaRPr lang="en-US" altLang="en-US" sz="900">
              <a:latin typeface="Helvetica" pitchFamily="84" charset="0"/>
            </a:endParaRPr>
          </a:p>
        </p:txBody>
      </p:sp>
      <p:sp>
        <p:nvSpPr>
          <p:cNvPr id="10253" name="TextBox 13"/>
          <p:cNvSpPr txBox="1">
            <a:spLocks noChangeArrowheads="1"/>
          </p:cNvSpPr>
          <p:nvPr/>
        </p:nvSpPr>
        <p:spPr bwMode="auto">
          <a:xfrm>
            <a:off x="2225675" y="3332163"/>
            <a:ext cx="7810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Yellow bone marrow</a:t>
            </a:r>
          </a:p>
        </p:txBody>
      </p:sp>
      <p:sp>
        <p:nvSpPr>
          <p:cNvPr id="10254" name="TextBox 15"/>
          <p:cNvSpPr txBox="1">
            <a:spLocks noChangeArrowheads="1"/>
          </p:cNvSpPr>
          <p:nvPr/>
        </p:nvSpPr>
        <p:spPr bwMode="auto">
          <a:xfrm>
            <a:off x="2225675" y="3851275"/>
            <a:ext cx="10826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Blood 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vessel</a:t>
            </a:r>
          </a:p>
        </p:txBody>
      </p:sp>
      <p:sp>
        <p:nvSpPr>
          <p:cNvPr id="10255" name="TextBox 16"/>
          <p:cNvSpPr txBox="1">
            <a:spLocks noChangeArrowheads="1"/>
          </p:cNvSpPr>
          <p:nvPr/>
        </p:nvSpPr>
        <p:spPr bwMode="auto">
          <a:xfrm>
            <a:off x="2232025" y="4479925"/>
            <a:ext cx="11207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Central cavity (contains yellow bone marrow)</a:t>
            </a:r>
          </a:p>
          <a:p>
            <a:pPr algn="l" eaLnBrk="1" hangingPunct="1"/>
            <a:endParaRPr lang="en-US" altLang="en-US" sz="900">
              <a:latin typeface="Helvetica" pitchFamily="84" charset="0"/>
            </a:endParaRPr>
          </a:p>
        </p:txBody>
      </p:sp>
      <p:sp>
        <p:nvSpPr>
          <p:cNvPr id="10256" name="TextBox 17"/>
          <p:cNvSpPr txBox="1">
            <a:spLocks noChangeArrowheads="1"/>
          </p:cNvSpPr>
          <p:nvPr/>
        </p:nvSpPr>
        <p:spPr bwMode="auto">
          <a:xfrm>
            <a:off x="2233613" y="4203700"/>
            <a:ext cx="8064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Periosteum</a:t>
            </a:r>
          </a:p>
        </p:txBody>
      </p:sp>
      <p:sp>
        <p:nvSpPr>
          <p:cNvPr id="10257" name="TextBox 18"/>
          <p:cNvSpPr txBox="1">
            <a:spLocks noChangeArrowheads="1"/>
          </p:cNvSpPr>
          <p:nvPr/>
        </p:nvSpPr>
        <p:spPr bwMode="auto">
          <a:xfrm>
            <a:off x="6775450" y="2662238"/>
            <a:ext cx="2357438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d) A single osteocyte in a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    lacuna. Osteocytes remain 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    in contact with each other by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    cytoplasmic extensions into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    the canaliculi between cells.</a:t>
            </a:r>
          </a:p>
        </p:txBody>
      </p:sp>
      <p:sp>
        <p:nvSpPr>
          <p:cNvPr id="10258" name="TextBox 19"/>
          <p:cNvSpPr txBox="1">
            <a:spLocks noChangeArrowheads="1"/>
          </p:cNvSpPr>
          <p:nvPr/>
        </p:nvSpPr>
        <p:spPr bwMode="auto">
          <a:xfrm flipH="1">
            <a:off x="7767638" y="1703388"/>
            <a:ext cx="11874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Osteocyte</a:t>
            </a:r>
          </a:p>
        </p:txBody>
      </p:sp>
      <p:sp>
        <p:nvSpPr>
          <p:cNvPr id="10259" name="TextBox 20"/>
          <p:cNvSpPr txBox="1">
            <a:spLocks noChangeArrowheads="1"/>
          </p:cNvSpPr>
          <p:nvPr/>
        </p:nvSpPr>
        <p:spPr bwMode="auto">
          <a:xfrm>
            <a:off x="7772400" y="2049463"/>
            <a:ext cx="584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Lacuna</a:t>
            </a:r>
          </a:p>
        </p:txBody>
      </p:sp>
      <p:sp>
        <p:nvSpPr>
          <p:cNvPr id="10260" name="TextBox 21"/>
          <p:cNvSpPr txBox="1">
            <a:spLocks noChangeArrowheads="1"/>
          </p:cNvSpPr>
          <p:nvPr/>
        </p:nvSpPr>
        <p:spPr bwMode="auto">
          <a:xfrm>
            <a:off x="7766050" y="2478088"/>
            <a:ext cx="914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Canalicula</a:t>
            </a:r>
          </a:p>
        </p:txBody>
      </p:sp>
      <p:sp>
        <p:nvSpPr>
          <p:cNvPr id="10261" name="TextBox 22"/>
          <p:cNvSpPr txBox="1">
            <a:spLocks noChangeArrowheads="1"/>
          </p:cNvSpPr>
          <p:nvPr/>
        </p:nvSpPr>
        <p:spPr bwMode="auto">
          <a:xfrm>
            <a:off x="3698875" y="103188"/>
            <a:ext cx="901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Central canal</a:t>
            </a:r>
          </a:p>
        </p:txBody>
      </p:sp>
      <p:sp>
        <p:nvSpPr>
          <p:cNvPr id="10262" name="TextBox 23"/>
          <p:cNvSpPr txBox="1">
            <a:spLocks noChangeArrowheads="1"/>
          </p:cNvSpPr>
          <p:nvPr/>
        </p:nvSpPr>
        <p:spPr bwMode="auto">
          <a:xfrm>
            <a:off x="3921125" y="674688"/>
            <a:ext cx="5778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Osteon</a:t>
            </a:r>
          </a:p>
        </p:txBody>
      </p:sp>
      <p:sp>
        <p:nvSpPr>
          <p:cNvPr id="10263" name="TextBox 24"/>
          <p:cNvSpPr txBox="1">
            <a:spLocks noChangeArrowheads="1"/>
          </p:cNvSpPr>
          <p:nvPr/>
        </p:nvSpPr>
        <p:spPr bwMode="auto">
          <a:xfrm>
            <a:off x="3808413" y="1143000"/>
            <a:ext cx="8001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Osteocytes</a:t>
            </a:r>
          </a:p>
        </p:txBody>
      </p:sp>
      <p:sp>
        <p:nvSpPr>
          <p:cNvPr id="10264" name="TextBox 25"/>
          <p:cNvSpPr txBox="1">
            <a:spLocks noChangeArrowheads="1"/>
          </p:cNvSpPr>
          <p:nvPr/>
        </p:nvSpPr>
        <p:spPr bwMode="auto">
          <a:xfrm>
            <a:off x="3540125" y="1397000"/>
            <a:ext cx="17272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286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   c) A photograph of an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       osteon of compact bone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       showing osteocytes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       embeded within the</a:t>
            </a:r>
          </a:p>
          <a:p>
            <a:pPr algn="l" eaLnBrk="1" hangingPunct="1"/>
            <a:r>
              <a:rPr lang="en-US" altLang="en-US" sz="900">
                <a:latin typeface="Helvetica" pitchFamily="84" charset="0"/>
              </a:rPr>
              <a:t>       solid structure.</a:t>
            </a:r>
          </a:p>
        </p:txBody>
      </p:sp>
      <p:cxnSp>
        <p:nvCxnSpPr>
          <p:cNvPr id="10265" name="Straight Connector 27"/>
          <p:cNvCxnSpPr>
            <a:cxnSpLocks noChangeShapeType="1"/>
          </p:cNvCxnSpPr>
          <p:nvPr/>
        </p:nvCxnSpPr>
        <p:spPr bwMode="auto">
          <a:xfrm>
            <a:off x="7331075" y="1820863"/>
            <a:ext cx="503238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6" name="Straight Connector 29"/>
          <p:cNvCxnSpPr>
            <a:cxnSpLocks noChangeShapeType="1"/>
          </p:cNvCxnSpPr>
          <p:nvPr/>
        </p:nvCxnSpPr>
        <p:spPr bwMode="auto">
          <a:xfrm>
            <a:off x="7515225" y="2174875"/>
            <a:ext cx="315913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7" name="Straight Connector 31"/>
          <p:cNvCxnSpPr>
            <a:cxnSpLocks noChangeShapeType="1"/>
          </p:cNvCxnSpPr>
          <p:nvPr/>
        </p:nvCxnSpPr>
        <p:spPr bwMode="auto">
          <a:xfrm>
            <a:off x="7597775" y="2593975"/>
            <a:ext cx="242888" cy="31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8" name="Straight Connector 33"/>
          <p:cNvCxnSpPr>
            <a:cxnSpLocks noChangeShapeType="1"/>
          </p:cNvCxnSpPr>
          <p:nvPr/>
        </p:nvCxnSpPr>
        <p:spPr bwMode="auto">
          <a:xfrm>
            <a:off x="4535488" y="228600"/>
            <a:ext cx="550862" cy="5334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9" name="Straight Connector 37"/>
          <p:cNvCxnSpPr>
            <a:cxnSpLocks noChangeShapeType="1"/>
          </p:cNvCxnSpPr>
          <p:nvPr/>
        </p:nvCxnSpPr>
        <p:spPr bwMode="auto">
          <a:xfrm flipV="1">
            <a:off x="1949450" y="2393950"/>
            <a:ext cx="338138" cy="476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70" name="Straight Connector 39"/>
          <p:cNvCxnSpPr>
            <a:cxnSpLocks noChangeShapeType="1"/>
          </p:cNvCxnSpPr>
          <p:nvPr/>
        </p:nvCxnSpPr>
        <p:spPr bwMode="auto">
          <a:xfrm>
            <a:off x="1782763" y="3068638"/>
            <a:ext cx="503237" cy="31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71" name="Straight Connector 41"/>
          <p:cNvCxnSpPr>
            <a:cxnSpLocks noChangeShapeType="1"/>
          </p:cNvCxnSpPr>
          <p:nvPr/>
        </p:nvCxnSpPr>
        <p:spPr bwMode="auto">
          <a:xfrm flipV="1">
            <a:off x="1695450" y="3444875"/>
            <a:ext cx="590550" cy="31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72" name="Straight Connector 43"/>
          <p:cNvCxnSpPr>
            <a:cxnSpLocks noChangeShapeType="1"/>
          </p:cNvCxnSpPr>
          <p:nvPr/>
        </p:nvCxnSpPr>
        <p:spPr bwMode="auto">
          <a:xfrm>
            <a:off x="1628775" y="3957638"/>
            <a:ext cx="650875" cy="793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73" name="Straight Connector 45"/>
          <p:cNvCxnSpPr>
            <a:cxnSpLocks noChangeShapeType="1"/>
          </p:cNvCxnSpPr>
          <p:nvPr/>
        </p:nvCxnSpPr>
        <p:spPr bwMode="auto">
          <a:xfrm flipV="1">
            <a:off x="1947863" y="4313238"/>
            <a:ext cx="354012" cy="476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74" name="Straight Connector 47"/>
          <p:cNvCxnSpPr>
            <a:cxnSpLocks noChangeShapeType="1"/>
          </p:cNvCxnSpPr>
          <p:nvPr/>
        </p:nvCxnSpPr>
        <p:spPr bwMode="auto">
          <a:xfrm flipV="1">
            <a:off x="1658938" y="4594225"/>
            <a:ext cx="627062" cy="31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75" name="Straight Connector 53"/>
          <p:cNvCxnSpPr>
            <a:cxnSpLocks noChangeShapeType="1"/>
          </p:cNvCxnSpPr>
          <p:nvPr/>
        </p:nvCxnSpPr>
        <p:spPr bwMode="auto">
          <a:xfrm rot="5400000">
            <a:off x="6328569" y="4237832"/>
            <a:ext cx="623887" cy="63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76" name="Straight Connector 57"/>
          <p:cNvCxnSpPr>
            <a:cxnSpLocks noChangeShapeType="1"/>
          </p:cNvCxnSpPr>
          <p:nvPr/>
        </p:nvCxnSpPr>
        <p:spPr bwMode="auto">
          <a:xfrm rot="16200000" flipH="1">
            <a:off x="6175375" y="4746625"/>
            <a:ext cx="42863" cy="1111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7" name="Right Bracket 58"/>
          <p:cNvSpPr>
            <a:spLocks/>
          </p:cNvSpPr>
          <p:nvPr/>
        </p:nvSpPr>
        <p:spPr bwMode="auto">
          <a:xfrm rot="10800000">
            <a:off x="4519613" y="400050"/>
            <a:ext cx="147637" cy="784225"/>
          </a:xfrm>
          <a:prstGeom prst="rightBracket">
            <a:avLst>
              <a:gd name="adj" fmla="val 36544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/>
            <a:endParaRPr lang="en-US" altLang="en-US" sz="900" b="0">
              <a:latin typeface="Helvetica" pitchFamily="84" charset="0"/>
            </a:endParaRPr>
          </a:p>
        </p:txBody>
      </p:sp>
      <p:sp>
        <p:nvSpPr>
          <p:cNvPr id="10278" name="Right Bracket 63"/>
          <p:cNvSpPr>
            <a:spLocks/>
          </p:cNvSpPr>
          <p:nvPr/>
        </p:nvSpPr>
        <p:spPr bwMode="auto">
          <a:xfrm rot="-5400000">
            <a:off x="4697413" y="2073275"/>
            <a:ext cx="85725" cy="796925"/>
          </a:xfrm>
          <a:prstGeom prst="rightBracket">
            <a:avLst>
              <a:gd name="adj" fmla="val 50398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/>
            <a:endParaRPr lang="en-US" altLang="en-US" sz="900" b="0">
              <a:latin typeface="Helvetica" pitchFamily="84" charset="0"/>
            </a:endParaRPr>
          </a:p>
        </p:txBody>
      </p:sp>
      <p:sp>
        <p:nvSpPr>
          <p:cNvPr id="10279" name="TextBox 66"/>
          <p:cNvSpPr txBox="1">
            <a:spLocks noChangeArrowheads="1"/>
          </p:cNvSpPr>
          <p:nvPr/>
        </p:nvSpPr>
        <p:spPr bwMode="auto">
          <a:xfrm>
            <a:off x="4440238" y="2190750"/>
            <a:ext cx="5778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Osteon</a:t>
            </a:r>
          </a:p>
        </p:txBody>
      </p:sp>
      <p:sp>
        <p:nvSpPr>
          <p:cNvPr id="10280" name="Right Bracket 67"/>
          <p:cNvSpPr>
            <a:spLocks/>
          </p:cNvSpPr>
          <p:nvPr/>
        </p:nvSpPr>
        <p:spPr bwMode="auto">
          <a:xfrm rot="4104050">
            <a:off x="4880770" y="4234656"/>
            <a:ext cx="74612" cy="1793875"/>
          </a:xfrm>
          <a:prstGeom prst="rightBracket">
            <a:avLst>
              <a:gd name="adj" fmla="val 78695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/>
            <a:endParaRPr lang="en-US" altLang="en-US" sz="900" b="0">
              <a:latin typeface="Helvetica" pitchFamily="84" charset="0"/>
            </a:endParaRPr>
          </a:p>
        </p:txBody>
      </p:sp>
      <p:sp>
        <p:nvSpPr>
          <p:cNvPr id="10281" name="Right Bracket 68"/>
          <p:cNvSpPr>
            <a:spLocks/>
          </p:cNvSpPr>
          <p:nvPr/>
        </p:nvSpPr>
        <p:spPr bwMode="auto">
          <a:xfrm rot="15344315" flipH="1">
            <a:off x="6180932" y="4237831"/>
            <a:ext cx="69850" cy="884237"/>
          </a:xfrm>
          <a:prstGeom prst="rightBracket">
            <a:avLst>
              <a:gd name="adj" fmla="val 87969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/>
            <a:endParaRPr lang="en-US" altLang="en-US" sz="900" b="0">
              <a:latin typeface="Helvetica" pitchFamily="84" charset="0"/>
            </a:endParaRPr>
          </a:p>
        </p:txBody>
      </p:sp>
      <p:sp>
        <p:nvSpPr>
          <p:cNvPr id="10282" name="Right Bracket 71"/>
          <p:cNvSpPr>
            <a:spLocks/>
          </p:cNvSpPr>
          <p:nvPr/>
        </p:nvSpPr>
        <p:spPr bwMode="auto">
          <a:xfrm rot="10800000">
            <a:off x="1219200" y="2070100"/>
            <a:ext cx="69850" cy="931863"/>
          </a:xfrm>
          <a:prstGeom prst="rightBracket">
            <a:avLst>
              <a:gd name="adj" fmla="val 56081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/>
            <a:endParaRPr lang="en-US" altLang="en-US" sz="900" b="0">
              <a:latin typeface="Helvetica" pitchFamily="84" charset="0"/>
            </a:endParaRPr>
          </a:p>
        </p:txBody>
      </p:sp>
      <p:cxnSp>
        <p:nvCxnSpPr>
          <p:cNvPr id="10283" name="Straight Connector 72"/>
          <p:cNvCxnSpPr>
            <a:cxnSpLocks noChangeShapeType="1"/>
          </p:cNvCxnSpPr>
          <p:nvPr/>
        </p:nvCxnSpPr>
        <p:spPr bwMode="auto">
          <a:xfrm flipV="1">
            <a:off x="1149350" y="2524125"/>
            <a:ext cx="635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84" name="Right Bracket 76"/>
          <p:cNvSpPr>
            <a:spLocks/>
          </p:cNvSpPr>
          <p:nvPr/>
        </p:nvSpPr>
        <p:spPr bwMode="auto">
          <a:xfrm rot="10800000">
            <a:off x="1219200" y="3032125"/>
            <a:ext cx="69850" cy="2193925"/>
          </a:xfrm>
          <a:prstGeom prst="rightBracket">
            <a:avLst>
              <a:gd name="adj" fmla="val 55257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/>
            <a:endParaRPr lang="en-US" altLang="en-US" sz="900" b="0">
              <a:latin typeface="Helvetica" pitchFamily="84" charset="0"/>
            </a:endParaRPr>
          </a:p>
        </p:txBody>
      </p:sp>
      <p:cxnSp>
        <p:nvCxnSpPr>
          <p:cNvPr id="10285" name="Straight Connector 77"/>
          <p:cNvCxnSpPr>
            <a:cxnSpLocks noChangeShapeType="1"/>
          </p:cNvCxnSpPr>
          <p:nvPr/>
        </p:nvCxnSpPr>
        <p:spPr bwMode="auto">
          <a:xfrm rot="10800000" flipV="1">
            <a:off x="1149350" y="4140200"/>
            <a:ext cx="65088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86" name="Right Bracket 79"/>
          <p:cNvSpPr>
            <a:spLocks/>
          </p:cNvSpPr>
          <p:nvPr/>
        </p:nvSpPr>
        <p:spPr bwMode="auto">
          <a:xfrm rot="10800000">
            <a:off x="1219200" y="5248275"/>
            <a:ext cx="77788" cy="695325"/>
          </a:xfrm>
          <a:prstGeom prst="rightBracket">
            <a:avLst>
              <a:gd name="adj" fmla="val 79828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/>
            <a:endParaRPr lang="en-US" altLang="en-US" sz="900" b="0">
              <a:latin typeface="Helvetica" pitchFamily="84" charset="0"/>
            </a:endParaRPr>
          </a:p>
        </p:txBody>
      </p:sp>
      <p:sp>
        <p:nvSpPr>
          <p:cNvPr id="10287" name="TextBox 104"/>
          <p:cNvSpPr txBox="1">
            <a:spLocks noChangeArrowheads="1"/>
          </p:cNvSpPr>
          <p:nvPr/>
        </p:nvSpPr>
        <p:spPr bwMode="auto">
          <a:xfrm>
            <a:off x="3300413" y="5616575"/>
            <a:ext cx="838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900">
                <a:latin typeface="Helvetica" pitchFamily="84" charset="0"/>
              </a:rPr>
              <a:t>Osteoblasts</a:t>
            </a:r>
            <a:endParaRPr lang="en-US" altLang="en-US" sz="900" b="0">
              <a:latin typeface="Helvetica" pitchFamily="84" charset="0"/>
            </a:endParaRPr>
          </a:p>
        </p:txBody>
      </p:sp>
      <p:sp>
        <p:nvSpPr>
          <p:cNvPr id="10288" name="Oval 109"/>
          <p:cNvSpPr>
            <a:spLocks noChangeArrowheads="1"/>
          </p:cNvSpPr>
          <p:nvPr/>
        </p:nvSpPr>
        <p:spPr bwMode="auto">
          <a:xfrm>
            <a:off x="4359275" y="4770438"/>
            <a:ext cx="119063" cy="165100"/>
          </a:xfrm>
          <a:prstGeom prst="ellips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/>
            <a:endParaRPr lang="en-US" altLang="en-US" sz="900" b="0">
              <a:latin typeface="Helvetica" pitchFamily="84" charset="0"/>
            </a:endParaRPr>
          </a:p>
        </p:txBody>
      </p:sp>
      <p:sp>
        <p:nvSpPr>
          <p:cNvPr id="10289" name="Freeform 60"/>
          <p:cNvSpPr>
            <a:spLocks/>
          </p:cNvSpPr>
          <p:nvPr/>
        </p:nvSpPr>
        <p:spPr bwMode="auto">
          <a:xfrm>
            <a:off x="4549775" y="1196975"/>
            <a:ext cx="338138" cy="96838"/>
          </a:xfrm>
          <a:custGeom>
            <a:avLst/>
            <a:gdLst>
              <a:gd name="T0" fmla="*/ 2147483647 w 195"/>
              <a:gd name="T1" fmla="*/ 0 h 59"/>
              <a:gd name="T2" fmla="*/ 0 w 195"/>
              <a:gd name="T3" fmla="*/ 2147483647 h 59"/>
              <a:gd name="T4" fmla="*/ 2147483647 w 195"/>
              <a:gd name="T5" fmla="*/ 2147483647 h 59"/>
              <a:gd name="T6" fmla="*/ 0 60000 65536"/>
              <a:gd name="T7" fmla="*/ 0 60000 65536"/>
              <a:gd name="T8" fmla="*/ 0 60000 65536"/>
              <a:gd name="T9" fmla="*/ 0 w 195"/>
              <a:gd name="T10" fmla="*/ 0 h 59"/>
              <a:gd name="T11" fmla="*/ 195 w 195"/>
              <a:gd name="T12" fmla="*/ 59 h 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5" h="59">
                <a:moveTo>
                  <a:pt x="166" y="0"/>
                </a:moveTo>
                <a:lnTo>
                  <a:pt x="0" y="41"/>
                </a:lnTo>
                <a:lnTo>
                  <a:pt x="195" y="59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0290" name="Straight Connector 62"/>
          <p:cNvCxnSpPr>
            <a:cxnSpLocks noChangeShapeType="1"/>
          </p:cNvCxnSpPr>
          <p:nvPr/>
        </p:nvCxnSpPr>
        <p:spPr bwMode="auto">
          <a:xfrm rot="10800000">
            <a:off x="4341813" y="2495550"/>
            <a:ext cx="3175" cy="4381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91" name="Straight Connector 62"/>
          <p:cNvCxnSpPr>
            <a:cxnSpLocks noChangeShapeType="1"/>
          </p:cNvCxnSpPr>
          <p:nvPr/>
        </p:nvCxnSpPr>
        <p:spPr bwMode="auto">
          <a:xfrm rot="10800000">
            <a:off x="5138738" y="2513013"/>
            <a:ext cx="4762" cy="41116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92" name="Line 115"/>
          <p:cNvSpPr>
            <a:spLocks noChangeShapeType="1"/>
          </p:cNvSpPr>
          <p:nvPr/>
        </p:nvSpPr>
        <p:spPr bwMode="auto">
          <a:xfrm flipH="1">
            <a:off x="4441825" y="793750"/>
            <a:ext cx="762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3" name="Line 116"/>
          <p:cNvSpPr>
            <a:spLocks noChangeShapeType="1"/>
          </p:cNvSpPr>
          <p:nvPr/>
        </p:nvSpPr>
        <p:spPr bwMode="auto">
          <a:xfrm flipV="1">
            <a:off x="4724400" y="2368550"/>
            <a:ext cx="0" cy="603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4" name="Line 117"/>
          <p:cNvSpPr>
            <a:spLocks noChangeShapeType="1"/>
          </p:cNvSpPr>
          <p:nvPr/>
        </p:nvSpPr>
        <p:spPr bwMode="auto">
          <a:xfrm>
            <a:off x="4921250" y="5168900"/>
            <a:ext cx="25400" cy="50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5" name="Line 118"/>
          <p:cNvSpPr>
            <a:spLocks noChangeShapeType="1"/>
          </p:cNvSpPr>
          <p:nvPr/>
        </p:nvSpPr>
        <p:spPr bwMode="auto">
          <a:xfrm>
            <a:off x="4419600" y="4930775"/>
            <a:ext cx="0" cy="7270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6" name="Freeform 119"/>
          <p:cNvSpPr>
            <a:spLocks/>
          </p:cNvSpPr>
          <p:nvPr/>
        </p:nvSpPr>
        <p:spPr bwMode="auto">
          <a:xfrm>
            <a:off x="3673475" y="4727575"/>
            <a:ext cx="457200" cy="933450"/>
          </a:xfrm>
          <a:custGeom>
            <a:avLst/>
            <a:gdLst>
              <a:gd name="T0" fmla="*/ 2147483647 w 288"/>
              <a:gd name="T1" fmla="*/ 0 h 588"/>
              <a:gd name="T2" fmla="*/ 0 w 288"/>
              <a:gd name="T3" fmla="*/ 2147483647 h 588"/>
              <a:gd name="T4" fmla="*/ 2147483647 w 288"/>
              <a:gd name="T5" fmla="*/ 2147483647 h 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88" h="588">
                <a:moveTo>
                  <a:pt x="256" y="0"/>
                </a:moveTo>
                <a:lnTo>
                  <a:pt x="0" y="588"/>
                </a:lnTo>
                <a:lnTo>
                  <a:pt x="288" y="382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7" name="Line 120"/>
          <p:cNvSpPr>
            <a:spLocks noChangeShapeType="1"/>
          </p:cNvSpPr>
          <p:nvPr/>
        </p:nvSpPr>
        <p:spPr bwMode="auto">
          <a:xfrm flipH="1">
            <a:off x="1158875" y="5603875"/>
            <a:ext cx="698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81"/>
    </mc:Choice>
    <mc:Fallback xmlns="">
      <p:transition spd="slow" advTm="33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1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Cartilage and Ligaments</a:t>
            </a:r>
          </a:p>
        </p:txBody>
      </p:sp>
      <p:sp>
        <p:nvSpPr>
          <p:cNvPr id="8195" name="Rectangle 22"/>
          <p:cNvSpPr>
            <a:spLocks noGrp="1" noChangeArrowheads="1"/>
          </p:cNvSpPr>
          <p:nvPr>
            <p:ph type="body" idx="4294967295"/>
          </p:nvPr>
        </p:nvSpPr>
        <p:spPr>
          <a:xfrm>
            <a:off x="385763" y="830263"/>
            <a:ext cx="7772400" cy="5062537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Cartilage</a:t>
            </a:r>
          </a:p>
          <a:p>
            <a:pPr lvl="1" eaLnBrk="1" hangingPunct="1"/>
            <a:r>
              <a:rPr lang="en-US" altLang="en-US" smtClean="0"/>
              <a:t>Function</a:t>
            </a:r>
          </a:p>
          <a:p>
            <a:pPr lvl="2" eaLnBrk="1" hangingPunct="1"/>
            <a:r>
              <a:rPr lang="en-US" altLang="en-US" smtClean="0"/>
              <a:t>support</a:t>
            </a:r>
          </a:p>
          <a:p>
            <a:pPr lvl="1" eaLnBrk="1" hangingPunct="1"/>
            <a:r>
              <a:rPr lang="en-US" altLang="en-US" smtClean="0"/>
              <a:t>Types </a:t>
            </a:r>
          </a:p>
          <a:p>
            <a:pPr lvl="2" eaLnBrk="1" hangingPunct="1"/>
            <a:r>
              <a:rPr lang="en-US" altLang="en-US" smtClean="0"/>
              <a:t>Fibrocartilage</a:t>
            </a:r>
          </a:p>
          <a:p>
            <a:pPr lvl="2" eaLnBrk="1" hangingPunct="1"/>
            <a:r>
              <a:rPr lang="en-US" altLang="en-US" smtClean="0"/>
              <a:t>Hyaline</a:t>
            </a:r>
          </a:p>
          <a:p>
            <a:pPr lvl="2" eaLnBrk="1" hangingPunct="1"/>
            <a:r>
              <a:rPr lang="en-US" altLang="en-US" smtClean="0"/>
              <a:t>Elastic cartilage</a:t>
            </a:r>
          </a:p>
          <a:p>
            <a:pPr eaLnBrk="1" hangingPunct="1"/>
            <a:r>
              <a:rPr lang="en-US" altLang="en-US" b="1" smtClean="0"/>
              <a:t>Ligaments</a:t>
            </a:r>
          </a:p>
          <a:p>
            <a:pPr lvl="1" eaLnBrk="1" hangingPunct="1"/>
            <a:r>
              <a:rPr lang="en-US" altLang="en-US" smtClean="0"/>
              <a:t>Function</a:t>
            </a:r>
          </a:p>
          <a:p>
            <a:pPr lvl="2" eaLnBrk="1" hangingPunct="1"/>
            <a:r>
              <a:rPr lang="en-US" altLang="en-US" smtClean="0"/>
              <a:t>attach bone to bone</a:t>
            </a:r>
          </a:p>
          <a:p>
            <a:pPr lvl="1" eaLnBrk="1" hangingPunct="1"/>
            <a:r>
              <a:rPr lang="en-US" altLang="en-US" smtClean="0"/>
              <a:t>Dense fibrous connective tissue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88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|4|14.1|30.3|30.6|23.6|19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4|25.3|42.1|71.4|20.2|3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6|25.5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6046</TotalTime>
  <Words>252</Words>
  <Application>Microsoft Office PowerPoint</Application>
  <PresentationFormat>On-screen Show (4:3)</PresentationFormat>
  <Paragraphs>80</Paragraphs>
  <Slides>6</Slides>
  <Notes>5</Notes>
  <HiddenSlides>0</HiddenSlides>
  <MMClips>6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Johnson_6e_PPT_template-orig</vt:lpstr>
      <vt:lpstr>Johnson_6e_PPT_template_2line</vt:lpstr>
      <vt:lpstr>Johnson_6e_PPT_template_1line</vt:lpstr>
      <vt:lpstr>Johnson_6e_PPT_template-blank</vt:lpstr>
      <vt:lpstr>PowerPoint Presentation</vt:lpstr>
      <vt:lpstr>Skeletal System: Made of Connective Tissue</vt:lpstr>
      <vt:lpstr>Bones – Functions</vt:lpstr>
      <vt:lpstr>Bone – Structure</vt:lpstr>
      <vt:lpstr>PowerPoint Presentation</vt:lpstr>
      <vt:lpstr>Cartilage and Ligaments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Glaser, Gary</dc:creator>
  <cp:lastModifiedBy>gglaser</cp:lastModifiedBy>
  <cp:revision>393</cp:revision>
  <cp:lastPrinted>2002-04-29T18:54:29Z</cp:lastPrinted>
  <dcterms:created xsi:type="dcterms:W3CDTF">2000-12-11T01:39:32Z</dcterms:created>
  <dcterms:modified xsi:type="dcterms:W3CDTF">2016-08-24T16:10:02Z</dcterms:modified>
</cp:coreProperties>
</file>