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  <p:sldMasterId id="2147483662" r:id="rId2"/>
  </p:sldMasterIdLst>
  <p:notesMasterIdLst>
    <p:notesMasterId r:id="rId7"/>
  </p:notesMasterIdLst>
  <p:handoutMasterIdLst>
    <p:handoutMasterId r:id="rId8"/>
  </p:handoutMasterIdLst>
  <p:sldIdLst>
    <p:sldId id="390" r:id="rId3"/>
    <p:sldId id="405" r:id="rId4"/>
    <p:sldId id="406" r:id="rId5"/>
    <p:sldId id="407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orient="horz" pos="315">
          <p15:clr>
            <a:srgbClr val="A4A3A4"/>
          </p15:clr>
        </p15:guide>
        <p15:guide id="3" orient="horz" pos="979">
          <p15:clr>
            <a:srgbClr val="A4A3A4"/>
          </p15:clr>
        </p15:guide>
        <p15:guide id="4" pos="2875">
          <p15:clr>
            <a:srgbClr val="A4A3A4"/>
          </p15:clr>
        </p15:guide>
        <p15:guide id="5" pos="118">
          <p15:clr>
            <a:srgbClr val="A4A3A4"/>
          </p15:clr>
        </p15:guide>
        <p15:guide id="6" pos="3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7" autoAdjust="0"/>
    <p:restoredTop sz="89058" autoAdjust="0"/>
  </p:normalViewPr>
  <p:slideViewPr>
    <p:cSldViewPr snapToGrid="0">
      <p:cViewPr varScale="1">
        <p:scale>
          <a:sx n="130" d="100"/>
          <a:sy n="130" d="100"/>
        </p:scale>
        <p:origin x="1074" y="126"/>
      </p:cViewPr>
      <p:guideLst>
        <p:guide orient="horz" pos="4128"/>
        <p:guide orient="horz" pos="315"/>
        <p:guide orient="horz" pos="979"/>
        <p:guide pos="2875"/>
        <p:guide pos="118"/>
        <p:guide pos="3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2F7FC6F4-C5CB-4D23-9C89-6F3107A062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47391A5A-0362-4D1D-88F9-AFE14C7109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1763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C4337FD4-39EE-46FA-92E7-C0307AE54587}" type="slidenum">
              <a:rPr lang="en-US" altLang="en-US" sz="1200" smtClean="0">
                <a:latin typeface="Bookman Old Style" pitchFamily="28" charset="0"/>
              </a:rPr>
              <a:pPr/>
              <a:t>1</a:t>
            </a:fld>
            <a:endParaRPr lang="en-US" altLang="en-US" sz="1200">
              <a:latin typeface="Bookman Old Style" pitchFamily="2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6" descr="70167Johnson6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030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  <a:cs typeface="+mn-cs"/>
              </a:rPr>
              <a:t>Concepts and Current Issues</a:t>
            </a:r>
            <a:endParaRPr lang="en-US" sz="3200">
              <a:latin typeface="Arial" charset="0"/>
              <a:cs typeface="+mn-cs"/>
            </a:endParaRPr>
          </a:p>
        </p:txBody>
      </p:sp>
      <p:sp>
        <p:nvSpPr>
          <p:cNvPr id="6" name="Text Box 1031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  <a:cs typeface="+mn-cs"/>
              </a:rPr>
              <a:t>Human Biology</a:t>
            </a:r>
            <a:endParaRPr lang="en-US" sz="4800">
              <a:latin typeface="Arial" charset="0"/>
              <a:cs typeface="+mn-cs"/>
            </a:endParaRPr>
          </a:p>
        </p:txBody>
      </p:sp>
      <p:sp>
        <p:nvSpPr>
          <p:cNvPr id="7" name="Text Box 1032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  <a:cs typeface="+mn-cs"/>
              </a:rPr>
              <a:t>Sixth Edition</a:t>
            </a:r>
            <a:endParaRPr lang="en-US" sz="2000">
              <a:latin typeface="Arial" charset="0"/>
              <a:cs typeface="+mn-cs"/>
            </a:endParaRPr>
          </a:p>
        </p:txBody>
      </p:sp>
      <p:sp>
        <p:nvSpPr>
          <p:cNvPr id="8" name="Text Box 1033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  <a:cs typeface="+mn-cs"/>
              </a:rPr>
              <a:t>Michael D. Johnson</a:t>
            </a:r>
            <a:endParaRPr lang="en-US" sz="2000">
              <a:latin typeface="Arial" charset="0"/>
              <a:cs typeface="+mn-cs"/>
            </a:endParaRPr>
          </a:p>
        </p:txBody>
      </p:sp>
      <p:sp>
        <p:nvSpPr>
          <p:cNvPr id="72707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2708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7549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61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261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598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6473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0346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8055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1472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39640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3291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9726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17144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83050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52295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8281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918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941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7027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6291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6252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982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7245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2.pn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2.png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Multicellular Organisms Must Maintain Homeostasis</a:t>
            </a:r>
          </a:p>
        </p:txBody>
      </p:sp>
      <p:sp>
        <p:nvSpPr>
          <p:cNvPr id="36867" name="Rectangle 13"/>
          <p:cNvSpPr>
            <a:spLocks noGrp="1" noChangeArrowheads="1"/>
          </p:cNvSpPr>
          <p:nvPr>
            <p:ph type="body" idx="4294967295"/>
          </p:nvPr>
        </p:nvSpPr>
        <p:spPr>
          <a:xfrm>
            <a:off x="414338" y="1449388"/>
            <a:ext cx="8353425" cy="49768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000"/>
              <a:t>Maintenance of relative constancy of the conditions of the internal environment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000" b="1"/>
              <a:t>Negative feedback control system</a:t>
            </a:r>
            <a:endParaRPr lang="en-US" altLang="en-US" sz="3000"/>
          </a:p>
          <a:p>
            <a:pPr lvl="1" eaLnBrk="1" hangingPunct="1">
              <a:lnSpc>
                <a:spcPct val="90000"/>
              </a:lnSpc>
            </a:pPr>
            <a:r>
              <a:rPr lang="en-US" altLang="en-US" sz="2600"/>
              <a:t>deviations from normal are detected and counteracted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000"/>
              <a:t>Components of a negative feedback control system</a:t>
            </a:r>
            <a:r>
              <a:rPr lang="en-US" altLang="en-US" sz="280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Controlled variable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Sensor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Control center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Effector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038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3" descr="04_12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795"/>
          <a:stretch>
            <a:fillRect/>
          </a:stretch>
        </p:blipFill>
        <p:spPr bwMode="auto">
          <a:xfrm>
            <a:off x="4541838" y="1398588"/>
            <a:ext cx="4275137" cy="371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23" descr="04_12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795"/>
          <a:stretch>
            <a:fillRect/>
          </a:stretch>
        </p:blipFill>
        <p:spPr bwMode="auto">
          <a:xfrm>
            <a:off x="265113" y="1398588"/>
            <a:ext cx="4273550" cy="371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Rectangle 2"/>
          <p:cNvSpPr>
            <a:spLocks noChangeArrowheads="1"/>
          </p:cNvSpPr>
          <p:nvPr/>
        </p:nvSpPr>
        <p:spPr bwMode="auto">
          <a:xfrm>
            <a:off x="6129338" y="1438275"/>
            <a:ext cx="13350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Controlled variable</a:t>
            </a:r>
          </a:p>
        </p:txBody>
      </p:sp>
      <p:sp>
        <p:nvSpPr>
          <p:cNvPr id="5126" name="Rectangle 3"/>
          <p:cNvSpPr>
            <a:spLocks noChangeArrowheads="1"/>
          </p:cNvSpPr>
          <p:nvPr/>
        </p:nvSpPr>
        <p:spPr bwMode="auto">
          <a:xfrm>
            <a:off x="1614488" y="1438275"/>
            <a:ext cx="13350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Controlled variable</a:t>
            </a:r>
          </a:p>
        </p:txBody>
      </p:sp>
      <p:sp>
        <p:nvSpPr>
          <p:cNvPr id="37894" name="Rectangle 4"/>
          <p:cNvSpPr>
            <a:spLocks noChangeArrowheads="1"/>
          </p:cNvSpPr>
          <p:nvPr/>
        </p:nvSpPr>
        <p:spPr bwMode="auto">
          <a:xfrm>
            <a:off x="6448425" y="1641475"/>
            <a:ext cx="5857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Higher</a:t>
            </a:r>
          </a:p>
        </p:txBody>
      </p:sp>
      <p:sp>
        <p:nvSpPr>
          <p:cNvPr id="5128" name="Rectangle 6"/>
          <p:cNvSpPr>
            <a:spLocks noChangeArrowheads="1"/>
          </p:cNvSpPr>
          <p:nvPr/>
        </p:nvSpPr>
        <p:spPr bwMode="auto">
          <a:xfrm>
            <a:off x="1936750" y="1641475"/>
            <a:ext cx="5857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Higher</a:t>
            </a:r>
          </a:p>
        </p:txBody>
      </p:sp>
      <p:sp>
        <p:nvSpPr>
          <p:cNvPr id="5129" name="Rectangle 7"/>
          <p:cNvSpPr>
            <a:spLocks noChangeArrowheads="1"/>
          </p:cNvSpPr>
          <p:nvPr/>
        </p:nvSpPr>
        <p:spPr bwMode="auto">
          <a:xfrm>
            <a:off x="1936750" y="1857375"/>
            <a:ext cx="7270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Set point</a:t>
            </a:r>
          </a:p>
        </p:txBody>
      </p:sp>
      <p:sp>
        <p:nvSpPr>
          <p:cNvPr id="37897" name="Rectangle 8"/>
          <p:cNvSpPr>
            <a:spLocks noChangeArrowheads="1"/>
          </p:cNvSpPr>
          <p:nvPr/>
        </p:nvSpPr>
        <p:spPr bwMode="auto">
          <a:xfrm>
            <a:off x="6448425" y="1860550"/>
            <a:ext cx="7270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Set point</a:t>
            </a:r>
          </a:p>
        </p:txBody>
      </p:sp>
      <p:sp>
        <p:nvSpPr>
          <p:cNvPr id="5131" name="Rectangle 9"/>
          <p:cNvSpPr>
            <a:spLocks noChangeArrowheads="1"/>
          </p:cNvSpPr>
          <p:nvPr/>
        </p:nvSpPr>
        <p:spPr bwMode="auto">
          <a:xfrm>
            <a:off x="1936750" y="2074863"/>
            <a:ext cx="55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Lower</a:t>
            </a:r>
          </a:p>
        </p:txBody>
      </p:sp>
      <p:sp>
        <p:nvSpPr>
          <p:cNvPr id="37899" name="Rectangle 10"/>
          <p:cNvSpPr>
            <a:spLocks noChangeArrowheads="1"/>
          </p:cNvSpPr>
          <p:nvPr/>
        </p:nvSpPr>
        <p:spPr bwMode="auto">
          <a:xfrm>
            <a:off x="6448425" y="2078038"/>
            <a:ext cx="55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Lower</a:t>
            </a:r>
          </a:p>
        </p:txBody>
      </p:sp>
      <p:sp>
        <p:nvSpPr>
          <p:cNvPr id="5133" name="Rectangle 11"/>
          <p:cNvSpPr>
            <a:spLocks noChangeArrowheads="1"/>
          </p:cNvSpPr>
          <p:nvPr/>
        </p:nvSpPr>
        <p:spPr bwMode="auto">
          <a:xfrm>
            <a:off x="573088" y="3267075"/>
            <a:ext cx="6635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Effector</a:t>
            </a:r>
          </a:p>
        </p:txBody>
      </p:sp>
      <p:sp>
        <p:nvSpPr>
          <p:cNvPr id="37901" name="Rectangle 12"/>
          <p:cNvSpPr>
            <a:spLocks noChangeArrowheads="1"/>
          </p:cNvSpPr>
          <p:nvPr/>
        </p:nvSpPr>
        <p:spPr bwMode="auto">
          <a:xfrm>
            <a:off x="5089525" y="3267075"/>
            <a:ext cx="6635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Effector</a:t>
            </a:r>
          </a:p>
        </p:txBody>
      </p:sp>
      <p:sp>
        <p:nvSpPr>
          <p:cNvPr id="5135" name="Rectangle 13"/>
          <p:cNvSpPr>
            <a:spLocks noChangeArrowheads="1"/>
          </p:cNvSpPr>
          <p:nvPr/>
        </p:nvSpPr>
        <p:spPr bwMode="auto">
          <a:xfrm>
            <a:off x="3348038" y="3262313"/>
            <a:ext cx="6143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Sensor</a:t>
            </a:r>
          </a:p>
        </p:txBody>
      </p:sp>
      <p:sp>
        <p:nvSpPr>
          <p:cNvPr id="37903" name="Rectangle 14"/>
          <p:cNvSpPr>
            <a:spLocks noChangeArrowheads="1"/>
          </p:cNvSpPr>
          <p:nvPr/>
        </p:nvSpPr>
        <p:spPr bwMode="auto">
          <a:xfrm>
            <a:off x="7864475" y="3263900"/>
            <a:ext cx="6143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Sensor</a:t>
            </a:r>
          </a:p>
        </p:txBody>
      </p:sp>
      <p:sp>
        <p:nvSpPr>
          <p:cNvPr id="5137" name="Rectangle 15"/>
          <p:cNvSpPr>
            <a:spLocks noChangeArrowheads="1"/>
          </p:cNvSpPr>
          <p:nvPr/>
        </p:nvSpPr>
        <p:spPr bwMode="auto">
          <a:xfrm>
            <a:off x="1714500" y="4425950"/>
            <a:ext cx="10525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Control center</a:t>
            </a:r>
          </a:p>
        </p:txBody>
      </p:sp>
      <p:sp>
        <p:nvSpPr>
          <p:cNvPr id="37905" name="Rectangle 16"/>
          <p:cNvSpPr>
            <a:spLocks noChangeArrowheads="1"/>
          </p:cNvSpPr>
          <p:nvPr/>
        </p:nvSpPr>
        <p:spPr bwMode="auto">
          <a:xfrm>
            <a:off x="6269038" y="4429125"/>
            <a:ext cx="10525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Control center</a:t>
            </a:r>
          </a:p>
        </p:txBody>
      </p:sp>
      <p:sp>
        <p:nvSpPr>
          <p:cNvPr id="5139" name="Rectangle 9"/>
          <p:cNvSpPr>
            <a:spLocks noChangeArrowheads="1"/>
          </p:cNvSpPr>
          <p:nvPr/>
        </p:nvSpPr>
        <p:spPr bwMode="auto">
          <a:xfrm>
            <a:off x="185738" y="4838700"/>
            <a:ext cx="43195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>
                <a:latin typeface="Helvetica" pitchFamily="84" charset="0"/>
              </a:rPr>
              <a:t> a) An </a:t>
            </a:r>
            <a:r>
              <a:rPr lang="en-US" altLang="en-US" sz="1000" b="1" i="1">
                <a:latin typeface="Helvetica" pitchFamily="84" charset="0"/>
              </a:rPr>
              <a:t>increase </a:t>
            </a:r>
            <a:r>
              <a:rPr lang="en-US" altLang="en-US" sz="1000" b="1">
                <a:latin typeface="Helvetica" pitchFamily="84" charset="0"/>
              </a:rPr>
              <a:t>in the controlled variable causes events that </a:t>
            </a:r>
            <a:r>
              <a:rPr lang="en-US" altLang="en-US" sz="1000" b="1" i="1">
                <a:latin typeface="Helvetica" pitchFamily="84" charset="0"/>
              </a:rPr>
              <a:t>lower</a:t>
            </a:r>
          </a:p>
          <a:p>
            <a:pPr>
              <a:lnSpc>
                <a:spcPct val="90000"/>
              </a:lnSpc>
            </a:pPr>
            <a:r>
              <a:rPr lang="en-US" altLang="en-US" sz="1000" b="1">
                <a:latin typeface="Helvetica" pitchFamily="84" charset="0"/>
              </a:rPr>
              <a:t>     the controlled variable toward its set point again.</a:t>
            </a:r>
          </a:p>
        </p:txBody>
      </p:sp>
      <p:sp>
        <p:nvSpPr>
          <p:cNvPr id="37907" name="Rectangle 11"/>
          <p:cNvSpPr>
            <a:spLocks noChangeArrowheads="1"/>
          </p:cNvSpPr>
          <p:nvPr/>
        </p:nvSpPr>
        <p:spPr bwMode="auto">
          <a:xfrm>
            <a:off x="4743450" y="4832350"/>
            <a:ext cx="44005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2000"/>
              </a:lnSpc>
            </a:pPr>
            <a:r>
              <a:rPr lang="en-US" altLang="en-US" sz="1000" b="1">
                <a:latin typeface="Helvetica" pitchFamily="84" charset="0"/>
              </a:rPr>
              <a:t>b) A </a:t>
            </a:r>
            <a:r>
              <a:rPr lang="en-US" altLang="en-US" sz="1000" b="1" i="1">
                <a:latin typeface="Helvetica" pitchFamily="84" charset="0"/>
              </a:rPr>
              <a:t>decrease </a:t>
            </a:r>
            <a:r>
              <a:rPr lang="en-US" altLang="en-US" sz="1000" b="1">
                <a:latin typeface="Helvetica" pitchFamily="84" charset="0"/>
              </a:rPr>
              <a:t>in the controlled variable causes events that </a:t>
            </a:r>
            <a:r>
              <a:rPr lang="en-US" altLang="en-US" sz="1000" b="1" i="1">
                <a:latin typeface="Helvetica" pitchFamily="84" charset="0"/>
              </a:rPr>
              <a:t>raise</a:t>
            </a:r>
          </a:p>
          <a:p>
            <a:pPr>
              <a:lnSpc>
                <a:spcPct val="92000"/>
              </a:lnSpc>
            </a:pPr>
            <a:r>
              <a:rPr lang="en-US" altLang="en-US" sz="1000" b="1" i="1">
                <a:latin typeface="Helvetica" pitchFamily="84" charset="0"/>
              </a:rPr>
              <a:t>    </a:t>
            </a:r>
            <a:r>
              <a:rPr lang="en-US" altLang="en-US" sz="1000" b="1">
                <a:latin typeface="Helvetica" pitchFamily="84" charset="0"/>
              </a:rPr>
              <a:t>the controlled variable toward its set point again.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711"/>
    </mc:Choice>
    <mc:Fallback xmlns="">
      <p:transition spd="slow" advTm="507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7892" grpId="0"/>
      <p:bldP spid="37894" grpId="0"/>
      <p:bldP spid="37897" grpId="0"/>
      <p:bldP spid="37899" grpId="0"/>
      <p:bldP spid="37901" grpId="0"/>
      <p:bldP spid="37903" grpId="0"/>
      <p:bldP spid="37905" grpId="0"/>
      <p:bldP spid="3790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Negative Feedback Helps Maintain Core Body Temperature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Controlled variable</a:t>
            </a:r>
            <a:r>
              <a:rPr lang="en-US" altLang="en-US"/>
              <a:t>: body temperature</a:t>
            </a:r>
          </a:p>
          <a:p>
            <a:pPr eaLnBrk="1" hangingPunct="1"/>
            <a:r>
              <a:rPr lang="en-US" altLang="en-US" b="1"/>
              <a:t>Sensors</a:t>
            </a:r>
            <a:r>
              <a:rPr lang="en-US" altLang="en-US"/>
              <a:t>: temperature sensors in skin and internal organs</a:t>
            </a:r>
          </a:p>
          <a:p>
            <a:pPr eaLnBrk="1" hangingPunct="1"/>
            <a:r>
              <a:rPr lang="en-US" altLang="en-US" b="1"/>
              <a:t>Control center</a:t>
            </a:r>
            <a:r>
              <a:rPr lang="en-US" altLang="en-US"/>
              <a:t>: hypothalamus </a:t>
            </a:r>
          </a:p>
          <a:p>
            <a:pPr eaLnBrk="1" hangingPunct="1"/>
            <a:r>
              <a:rPr lang="en-US" altLang="en-US" b="1"/>
              <a:t>Effectors</a:t>
            </a:r>
            <a:endParaRPr lang="en-US" altLang="en-US"/>
          </a:p>
          <a:p>
            <a:pPr lvl="1" eaLnBrk="1" hangingPunct="1"/>
            <a:r>
              <a:rPr lang="en-US" altLang="en-US"/>
              <a:t>Blood vessels</a:t>
            </a:r>
          </a:p>
          <a:p>
            <a:pPr lvl="1" eaLnBrk="1" hangingPunct="1"/>
            <a:r>
              <a:rPr lang="en-US" altLang="en-US"/>
              <a:t>Sweat glands</a:t>
            </a:r>
          </a:p>
          <a:p>
            <a:pPr lvl="1" eaLnBrk="1" hangingPunct="1"/>
            <a:r>
              <a:rPr lang="en-US" altLang="en-US"/>
              <a:t>Skeletal muscles</a:t>
            </a:r>
          </a:p>
          <a:p>
            <a:pPr eaLnBrk="1" hangingPunct="1"/>
            <a:endParaRPr lang="en-US" alt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874"/>
    </mc:Choice>
    <mc:Fallback xmlns="">
      <p:transition spd="slow" advTm="1658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5" descr="04_13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4677"/>
          <a:stretch>
            <a:fillRect/>
          </a:stretch>
        </p:blipFill>
        <p:spPr bwMode="auto">
          <a:xfrm>
            <a:off x="4562475" y="1463675"/>
            <a:ext cx="4273550" cy="336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35" descr="04_13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4677"/>
          <a:stretch>
            <a:fillRect/>
          </a:stretch>
        </p:blipFill>
        <p:spPr bwMode="auto">
          <a:xfrm>
            <a:off x="296863" y="1463675"/>
            <a:ext cx="4273550" cy="336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2"/>
          <p:cNvSpPr>
            <a:spLocks noChangeArrowheads="1"/>
          </p:cNvSpPr>
          <p:nvPr/>
        </p:nvSpPr>
        <p:spPr bwMode="auto">
          <a:xfrm>
            <a:off x="2117725" y="1492250"/>
            <a:ext cx="12430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Core temperature</a:t>
            </a:r>
          </a:p>
        </p:txBody>
      </p:sp>
      <p:sp>
        <p:nvSpPr>
          <p:cNvPr id="41989" name="Rectangle 3"/>
          <p:cNvSpPr>
            <a:spLocks noChangeArrowheads="1"/>
          </p:cNvSpPr>
          <p:nvPr/>
        </p:nvSpPr>
        <p:spPr bwMode="auto">
          <a:xfrm>
            <a:off x="6448425" y="1492250"/>
            <a:ext cx="12430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Core temperature</a:t>
            </a:r>
          </a:p>
        </p:txBody>
      </p:sp>
      <p:sp>
        <p:nvSpPr>
          <p:cNvPr id="7175" name="TextBox 4"/>
          <p:cNvSpPr txBox="1">
            <a:spLocks noChangeArrowheads="1"/>
          </p:cNvSpPr>
          <p:nvPr/>
        </p:nvSpPr>
        <p:spPr bwMode="auto">
          <a:xfrm>
            <a:off x="2408238" y="1685925"/>
            <a:ext cx="5857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Higher</a:t>
            </a:r>
          </a:p>
        </p:txBody>
      </p:sp>
      <p:sp>
        <p:nvSpPr>
          <p:cNvPr id="7176" name="TextBox 5"/>
          <p:cNvSpPr txBox="1">
            <a:spLocks noChangeArrowheads="1"/>
          </p:cNvSpPr>
          <p:nvPr/>
        </p:nvSpPr>
        <p:spPr bwMode="auto">
          <a:xfrm>
            <a:off x="2392363" y="1885950"/>
            <a:ext cx="7270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Set point</a:t>
            </a:r>
          </a:p>
        </p:txBody>
      </p:sp>
      <p:sp>
        <p:nvSpPr>
          <p:cNvPr id="41992" name="Rectangle 6"/>
          <p:cNvSpPr>
            <a:spLocks noChangeArrowheads="1"/>
          </p:cNvSpPr>
          <p:nvPr/>
        </p:nvSpPr>
        <p:spPr bwMode="auto">
          <a:xfrm>
            <a:off x="6713538" y="1895475"/>
            <a:ext cx="7270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Set point</a:t>
            </a:r>
          </a:p>
        </p:txBody>
      </p:sp>
      <p:sp>
        <p:nvSpPr>
          <p:cNvPr id="41993" name="Rectangle 7"/>
          <p:cNvSpPr>
            <a:spLocks noChangeArrowheads="1"/>
          </p:cNvSpPr>
          <p:nvPr/>
        </p:nvSpPr>
        <p:spPr bwMode="auto">
          <a:xfrm>
            <a:off x="6710363" y="1682750"/>
            <a:ext cx="5857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Higher</a:t>
            </a:r>
          </a:p>
        </p:txBody>
      </p:sp>
      <p:sp>
        <p:nvSpPr>
          <p:cNvPr id="7179" name="Rectangle 8"/>
          <p:cNvSpPr>
            <a:spLocks noChangeArrowheads="1"/>
          </p:cNvSpPr>
          <p:nvPr/>
        </p:nvSpPr>
        <p:spPr bwMode="auto">
          <a:xfrm>
            <a:off x="2408238" y="2092325"/>
            <a:ext cx="55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Lower</a:t>
            </a:r>
          </a:p>
        </p:txBody>
      </p:sp>
      <p:sp>
        <p:nvSpPr>
          <p:cNvPr id="41995" name="Rectangle 9"/>
          <p:cNvSpPr>
            <a:spLocks noChangeArrowheads="1"/>
          </p:cNvSpPr>
          <p:nvPr/>
        </p:nvSpPr>
        <p:spPr bwMode="auto">
          <a:xfrm>
            <a:off x="6710363" y="2092325"/>
            <a:ext cx="55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Lower</a:t>
            </a:r>
          </a:p>
        </p:txBody>
      </p:sp>
      <p:sp>
        <p:nvSpPr>
          <p:cNvPr id="7181" name="Rectangle 10"/>
          <p:cNvSpPr>
            <a:spLocks noChangeArrowheads="1"/>
          </p:cNvSpPr>
          <p:nvPr/>
        </p:nvSpPr>
        <p:spPr bwMode="auto">
          <a:xfrm>
            <a:off x="1146175" y="2541588"/>
            <a:ext cx="167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9000"/>
              </a:lnSpc>
            </a:pPr>
            <a:r>
              <a:rPr lang="en-US" altLang="en-US" sz="1000" b="1">
                <a:latin typeface="Helvetica" pitchFamily="84" charset="0"/>
              </a:rPr>
              <a:t>Constriction of blood</a:t>
            </a:r>
          </a:p>
          <a:p>
            <a:pPr>
              <a:lnSpc>
                <a:spcPct val="89000"/>
              </a:lnSpc>
            </a:pPr>
            <a:r>
              <a:rPr lang="en-US" altLang="en-US" sz="1000" b="1">
                <a:latin typeface="Helvetica" pitchFamily="84" charset="0"/>
              </a:rPr>
              <a:t>vessels in skin</a:t>
            </a:r>
          </a:p>
          <a:p>
            <a:pPr>
              <a:lnSpc>
                <a:spcPct val="89000"/>
              </a:lnSpc>
            </a:pPr>
            <a:r>
              <a:rPr lang="en-US" altLang="en-US" sz="1000" b="1">
                <a:latin typeface="Helvetica" pitchFamily="84" charset="0"/>
              </a:rPr>
              <a:t>(saves heat)</a:t>
            </a:r>
          </a:p>
        </p:txBody>
      </p:sp>
      <p:sp>
        <p:nvSpPr>
          <p:cNvPr id="41997" name="Rectangle 11"/>
          <p:cNvSpPr>
            <a:spLocks noChangeArrowheads="1"/>
          </p:cNvSpPr>
          <p:nvPr/>
        </p:nvSpPr>
        <p:spPr bwMode="auto">
          <a:xfrm>
            <a:off x="5337175" y="2541588"/>
            <a:ext cx="1433513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>
                <a:latin typeface="Helvetica" pitchFamily="84" charset="0"/>
              </a:rPr>
              <a:t>Dilation of blood</a:t>
            </a:r>
          </a:p>
          <a:p>
            <a:pPr>
              <a:lnSpc>
                <a:spcPct val="90000"/>
              </a:lnSpc>
            </a:pPr>
            <a:r>
              <a:rPr lang="en-US" altLang="en-US" sz="1000" b="1">
                <a:latin typeface="Helvetica" pitchFamily="84" charset="0"/>
              </a:rPr>
              <a:t>vessels in skin</a:t>
            </a:r>
          </a:p>
          <a:p>
            <a:pPr>
              <a:lnSpc>
                <a:spcPct val="90000"/>
              </a:lnSpc>
            </a:pPr>
            <a:r>
              <a:rPr lang="en-US" altLang="en-US" sz="1000" b="1">
                <a:latin typeface="Helvetica" pitchFamily="84" charset="0"/>
              </a:rPr>
              <a:t>(promotes heat loss)</a:t>
            </a:r>
          </a:p>
        </p:txBody>
      </p:sp>
      <p:sp>
        <p:nvSpPr>
          <p:cNvPr id="41998" name="Rectangle 12"/>
          <p:cNvSpPr>
            <a:spLocks noChangeArrowheads="1"/>
          </p:cNvSpPr>
          <p:nvPr/>
        </p:nvSpPr>
        <p:spPr bwMode="auto">
          <a:xfrm>
            <a:off x="7923213" y="2927350"/>
            <a:ext cx="685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Sensors</a:t>
            </a:r>
          </a:p>
        </p:txBody>
      </p:sp>
      <p:sp>
        <p:nvSpPr>
          <p:cNvPr id="7184" name="Rectangle 13"/>
          <p:cNvSpPr>
            <a:spLocks noChangeArrowheads="1"/>
          </p:cNvSpPr>
          <p:nvPr/>
        </p:nvSpPr>
        <p:spPr bwMode="auto">
          <a:xfrm>
            <a:off x="3600450" y="2928938"/>
            <a:ext cx="685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Sensors</a:t>
            </a:r>
          </a:p>
        </p:txBody>
      </p:sp>
      <p:sp>
        <p:nvSpPr>
          <p:cNvPr id="7185" name="Rectangle 14"/>
          <p:cNvSpPr>
            <a:spLocks noChangeArrowheads="1"/>
          </p:cNvSpPr>
          <p:nvPr/>
        </p:nvSpPr>
        <p:spPr bwMode="auto">
          <a:xfrm>
            <a:off x="295275" y="3190875"/>
            <a:ext cx="1371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>
                <a:latin typeface="Helvetica" pitchFamily="84" charset="0"/>
              </a:rPr>
              <a:t>Shivering</a:t>
            </a:r>
          </a:p>
          <a:p>
            <a:pPr>
              <a:lnSpc>
                <a:spcPct val="90000"/>
              </a:lnSpc>
            </a:pPr>
            <a:r>
              <a:rPr lang="en-US" altLang="en-US" sz="1000" b="1">
                <a:latin typeface="Helvetica" pitchFamily="84" charset="0"/>
              </a:rPr>
              <a:t>(generates heat)</a:t>
            </a:r>
          </a:p>
        </p:txBody>
      </p:sp>
      <p:sp>
        <p:nvSpPr>
          <p:cNvPr id="42001" name="Rectangle 15"/>
          <p:cNvSpPr>
            <a:spLocks noChangeArrowheads="1"/>
          </p:cNvSpPr>
          <p:nvPr/>
        </p:nvSpPr>
        <p:spPr bwMode="auto">
          <a:xfrm>
            <a:off x="4811713" y="3244850"/>
            <a:ext cx="7413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Sweating</a:t>
            </a:r>
          </a:p>
        </p:txBody>
      </p:sp>
      <p:sp>
        <p:nvSpPr>
          <p:cNvPr id="7187" name="Rectangle 16"/>
          <p:cNvSpPr>
            <a:spLocks noChangeArrowheads="1"/>
          </p:cNvSpPr>
          <p:nvPr/>
        </p:nvSpPr>
        <p:spPr bwMode="auto">
          <a:xfrm>
            <a:off x="2738438" y="4262438"/>
            <a:ext cx="1447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/>
            <a:r>
              <a:rPr lang="en-US" altLang="en-US" sz="1000" b="1">
                <a:latin typeface="Helvetica" pitchFamily="84" charset="0"/>
              </a:rPr>
              <a:t>Control center</a:t>
            </a:r>
          </a:p>
          <a:p>
            <a:pPr algn="ctr"/>
            <a:r>
              <a:rPr lang="en-US" altLang="en-US" sz="1000" b="1">
                <a:latin typeface="Helvetica" pitchFamily="84" charset="0"/>
              </a:rPr>
              <a:t>(hypothalamus)</a:t>
            </a:r>
          </a:p>
        </p:txBody>
      </p:sp>
      <p:sp>
        <p:nvSpPr>
          <p:cNvPr id="42003" name="Rectangle 17"/>
          <p:cNvSpPr>
            <a:spLocks noChangeArrowheads="1"/>
          </p:cNvSpPr>
          <p:nvPr/>
        </p:nvSpPr>
        <p:spPr bwMode="auto">
          <a:xfrm>
            <a:off x="7061200" y="4264025"/>
            <a:ext cx="1447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/>
            <a:r>
              <a:rPr lang="en-US" altLang="en-US" sz="1000" b="1">
                <a:latin typeface="Helvetica" pitchFamily="84" charset="0"/>
              </a:rPr>
              <a:t>Control center</a:t>
            </a:r>
          </a:p>
          <a:p>
            <a:pPr algn="ctr"/>
            <a:r>
              <a:rPr lang="en-US" altLang="en-US" sz="1000" b="1">
                <a:latin typeface="Helvetica" pitchFamily="84" charset="0"/>
              </a:rPr>
              <a:t>(hypothalamus)</a:t>
            </a:r>
          </a:p>
        </p:txBody>
      </p:sp>
      <p:sp>
        <p:nvSpPr>
          <p:cNvPr id="7189" name="WordArt 52"/>
          <p:cNvSpPr>
            <a:spLocks noChangeArrowheads="1" noChangeShapeType="1" noTextEdit="1"/>
          </p:cNvSpPr>
          <p:nvPr/>
        </p:nvSpPr>
        <p:spPr bwMode="auto">
          <a:xfrm rot="2516327">
            <a:off x="923925" y="4187825"/>
            <a:ext cx="735013" cy="1587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1800" b="1" kern="10">
                <a:latin typeface="Helvetica CE"/>
              </a:rPr>
              <a:t>Nerve activity</a:t>
            </a:r>
          </a:p>
        </p:txBody>
      </p:sp>
      <p:sp>
        <p:nvSpPr>
          <p:cNvPr id="7190" name="WordArt 53"/>
          <p:cNvSpPr>
            <a:spLocks noChangeArrowheads="1" noChangeShapeType="1" noTextEdit="1"/>
          </p:cNvSpPr>
          <p:nvPr/>
        </p:nvSpPr>
        <p:spPr bwMode="auto">
          <a:xfrm rot="556658">
            <a:off x="1744663" y="4592638"/>
            <a:ext cx="827087" cy="133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1800" b="1" kern="10">
                <a:latin typeface="Helvetica CE"/>
              </a:rPr>
              <a:t>skeletal muscle</a:t>
            </a:r>
          </a:p>
        </p:txBody>
      </p:sp>
      <p:sp>
        <p:nvSpPr>
          <p:cNvPr id="7191" name="WordArt 54"/>
          <p:cNvSpPr>
            <a:spLocks noChangeArrowheads="1" noChangeShapeType="1" noTextEdit="1"/>
          </p:cNvSpPr>
          <p:nvPr/>
        </p:nvSpPr>
        <p:spPr bwMode="auto">
          <a:xfrm rot="3852548">
            <a:off x="1360487" y="3656013"/>
            <a:ext cx="728663" cy="1666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1800" b="1" kern="10">
                <a:latin typeface="Helvetica CE"/>
              </a:rPr>
              <a:t>Nerve activity</a:t>
            </a:r>
          </a:p>
        </p:txBody>
      </p:sp>
      <p:sp>
        <p:nvSpPr>
          <p:cNvPr id="7192" name="WordArt 55"/>
          <p:cNvSpPr>
            <a:spLocks noChangeArrowheads="1" noChangeShapeType="1" noTextEdit="1"/>
          </p:cNvSpPr>
          <p:nvPr/>
        </p:nvSpPr>
        <p:spPr bwMode="auto">
          <a:xfrm rot="961742">
            <a:off x="2027238" y="4235450"/>
            <a:ext cx="714375" cy="1476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1800" b="1" kern="10">
                <a:latin typeface="Helvetica CE"/>
              </a:rPr>
              <a:t>blood vessels</a:t>
            </a:r>
          </a:p>
        </p:txBody>
      </p:sp>
      <p:sp>
        <p:nvSpPr>
          <p:cNvPr id="7193" name="Text Box 56"/>
          <p:cNvSpPr txBox="1">
            <a:spLocks noChangeArrowheads="1"/>
          </p:cNvSpPr>
          <p:nvPr/>
        </p:nvSpPr>
        <p:spPr bwMode="auto">
          <a:xfrm rot="2379844">
            <a:off x="1825625" y="3990975"/>
            <a:ext cx="304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to</a:t>
            </a:r>
          </a:p>
        </p:txBody>
      </p:sp>
      <p:sp>
        <p:nvSpPr>
          <p:cNvPr id="7194" name="WordArt 57"/>
          <p:cNvSpPr>
            <a:spLocks noChangeArrowheads="1" noChangeShapeType="1" noTextEdit="1"/>
          </p:cNvSpPr>
          <p:nvPr/>
        </p:nvSpPr>
        <p:spPr bwMode="auto">
          <a:xfrm rot="2516327">
            <a:off x="5248275" y="4187825"/>
            <a:ext cx="735013" cy="1587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1800" b="1" kern="10">
                <a:latin typeface="Helvetica CE"/>
              </a:rPr>
              <a:t>Nerve activity</a:t>
            </a:r>
          </a:p>
        </p:txBody>
      </p:sp>
      <p:sp>
        <p:nvSpPr>
          <p:cNvPr id="7195" name="WordArt 58"/>
          <p:cNvSpPr>
            <a:spLocks noChangeArrowheads="1" noChangeShapeType="1" noTextEdit="1"/>
          </p:cNvSpPr>
          <p:nvPr/>
        </p:nvSpPr>
        <p:spPr bwMode="auto">
          <a:xfrm rot="664113">
            <a:off x="6061075" y="4576763"/>
            <a:ext cx="711200" cy="1651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1800" b="1" kern="10">
                <a:latin typeface="Helvetica CE"/>
              </a:rPr>
              <a:t>sweat glands</a:t>
            </a:r>
          </a:p>
        </p:txBody>
      </p:sp>
      <p:sp>
        <p:nvSpPr>
          <p:cNvPr id="7196" name="WordArt 59"/>
          <p:cNvSpPr>
            <a:spLocks noChangeArrowheads="1" noChangeShapeType="1" noTextEdit="1"/>
          </p:cNvSpPr>
          <p:nvPr/>
        </p:nvSpPr>
        <p:spPr bwMode="auto">
          <a:xfrm rot="3852548">
            <a:off x="5684837" y="3656013"/>
            <a:ext cx="728663" cy="1666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1800" b="1" kern="10" dirty="0">
                <a:latin typeface="Helvetica CE"/>
              </a:rPr>
              <a:t>Nerve activity</a:t>
            </a:r>
          </a:p>
        </p:txBody>
      </p:sp>
      <p:sp>
        <p:nvSpPr>
          <p:cNvPr id="7197" name="WordArt 60"/>
          <p:cNvSpPr>
            <a:spLocks noChangeArrowheads="1" noChangeShapeType="1" noTextEdit="1"/>
          </p:cNvSpPr>
          <p:nvPr/>
        </p:nvSpPr>
        <p:spPr bwMode="auto">
          <a:xfrm rot="961742">
            <a:off x="6335713" y="4233863"/>
            <a:ext cx="728662" cy="14128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1800" b="1" kern="10" dirty="0">
                <a:latin typeface="Helvetica CE"/>
              </a:rPr>
              <a:t>blood vessels</a:t>
            </a:r>
          </a:p>
        </p:txBody>
      </p:sp>
      <p:sp>
        <p:nvSpPr>
          <p:cNvPr id="42013" name="Text Box 61"/>
          <p:cNvSpPr txBox="1">
            <a:spLocks noChangeArrowheads="1"/>
          </p:cNvSpPr>
          <p:nvPr/>
        </p:nvSpPr>
        <p:spPr bwMode="auto">
          <a:xfrm rot="2620316">
            <a:off x="6149975" y="3990975"/>
            <a:ext cx="304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 dirty="0">
                <a:latin typeface="Helvetica" pitchFamily="84" charset="0"/>
              </a:rPr>
              <a:t>to</a:t>
            </a:r>
          </a:p>
        </p:txBody>
      </p:sp>
      <p:sp>
        <p:nvSpPr>
          <p:cNvPr id="42014" name="Text Box 62"/>
          <p:cNvSpPr txBox="1">
            <a:spLocks noChangeArrowheads="1"/>
          </p:cNvSpPr>
          <p:nvPr/>
        </p:nvSpPr>
        <p:spPr bwMode="auto">
          <a:xfrm rot="1553363">
            <a:off x="5842000" y="4413250"/>
            <a:ext cx="304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to</a:t>
            </a:r>
          </a:p>
        </p:txBody>
      </p:sp>
      <p:sp>
        <p:nvSpPr>
          <p:cNvPr id="7200" name="Text Box 63"/>
          <p:cNvSpPr txBox="1">
            <a:spLocks noChangeArrowheads="1"/>
          </p:cNvSpPr>
          <p:nvPr/>
        </p:nvSpPr>
        <p:spPr bwMode="auto">
          <a:xfrm rot="1845849">
            <a:off x="1514475" y="4416425"/>
            <a:ext cx="304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to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586"/>
    </mc:Choice>
    <mc:Fallback xmlns="">
      <p:transition spd="slow" advTm="875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989" grpId="0"/>
      <p:bldP spid="41992" grpId="0"/>
      <p:bldP spid="41993" grpId="0"/>
      <p:bldP spid="41995" grpId="0"/>
      <p:bldP spid="41997" grpId="0"/>
      <p:bldP spid="41998" grpId="0"/>
      <p:bldP spid="42001" grpId="0"/>
      <p:bldP spid="42003" grpId="0"/>
      <p:bldP spid="7194" grpId="0"/>
      <p:bldP spid="7195" grpId="0"/>
      <p:bldP spid="7196" grpId="0"/>
      <p:bldP spid="7197" grpId="0"/>
      <p:bldP spid="42013" grpId="0"/>
      <p:bldP spid="420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1.7|8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.3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Gmac6:Applications:Microsoft Office 2004:Templates:My Templates:Johnson_6e_PPT_template_2line.pot</Template>
  <TotalTime>6851</TotalTime>
  <Words>209</Words>
  <Application>Microsoft Office PowerPoint</Application>
  <PresentationFormat>On-screen Show (4:3)</PresentationFormat>
  <Paragraphs>71</Paragraphs>
  <Slides>4</Slides>
  <Notes>4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Bookman Old Style</vt:lpstr>
      <vt:lpstr>Helvetica</vt:lpstr>
      <vt:lpstr>Helvetica CE</vt:lpstr>
      <vt:lpstr>Times New Roman</vt:lpstr>
      <vt:lpstr>Johnson_6e_PPT_template-orig</vt:lpstr>
      <vt:lpstr>Johnson_6e_PPT_template_2line</vt:lpstr>
      <vt:lpstr>Multicellular Organisms Must Maintain Homeostasis</vt:lpstr>
      <vt:lpstr>PowerPoint Presentation</vt:lpstr>
      <vt:lpstr>Negative Feedback Helps Maintain Core Body Temperature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Multicellular Organisms Must Maintain Homeostasis</dc:title>
  <dc:creator>Gary</dc:creator>
  <cp:lastModifiedBy>Gary</cp:lastModifiedBy>
  <cp:revision>404</cp:revision>
  <cp:lastPrinted>2002-04-29T18:54:29Z</cp:lastPrinted>
  <dcterms:created xsi:type="dcterms:W3CDTF">2000-12-11T01:39:32Z</dcterms:created>
  <dcterms:modified xsi:type="dcterms:W3CDTF">2019-12-19T20:29:24Z</dcterms:modified>
</cp:coreProperties>
</file>