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wav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tags/tag1.xml" ContentType="application/vnd.openxmlformats-officedocument.presentationml.tags+xml"/>
  <Override PartName="/ppt/notesSlides/notesSlide1.xml" ContentType="application/vnd.openxmlformats-officedocument.presentationml.notesSlide+xml"/>
  <Override PartName="/ppt/tags/tag2.xml" ContentType="application/vnd.openxmlformats-officedocument.presentationml.tags+xml"/>
  <Override PartName="/ppt/notesSlides/notesSlide2.xml" ContentType="application/vnd.openxmlformats-officedocument.presentationml.notesSlide+xml"/>
  <Override PartName="/ppt/tags/tag3.xml" ContentType="application/vnd.openxmlformats-officedocument.presentationml.tags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59" r:id="rId1"/>
    <p:sldMasterId id="2147483661" r:id="rId2"/>
    <p:sldMasterId id="2147483662" r:id="rId3"/>
  </p:sldMasterIdLst>
  <p:notesMasterIdLst>
    <p:notesMasterId r:id="rId8"/>
  </p:notesMasterIdLst>
  <p:handoutMasterIdLst>
    <p:handoutMasterId r:id="rId9"/>
  </p:handoutMasterIdLst>
  <p:sldIdLst>
    <p:sldId id="380" r:id="rId4"/>
    <p:sldId id="396" r:id="rId5"/>
    <p:sldId id="381" r:id="rId6"/>
    <p:sldId id="398" r:id="rId7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2800" kern="1200">
        <a:solidFill>
          <a:schemeClr val="tx1"/>
        </a:solidFill>
        <a:latin typeface="Times New Roman" pitchFamily="18" charset="0"/>
        <a:ea typeface="ＭＳ Ｐゴシック" pitchFamily="28" charset="-128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sz="2800" kern="1200">
        <a:solidFill>
          <a:schemeClr val="tx1"/>
        </a:solidFill>
        <a:latin typeface="Times New Roman" pitchFamily="18" charset="0"/>
        <a:ea typeface="ＭＳ Ｐゴシック" pitchFamily="28" charset="-128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sz="2800" kern="1200">
        <a:solidFill>
          <a:schemeClr val="tx1"/>
        </a:solidFill>
        <a:latin typeface="Times New Roman" pitchFamily="18" charset="0"/>
        <a:ea typeface="ＭＳ Ｐゴシック" pitchFamily="28" charset="-128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sz="2800" kern="1200">
        <a:solidFill>
          <a:schemeClr val="tx1"/>
        </a:solidFill>
        <a:latin typeface="Times New Roman" pitchFamily="18" charset="0"/>
        <a:ea typeface="ＭＳ Ｐゴシック" pitchFamily="28" charset="-128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sz="2800" kern="1200">
        <a:solidFill>
          <a:schemeClr val="tx1"/>
        </a:solidFill>
        <a:latin typeface="Times New Roman" pitchFamily="18" charset="0"/>
        <a:ea typeface="ＭＳ Ｐゴシック" pitchFamily="28" charset="-128"/>
        <a:cs typeface="Arial" charset="0"/>
      </a:defRPr>
    </a:lvl5pPr>
    <a:lvl6pPr marL="2286000" algn="l" defTabSz="914400" rtl="0" eaLnBrk="1" latinLnBrk="0" hangingPunct="1">
      <a:defRPr sz="2800" kern="1200">
        <a:solidFill>
          <a:schemeClr val="tx1"/>
        </a:solidFill>
        <a:latin typeface="Times New Roman" pitchFamily="18" charset="0"/>
        <a:ea typeface="ＭＳ Ｐゴシック" pitchFamily="28" charset="-128"/>
        <a:cs typeface="Arial" charset="0"/>
      </a:defRPr>
    </a:lvl6pPr>
    <a:lvl7pPr marL="2743200" algn="l" defTabSz="914400" rtl="0" eaLnBrk="1" latinLnBrk="0" hangingPunct="1">
      <a:defRPr sz="2800" kern="1200">
        <a:solidFill>
          <a:schemeClr val="tx1"/>
        </a:solidFill>
        <a:latin typeface="Times New Roman" pitchFamily="18" charset="0"/>
        <a:ea typeface="ＭＳ Ｐゴシック" pitchFamily="28" charset="-128"/>
        <a:cs typeface="Arial" charset="0"/>
      </a:defRPr>
    </a:lvl7pPr>
    <a:lvl8pPr marL="3200400" algn="l" defTabSz="914400" rtl="0" eaLnBrk="1" latinLnBrk="0" hangingPunct="1">
      <a:defRPr sz="2800" kern="1200">
        <a:solidFill>
          <a:schemeClr val="tx1"/>
        </a:solidFill>
        <a:latin typeface="Times New Roman" pitchFamily="18" charset="0"/>
        <a:ea typeface="ＭＳ Ｐゴシック" pitchFamily="28" charset="-128"/>
        <a:cs typeface="Arial" charset="0"/>
      </a:defRPr>
    </a:lvl8pPr>
    <a:lvl9pPr marL="3657600" algn="l" defTabSz="914400" rtl="0" eaLnBrk="1" latinLnBrk="0" hangingPunct="1">
      <a:defRPr sz="2800" kern="1200">
        <a:solidFill>
          <a:schemeClr val="tx1"/>
        </a:solidFill>
        <a:latin typeface="Times New Roman" pitchFamily="18" charset="0"/>
        <a:ea typeface="ＭＳ Ｐゴシック" pitchFamily="28" charset="-128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6600"/>
    <a:srgbClr val="FFFF99"/>
    <a:srgbClr val="00D68F"/>
    <a:srgbClr val="00BE7F"/>
    <a:srgbClr val="009999"/>
    <a:srgbClr val="E7E200"/>
    <a:srgbClr val="00CC99"/>
    <a:srgbClr val="0A29A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7" autoAdjust="0"/>
    <p:restoredTop sz="89058" autoAdjust="0"/>
  </p:normalViewPr>
  <p:slideViewPr>
    <p:cSldViewPr snapToGrid="0">
      <p:cViewPr varScale="1">
        <p:scale>
          <a:sx n="134" d="100"/>
          <a:sy n="134" d="100"/>
        </p:scale>
        <p:origin x="-966" y="-78"/>
      </p:cViewPr>
      <p:guideLst>
        <p:guide orient="horz" pos="4128"/>
        <p:guide orient="horz" pos="315"/>
        <p:guide orient="horz" pos="979"/>
        <p:guide pos="2875"/>
        <p:guide pos="118"/>
        <p:guide pos="314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viewProps" Target="viewProps.xml"/><Relationship Id="rId5" Type="http://schemas.openxmlformats.org/officeDocument/2006/relationships/slide" Target="slides/slide2.xml"/><Relationship Id="rId10" Type="http://schemas.openxmlformats.org/officeDocument/2006/relationships/presProps" Target="presProps.xml"/><Relationship Id="rId4" Type="http://schemas.openxmlformats.org/officeDocument/2006/relationships/slide" Target="slides/slide1.xml"/><Relationship Id="rId9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200">
                <a:latin typeface="Bookman Old Style" pitchFamily="84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>
                <a:latin typeface="Bookman Old Style" pitchFamily="84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148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0" hangingPunct="0">
              <a:defRPr sz="1200">
                <a:latin typeface="Bookman Old Style" pitchFamily="84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149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200">
                <a:latin typeface="Bookman Old Style" pitchFamily="84" charset="0"/>
                <a:ea typeface="+mn-ea"/>
                <a:cs typeface="+mn-cs"/>
              </a:defRPr>
            </a:lvl1pPr>
          </a:lstStyle>
          <a:p>
            <a:pPr>
              <a:defRPr/>
            </a:pPr>
            <a:fld id="{630ED196-8543-446A-A007-2EE3552AB3C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167248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200">
                <a:latin typeface="Bookman Old Style" pitchFamily="84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>
                <a:latin typeface="Bookman Old Style" pitchFamily="84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22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19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819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0" hangingPunct="0">
              <a:defRPr sz="1200">
                <a:latin typeface="Bookman Old Style" pitchFamily="84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19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200">
                <a:latin typeface="Bookman Old Style" pitchFamily="84" charset="0"/>
                <a:ea typeface="+mn-ea"/>
                <a:cs typeface="+mn-cs"/>
              </a:defRPr>
            </a:lvl1pPr>
          </a:lstStyle>
          <a:p>
            <a:pPr>
              <a:defRPr/>
            </a:pPr>
            <a:fld id="{33951404-F041-48F1-A895-4C0EA56D340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258701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Bookman Old Style" pitchFamily="84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Bookman Old Style" pitchFamily="84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Bookman Old Style" pitchFamily="84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Bookman Old Style" pitchFamily="84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Bookman Old Style" pitchFamily="8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9pPr>
          </a:lstStyle>
          <a:p>
            <a:fld id="{042A3CD5-790E-43AC-8099-E02EF8A49D43}" type="slidenum">
              <a:rPr lang="en-US" altLang="en-US" sz="1200" smtClean="0">
                <a:latin typeface="Bookman Old Style" pitchFamily="28" charset="0"/>
              </a:rPr>
              <a:pPr/>
              <a:t>1</a:t>
            </a:fld>
            <a:endParaRPr lang="en-US" altLang="en-US" sz="1200" smtClean="0">
              <a:latin typeface="Bookman Old Style" pitchFamily="28" charset="0"/>
            </a:endParaRPr>
          </a:p>
        </p:txBody>
      </p:sp>
      <p:sp>
        <p:nvSpPr>
          <p:cNvPr id="102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24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>
              <a:latin typeface="Bookman Old Style" pitchFamily="28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1026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267" name="Rectangle 1027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>
              <a:latin typeface="Bookman Old Style" pitchFamily="28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9pPr>
          </a:lstStyle>
          <a:p>
            <a:fld id="{19467681-03D7-4EFE-83EF-98BDA05F6096}" type="slidenum">
              <a:rPr lang="en-US" altLang="en-US" sz="1200" smtClean="0">
                <a:latin typeface="Bookman Old Style" pitchFamily="28" charset="0"/>
              </a:rPr>
              <a:pPr/>
              <a:t>3</a:t>
            </a:fld>
            <a:endParaRPr lang="en-US" altLang="en-US" sz="1200" smtClean="0">
              <a:latin typeface="Bookman Old Style" pitchFamily="28" charset="0"/>
            </a:endParaRPr>
          </a:p>
        </p:txBody>
      </p:sp>
      <p:sp>
        <p:nvSpPr>
          <p:cNvPr id="1229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29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>
              <a:latin typeface="Bookman Old Style" pitchFamily="28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31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>
              <a:latin typeface="Bookman Old Style" pitchFamily="28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026" descr="70167Johnson6e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5588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 Box 1030"/>
          <p:cNvSpPr txBox="1">
            <a:spLocks noChangeArrowheads="1"/>
          </p:cNvSpPr>
          <p:nvPr/>
        </p:nvSpPr>
        <p:spPr bwMode="auto">
          <a:xfrm>
            <a:off x="677863" y="2144713"/>
            <a:ext cx="4656137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9pPr>
          </a:lstStyle>
          <a:p>
            <a:pPr>
              <a:defRPr/>
            </a:pPr>
            <a:r>
              <a:rPr lang="en-US" sz="2000" smtClean="0">
                <a:solidFill>
                  <a:schemeClr val="bg1"/>
                </a:solidFill>
                <a:latin typeface="Arial" charset="0"/>
                <a:cs typeface="+mn-cs"/>
              </a:rPr>
              <a:t>Concepts and Current Issues</a:t>
            </a:r>
            <a:endParaRPr lang="en-US" sz="3200" smtClean="0">
              <a:latin typeface="Arial" charset="0"/>
              <a:cs typeface="+mn-cs"/>
            </a:endParaRPr>
          </a:p>
        </p:txBody>
      </p:sp>
      <p:sp>
        <p:nvSpPr>
          <p:cNvPr id="6" name="Text Box 1031"/>
          <p:cNvSpPr txBox="1">
            <a:spLocks noChangeArrowheads="1"/>
          </p:cNvSpPr>
          <p:nvPr/>
        </p:nvSpPr>
        <p:spPr bwMode="auto">
          <a:xfrm>
            <a:off x="609600" y="331788"/>
            <a:ext cx="4673600" cy="1847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9pPr>
          </a:lstStyle>
          <a:p>
            <a:pPr>
              <a:lnSpc>
                <a:spcPct val="80000"/>
              </a:lnSpc>
              <a:defRPr/>
            </a:pPr>
            <a:r>
              <a:rPr lang="en-US" sz="7200" smtClean="0">
                <a:solidFill>
                  <a:srgbClr val="B4DD65"/>
                </a:solidFill>
                <a:latin typeface="Arial" charset="0"/>
                <a:cs typeface="+mn-cs"/>
              </a:rPr>
              <a:t>Human Biology</a:t>
            </a:r>
            <a:endParaRPr lang="en-US" sz="4800" smtClean="0">
              <a:latin typeface="Arial" charset="0"/>
              <a:cs typeface="+mn-cs"/>
            </a:endParaRPr>
          </a:p>
        </p:txBody>
      </p:sp>
      <p:sp>
        <p:nvSpPr>
          <p:cNvPr id="7" name="Text Box 1032"/>
          <p:cNvSpPr txBox="1">
            <a:spLocks noChangeArrowheads="1"/>
          </p:cNvSpPr>
          <p:nvPr/>
        </p:nvSpPr>
        <p:spPr bwMode="auto">
          <a:xfrm rot="16200000">
            <a:off x="-493712" y="969963"/>
            <a:ext cx="2065337" cy="427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9pPr>
          </a:lstStyle>
          <a:p>
            <a:pPr algn="ctr">
              <a:defRPr/>
            </a:pPr>
            <a:r>
              <a:rPr lang="en-US" sz="2200" smtClean="0">
                <a:solidFill>
                  <a:srgbClr val="958DDD"/>
                </a:solidFill>
                <a:latin typeface="Arial" charset="0"/>
                <a:cs typeface="+mn-cs"/>
              </a:rPr>
              <a:t>Sixth Edition</a:t>
            </a:r>
            <a:endParaRPr lang="en-US" sz="2000" smtClean="0">
              <a:latin typeface="Arial" charset="0"/>
              <a:cs typeface="+mn-cs"/>
            </a:endParaRPr>
          </a:p>
        </p:txBody>
      </p:sp>
      <p:sp>
        <p:nvSpPr>
          <p:cNvPr id="8" name="Text Box 1033"/>
          <p:cNvSpPr txBox="1">
            <a:spLocks noChangeArrowheads="1"/>
          </p:cNvSpPr>
          <p:nvPr/>
        </p:nvSpPr>
        <p:spPr bwMode="auto">
          <a:xfrm>
            <a:off x="1752600" y="2584450"/>
            <a:ext cx="2414588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9pPr>
          </a:lstStyle>
          <a:p>
            <a:pPr algn="ctr">
              <a:defRPr/>
            </a:pPr>
            <a:r>
              <a:rPr lang="en-US" sz="2000" smtClean="0">
                <a:solidFill>
                  <a:srgbClr val="F2FF0A"/>
                </a:solidFill>
                <a:latin typeface="Arial" charset="0"/>
                <a:cs typeface="+mn-cs"/>
              </a:rPr>
              <a:t>Michael D. Johnson</a:t>
            </a:r>
            <a:endParaRPr lang="en-US" sz="2000" smtClean="0">
              <a:latin typeface="Arial" charset="0"/>
              <a:cs typeface="+mn-cs"/>
            </a:endParaRPr>
          </a:p>
        </p:txBody>
      </p:sp>
      <p:sp>
        <p:nvSpPr>
          <p:cNvPr id="72707" name="Rectangle 1027"/>
          <p:cNvSpPr>
            <a:spLocks noGrp="1" noChangeArrowheads="1"/>
          </p:cNvSpPr>
          <p:nvPr>
            <p:ph type="ctrTitle"/>
          </p:nvPr>
        </p:nvSpPr>
        <p:spPr>
          <a:xfrm>
            <a:off x="4572000" y="390525"/>
            <a:ext cx="4572000" cy="1219200"/>
          </a:xfrm>
        </p:spPr>
        <p:txBody>
          <a:bodyPr anchor="ctr"/>
          <a:lstStyle>
            <a:lvl1pPr algn="ctr">
              <a:defRPr>
                <a:solidFill>
                  <a:srgbClr val="B4DD65"/>
                </a:solidFill>
              </a:defRPr>
            </a:lvl1pPr>
          </a:lstStyle>
          <a:p>
            <a:pPr lvl="0"/>
            <a:r>
              <a:rPr lang="en-US" noProof="0" smtClean="0"/>
              <a:t>Click to edit Master title style</a:t>
            </a:r>
          </a:p>
        </p:txBody>
      </p:sp>
      <p:sp>
        <p:nvSpPr>
          <p:cNvPr id="72708" name="Rectangle 1028"/>
          <p:cNvSpPr>
            <a:spLocks noGrp="1" noChangeArrowheads="1"/>
          </p:cNvSpPr>
          <p:nvPr>
            <p:ph type="subTitle" idx="1"/>
          </p:nvPr>
        </p:nvSpPr>
        <p:spPr>
          <a:xfrm>
            <a:off x="4572000" y="1752600"/>
            <a:ext cx="4572000" cy="1676400"/>
          </a:xfrm>
        </p:spPr>
        <p:txBody>
          <a:bodyPr/>
          <a:lstStyle>
            <a:lvl1pPr marL="0" indent="0" algn="ctr">
              <a:buFontTx/>
              <a:buNone/>
              <a:defRPr sz="3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noProof="0" smtClean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9962640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82495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58000" y="0"/>
            <a:ext cx="2286000" cy="60960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0" y="0"/>
            <a:ext cx="6705600" cy="60960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632369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640881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947340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99724970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81000" y="1600200"/>
            <a:ext cx="4076700" cy="4495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10100" y="1600200"/>
            <a:ext cx="4076700" cy="4495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673410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734709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812152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7565202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5078768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33566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8908201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228298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58000" y="0"/>
            <a:ext cx="2286000" cy="60960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0" y="0"/>
            <a:ext cx="6705600" cy="60960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046599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82848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144007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50211370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81000" y="1600200"/>
            <a:ext cx="4076700" cy="4495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10100" y="1600200"/>
            <a:ext cx="4076700" cy="4495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180604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666765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9195184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322269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53514409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794105618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055757456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3904511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58000" y="0"/>
            <a:ext cx="2286000" cy="60960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0" y="0"/>
            <a:ext cx="6705600" cy="60960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27164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81000" y="1143000"/>
            <a:ext cx="4076700" cy="4953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10100" y="1143000"/>
            <a:ext cx="4076700" cy="4953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66046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29212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78236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1547106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0706098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3899354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0" y="0"/>
            <a:ext cx="91440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81000" y="1143000"/>
            <a:ext cx="8305800" cy="495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30" r:id="rId1"/>
    <p:sldLayoutId id="2147483798" r:id="rId2"/>
    <p:sldLayoutId id="2147483799" r:id="rId3"/>
    <p:sldLayoutId id="2147483800" r:id="rId4"/>
    <p:sldLayoutId id="2147483801" r:id="rId5"/>
    <p:sldLayoutId id="2147483802" r:id="rId6"/>
    <p:sldLayoutId id="2147483803" r:id="rId7"/>
    <p:sldLayoutId id="2147483804" r:id="rId8"/>
    <p:sldLayoutId id="2147483805" r:id="rId9"/>
    <p:sldLayoutId id="2147483806" r:id="rId10"/>
    <p:sldLayoutId id="2147483807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Arial" charset="0"/>
          <a:ea typeface="ＭＳ Ｐゴシック" pitchFamily="84" charset="-128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Arial" charset="0"/>
          <a:ea typeface="ＭＳ Ｐゴシック" pitchFamily="84" charset="-128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Arial" charset="0"/>
          <a:ea typeface="ＭＳ Ｐゴシック" pitchFamily="84" charset="-128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Arial" charset="0"/>
          <a:ea typeface="ＭＳ Ｐゴシック" pitchFamily="84" charset="-128"/>
        </a:defRPr>
      </a:lvl5pPr>
      <a:lvl6pPr marL="457200" algn="l" rtl="0" fontAlgn="base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Arial" charset="0"/>
          <a:ea typeface="ＭＳ Ｐゴシック" pitchFamily="84" charset="-128"/>
        </a:defRPr>
      </a:lvl6pPr>
      <a:lvl7pPr marL="914400" algn="l" rtl="0" fontAlgn="base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Arial" charset="0"/>
          <a:ea typeface="ＭＳ Ｐゴシック" pitchFamily="84" charset="-128"/>
        </a:defRPr>
      </a:lvl7pPr>
      <a:lvl8pPr marL="1371600" algn="l" rtl="0" fontAlgn="base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Arial" charset="0"/>
          <a:ea typeface="ＭＳ Ｐゴシック" pitchFamily="84" charset="-128"/>
        </a:defRPr>
      </a:lvl8pPr>
      <a:lvl9pPr marL="1828800" algn="l" rtl="0" fontAlgn="base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Arial" charset="0"/>
          <a:ea typeface="ＭＳ Ｐゴシック" pitchFamily="84" charset="-128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+mn-ea"/>
        </a:defRPr>
      </a:lvl2pPr>
      <a:lvl3pPr marL="108585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</a:defRPr>
      </a:lvl3pPr>
      <a:lvl4pPr marL="1428750" indent="-228600" algn="l" rtl="0" eaLnBrk="0" fontAlgn="base" hangingPunct="0">
        <a:spcBef>
          <a:spcPct val="20000"/>
        </a:spcBef>
        <a:spcAft>
          <a:spcPct val="0"/>
        </a:spcAft>
        <a:buChar char="–"/>
        <a:defRPr sz="2400">
          <a:solidFill>
            <a:schemeClr val="tx1"/>
          </a:solidFill>
          <a:latin typeface="+mn-lt"/>
          <a:ea typeface="+mn-ea"/>
        </a:defRPr>
      </a:lvl4pPr>
      <a:lvl5pPr marL="177165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5pPr>
      <a:lvl6pPr marL="222885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6pPr>
      <a:lvl7pPr marL="268605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7pPr>
      <a:lvl8pPr marL="314325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8pPr>
      <a:lvl9pPr marL="360045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0" y="0"/>
            <a:ext cx="91440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81000" y="1600200"/>
            <a:ext cx="8305800" cy="449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cxnSp>
        <p:nvCxnSpPr>
          <p:cNvPr id="2052" name="Straight Connector 5"/>
          <p:cNvCxnSpPr>
            <a:cxnSpLocks noChangeShapeType="1"/>
          </p:cNvCxnSpPr>
          <p:nvPr/>
        </p:nvCxnSpPr>
        <p:spPr bwMode="auto">
          <a:xfrm>
            <a:off x="0" y="762000"/>
            <a:ext cx="9144000" cy="0"/>
          </a:xfrm>
          <a:prstGeom prst="line">
            <a:avLst/>
          </a:prstGeom>
          <a:noFill/>
          <a:ln w="38100" algn="ctr">
            <a:solidFill>
              <a:srgbClr val="0A29AA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08" r:id="rId1"/>
    <p:sldLayoutId id="2147483809" r:id="rId2"/>
    <p:sldLayoutId id="2147483810" r:id="rId3"/>
    <p:sldLayoutId id="2147483811" r:id="rId4"/>
    <p:sldLayoutId id="2147483812" r:id="rId5"/>
    <p:sldLayoutId id="2147483813" r:id="rId6"/>
    <p:sldLayoutId id="2147483814" r:id="rId7"/>
    <p:sldLayoutId id="2147483815" r:id="rId8"/>
    <p:sldLayoutId id="2147483816" r:id="rId9"/>
    <p:sldLayoutId id="2147483817" r:id="rId10"/>
    <p:sldLayoutId id="2147483818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Arial" charset="0"/>
          <a:ea typeface="ＭＳ Ｐゴシック" pitchFamily="84" charset="-128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Arial" charset="0"/>
          <a:ea typeface="ＭＳ Ｐゴシック" pitchFamily="84" charset="-128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Arial" charset="0"/>
          <a:ea typeface="ＭＳ Ｐゴシック" pitchFamily="84" charset="-128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Arial" charset="0"/>
          <a:ea typeface="ＭＳ Ｐゴシック" pitchFamily="84" charset="-128"/>
        </a:defRPr>
      </a:lvl5pPr>
      <a:lvl6pPr marL="457200"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Arial" charset="0"/>
          <a:ea typeface="ＭＳ Ｐゴシック" pitchFamily="84" charset="-128"/>
        </a:defRPr>
      </a:lvl6pPr>
      <a:lvl7pPr marL="914400"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Arial" charset="0"/>
          <a:ea typeface="ＭＳ Ｐゴシック" pitchFamily="84" charset="-128"/>
        </a:defRPr>
      </a:lvl7pPr>
      <a:lvl8pPr marL="1371600"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Arial" charset="0"/>
          <a:ea typeface="ＭＳ Ｐゴシック" pitchFamily="84" charset="-128"/>
        </a:defRPr>
      </a:lvl8pPr>
      <a:lvl9pPr marL="1828800"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Arial" charset="0"/>
          <a:ea typeface="ＭＳ Ｐゴシック" pitchFamily="84" charset="-128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+mn-ea"/>
        </a:defRPr>
      </a:lvl2pPr>
      <a:lvl3pPr marL="108585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</a:defRPr>
      </a:lvl3pPr>
      <a:lvl4pPr marL="1428750" indent="-228600" algn="l" rtl="0" eaLnBrk="0" fontAlgn="base" hangingPunct="0">
        <a:spcBef>
          <a:spcPct val="20000"/>
        </a:spcBef>
        <a:spcAft>
          <a:spcPct val="0"/>
        </a:spcAft>
        <a:buChar char="–"/>
        <a:defRPr sz="2400">
          <a:solidFill>
            <a:schemeClr val="tx1"/>
          </a:solidFill>
          <a:latin typeface="+mn-lt"/>
          <a:ea typeface="+mn-ea"/>
        </a:defRPr>
      </a:lvl4pPr>
      <a:lvl5pPr marL="177165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5pPr>
      <a:lvl6pPr marL="222885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6pPr>
      <a:lvl7pPr marL="268605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7pPr>
      <a:lvl8pPr marL="314325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8pPr>
      <a:lvl9pPr marL="360045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0" y="0"/>
            <a:ext cx="91440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81000" y="1600200"/>
            <a:ext cx="8305800" cy="449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cxnSp>
        <p:nvCxnSpPr>
          <p:cNvPr id="3076" name="Straight Connector 5"/>
          <p:cNvCxnSpPr>
            <a:cxnSpLocks noChangeShapeType="1"/>
          </p:cNvCxnSpPr>
          <p:nvPr/>
        </p:nvCxnSpPr>
        <p:spPr bwMode="auto">
          <a:xfrm>
            <a:off x="0" y="1219200"/>
            <a:ext cx="9144000" cy="0"/>
          </a:xfrm>
          <a:prstGeom prst="line">
            <a:avLst/>
          </a:prstGeom>
          <a:noFill/>
          <a:ln w="38100" algn="ctr">
            <a:solidFill>
              <a:srgbClr val="0A29AA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19" r:id="rId1"/>
    <p:sldLayoutId id="2147483820" r:id="rId2"/>
    <p:sldLayoutId id="2147483821" r:id="rId3"/>
    <p:sldLayoutId id="2147483822" r:id="rId4"/>
    <p:sldLayoutId id="2147483823" r:id="rId5"/>
    <p:sldLayoutId id="2147483824" r:id="rId6"/>
    <p:sldLayoutId id="2147483825" r:id="rId7"/>
    <p:sldLayoutId id="2147483826" r:id="rId8"/>
    <p:sldLayoutId id="2147483827" r:id="rId9"/>
    <p:sldLayoutId id="2147483828" r:id="rId10"/>
    <p:sldLayoutId id="2147483829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Arial" charset="0"/>
          <a:ea typeface="ＭＳ Ｐゴシック" pitchFamily="84" charset="-128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Arial" charset="0"/>
          <a:ea typeface="ＭＳ Ｐゴシック" pitchFamily="84" charset="-128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Arial" charset="0"/>
          <a:ea typeface="ＭＳ Ｐゴシック" pitchFamily="84" charset="-128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Arial" charset="0"/>
          <a:ea typeface="ＭＳ Ｐゴシック" pitchFamily="84" charset="-128"/>
        </a:defRPr>
      </a:lvl5pPr>
      <a:lvl6pPr marL="457200"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Arial" charset="0"/>
          <a:ea typeface="ＭＳ Ｐゴシック" pitchFamily="84" charset="-128"/>
        </a:defRPr>
      </a:lvl6pPr>
      <a:lvl7pPr marL="914400"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Arial" charset="0"/>
          <a:ea typeface="ＭＳ Ｐゴシック" pitchFamily="84" charset="-128"/>
        </a:defRPr>
      </a:lvl7pPr>
      <a:lvl8pPr marL="1371600"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Arial" charset="0"/>
          <a:ea typeface="ＭＳ Ｐゴシック" pitchFamily="84" charset="-128"/>
        </a:defRPr>
      </a:lvl8pPr>
      <a:lvl9pPr marL="1828800"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Arial" charset="0"/>
          <a:ea typeface="ＭＳ Ｐゴシック" pitchFamily="84" charset="-128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+mn-ea"/>
        </a:defRPr>
      </a:lvl2pPr>
      <a:lvl3pPr marL="108585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</a:defRPr>
      </a:lvl3pPr>
      <a:lvl4pPr marL="1428750" indent="-228600" algn="l" rtl="0" eaLnBrk="0" fontAlgn="base" hangingPunct="0">
        <a:spcBef>
          <a:spcPct val="20000"/>
        </a:spcBef>
        <a:spcAft>
          <a:spcPct val="0"/>
        </a:spcAft>
        <a:buChar char="–"/>
        <a:defRPr sz="2400">
          <a:solidFill>
            <a:schemeClr val="tx1"/>
          </a:solidFill>
          <a:latin typeface="+mn-lt"/>
          <a:ea typeface="+mn-ea"/>
        </a:defRPr>
      </a:lvl4pPr>
      <a:lvl5pPr marL="177165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5pPr>
      <a:lvl6pPr marL="222885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6pPr>
      <a:lvl7pPr marL="268605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7pPr>
      <a:lvl8pPr marL="314325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8pPr>
      <a:lvl9pPr marL="360045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audio" Target="../media/media1.wav"/><Relationship Id="rId2" Type="http://schemas.microsoft.com/office/2007/relationships/media" Target="../media/media1.wav"/><Relationship Id="rId1" Type="http://schemas.openxmlformats.org/officeDocument/2006/relationships/tags" Target="../tags/tag1.xml"/><Relationship Id="rId6" Type="http://schemas.openxmlformats.org/officeDocument/2006/relationships/image" Target="../media/image2.png"/><Relationship Id="rId5" Type="http://schemas.openxmlformats.org/officeDocument/2006/relationships/notesSlide" Target="../notesSlides/notesSlide1.xml"/><Relationship Id="rId4" Type="http://schemas.openxmlformats.org/officeDocument/2006/relationships/slideLayout" Target="../slideLayouts/slideLayout29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audio" Target="../media/media2.wav"/><Relationship Id="rId7" Type="http://schemas.openxmlformats.org/officeDocument/2006/relationships/image" Target="../media/image4.png"/><Relationship Id="rId2" Type="http://schemas.microsoft.com/office/2007/relationships/media" Target="../media/media2.wav"/><Relationship Id="rId1" Type="http://schemas.openxmlformats.org/officeDocument/2006/relationships/tags" Target="../tags/tag2.xml"/><Relationship Id="rId6" Type="http://schemas.openxmlformats.org/officeDocument/2006/relationships/image" Target="../media/image3.jpeg"/><Relationship Id="rId5" Type="http://schemas.openxmlformats.org/officeDocument/2006/relationships/notesSlide" Target="../notesSlides/notesSlide2.xml"/><Relationship Id="rId4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audio" Target="../media/media3.wav"/><Relationship Id="rId2" Type="http://schemas.microsoft.com/office/2007/relationships/media" Target="../media/media3.wav"/><Relationship Id="rId1" Type="http://schemas.openxmlformats.org/officeDocument/2006/relationships/tags" Target="../tags/tag3.xml"/><Relationship Id="rId6" Type="http://schemas.openxmlformats.org/officeDocument/2006/relationships/image" Target="../media/image4.png"/><Relationship Id="rId5" Type="http://schemas.openxmlformats.org/officeDocument/2006/relationships/notesSlide" Target="../notesSlides/notesSlide3.xml"/><Relationship Id="rId4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4.wav"/><Relationship Id="rId1" Type="http://schemas.microsoft.com/office/2007/relationships/media" Target="../media/media4.wav"/><Relationship Id="rId6" Type="http://schemas.openxmlformats.org/officeDocument/2006/relationships/image" Target="../media/image4.png"/><Relationship Id="rId5" Type="http://schemas.openxmlformats.org/officeDocument/2006/relationships/image" Target="../media/image5.jpeg"/><Relationship Id="rId4" Type="http://schemas.openxmlformats.org/officeDocument/2006/relationships/notesSlide" Target="../notesSlides/notesSlide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4" descr="Strip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0"/>
            <a:ext cx="9144000" cy="1282700"/>
          </a:xfrm>
        </p:spPr>
        <p:txBody>
          <a:bodyPr lIns="182880" tIns="91440" rIns="182880" bIns="91440">
            <a:spAutoFit/>
          </a:bodyPr>
          <a:lstStyle/>
          <a:p>
            <a:pPr eaLnBrk="1" hangingPunct="1"/>
            <a:r>
              <a:rPr lang="en-US" altLang="en-US" smtClean="0"/>
              <a:t>Muscle Tissue Contracts to Produce Movement</a:t>
            </a:r>
          </a:p>
        </p:txBody>
      </p:sp>
      <p:sp>
        <p:nvSpPr>
          <p:cNvPr id="29699" name="Rectangle 5"/>
          <p:cNvSpPr>
            <a:spLocks noGrp="1" noChangeArrowheads="1"/>
          </p:cNvSpPr>
          <p:nvPr>
            <p:ph type="body" idx="4294967295"/>
          </p:nvPr>
        </p:nvSpPr>
        <p:spPr>
          <a:xfrm>
            <a:off x="385763" y="1416050"/>
            <a:ext cx="8042275" cy="5029200"/>
          </a:xfrm>
        </p:spPr>
        <p:txBody>
          <a:bodyPr/>
          <a:lstStyle/>
          <a:p>
            <a:pPr eaLnBrk="1" hangingPunct="1"/>
            <a:r>
              <a:rPr lang="en-US" altLang="en-US" b="1" smtClean="0"/>
              <a:t>Skeletal</a:t>
            </a:r>
            <a:r>
              <a:rPr lang="en-US" altLang="en-US" smtClean="0"/>
              <a:t> muscle</a:t>
            </a:r>
          </a:p>
          <a:p>
            <a:pPr lvl="1" eaLnBrk="1" hangingPunct="1"/>
            <a:r>
              <a:rPr lang="en-US" altLang="en-US" smtClean="0"/>
              <a:t>Moves body parts</a:t>
            </a:r>
          </a:p>
          <a:p>
            <a:pPr lvl="1" eaLnBrk="1" hangingPunct="1"/>
            <a:r>
              <a:rPr lang="en-US" altLang="en-US" smtClean="0"/>
              <a:t>Voluntary, multinucleated</a:t>
            </a:r>
          </a:p>
          <a:p>
            <a:pPr eaLnBrk="1" hangingPunct="1"/>
            <a:r>
              <a:rPr lang="en-US" altLang="en-US" b="1" smtClean="0"/>
              <a:t>Cardiac </a:t>
            </a:r>
            <a:r>
              <a:rPr lang="en-US" altLang="en-US" smtClean="0"/>
              <a:t>muscle</a:t>
            </a:r>
          </a:p>
          <a:p>
            <a:pPr lvl="1" eaLnBrk="1" hangingPunct="1"/>
            <a:r>
              <a:rPr lang="en-US" altLang="en-US" smtClean="0"/>
              <a:t>Functions in the heart</a:t>
            </a:r>
          </a:p>
          <a:p>
            <a:pPr lvl="1" eaLnBrk="1" hangingPunct="1"/>
            <a:r>
              <a:rPr lang="en-US" altLang="en-US" smtClean="0"/>
              <a:t>Involuntary, single nucleus</a:t>
            </a:r>
          </a:p>
          <a:p>
            <a:pPr eaLnBrk="1" hangingPunct="1"/>
            <a:r>
              <a:rPr lang="en-US" altLang="en-US" b="1" smtClean="0"/>
              <a:t>Smooth</a:t>
            </a:r>
            <a:r>
              <a:rPr lang="en-US" altLang="en-US" smtClean="0"/>
              <a:t> muscle</a:t>
            </a:r>
          </a:p>
          <a:p>
            <a:pPr lvl="1" eaLnBrk="1" hangingPunct="1"/>
            <a:r>
              <a:rPr lang="en-US" altLang="en-US" smtClean="0"/>
              <a:t>Surrounds hollow structures</a:t>
            </a:r>
          </a:p>
          <a:p>
            <a:pPr lvl="1" eaLnBrk="1" hangingPunct="1"/>
            <a:r>
              <a:rPr lang="en-US" altLang="en-US" smtClean="0"/>
              <a:t>Involuntary, single nucleus</a:t>
            </a:r>
          </a:p>
        </p:txBody>
      </p:sp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382000" y="6096000"/>
            <a:ext cx="609600" cy="60960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ransition advTm="165393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2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" name="Picture 22" descr="04_06Figure-U.jp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2311" b="2557"/>
          <a:stretch>
            <a:fillRect/>
          </a:stretch>
        </p:blipFill>
        <p:spPr bwMode="auto">
          <a:xfrm>
            <a:off x="1897063" y="4138613"/>
            <a:ext cx="5375275" cy="2312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" name="Picture 22" descr="04_06Figure-U.jp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229" b="37689"/>
          <a:stretch>
            <a:fillRect/>
          </a:stretch>
        </p:blipFill>
        <p:spPr bwMode="auto">
          <a:xfrm>
            <a:off x="1889125" y="2001838"/>
            <a:ext cx="5375275" cy="2112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9" name="Picture 22" descr="04_06Figure-U.jp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2" b="70975"/>
          <a:stretch>
            <a:fillRect/>
          </a:stretch>
        </p:blipFill>
        <p:spPr bwMode="auto">
          <a:xfrm>
            <a:off x="1884363" y="36513"/>
            <a:ext cx="5375275" cy="191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50" name="Freeform 33"/>
          <p:cNvSpPr>
            <a:spLocks/>
          </p:cNvSpPr>
          <p:nvPr/>
        </p:nvSpPr>
        <p:spPr bwMode="auto">
          <a:xfrm>
            <a:off x="4333875" y="569913"/>
            <a:ext cx="476250" cy="381000"/>
          </a:xfrm>
          <a:custGeom>
            <a:avLst/>
            <a:gdLst>
              <a:gd name="T0" fmla="*/ 0 w 300"/>
              <a:gd name="T1" fmla="*/ 0 h 240"/>
              <a:gd name="T2" fmla="*/ 2147483647 w 300"/>
              <a:gd name="T3" fmla="*/ 2147483647 h 240"/>
              <a:gd name="T4" fmla="*/ 2147483647 w 300"/>
              <a:gd name="T5" fmla="*/ 2147483647 h 240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300" h="240">
                <a:moveTo>
                  <a:pt x="0" y="0"/>
                </a:moveTo>
                <a:lnTo>
                  <a:pt x="300" y="104"/>
                </a:lnTo>
                <a:lnTo>
                  <a:pt x="112" y="240"/>
                </a:lnTo>
              </a:path>
            </a:pathLst>
          </a:custGeom>
          <a:noFill/>
          <a:ln w="19050">
            <a:solidFill>
              <a:schemeClr val="bg1"/>
            </a:solidFill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151" name="Line 34"/>
          <p:cNvSpPr>
            <a:spLocks noChangeShapeType="1"/>
          </p:cNvSpPr>
          <p:nvPr/>
        </p:nvSpPr>
        <p:spPr bwMode="auto">
          <a:xfrm>
            <a:off x="4806950" y="735013"/>
            <a:ext cx="53975" cy="0"/>
          </a:xfrm>
          <a:prstGeom prst="line">
            <a:avLst/>
          </a:prstGeom>
          <a:noFill/>
          <a:ln w="1905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152" name="Freeform 35"/>
          <p:cNvSpPr>
            <a:spLocks/>
          </p:cNvSpPr>
          <p:nvPr/>
        </p:nvSpPr>
        <p:spPr bwMode="auto">
          <a:xfrm>
            <a:off x="4718050" y="1125538"/>
            <a:ext cx="63500" cy="171450"/>
          </a:xfrm>
          <a:custGeom>
            <a:avLst/>
            <a:gdLst>
              <a:gd name="T0" fmla="*/ 0 w 40"/>
              <a:gd name="T1" fmla="*/ 0 h 108"/>
              <a:gd name="T2" fmla="*/ 2147483647 w 40"/>
              <a:gd name="T3" fmla="*/ 0 h 108"/>
              <a:gd name="T4" fmla="*/ 2147483647 w 40"/>
              <a:gd name="T5" fmla="*/ 2147483647 h 108"/>
              <a:gd name="T6" fmla="*/ 2147483647 w 40"/>
              <a:gd name="T7" fmla="*/ 2147483647 h 108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40" h="108">
                <a:moveTo>
                  <a:pt x="0" y="0"/>
                </a:moveTo>
                <a:lnTo>
                  <a:pt x="40" y="0"/>
                </a:lnTo>
                <a:lnTo>
                  <a:pt x="38" y="106"/>
                </a:lnTo>
                <a:lnTo>
                  <a:pt x="1" y="108"/>
                </a:lnTo>
              </a:path>
            </a:pathLst>
          </a:custGeom>
          <a:noFill/>
          <a:ln w="19050">
            <a:solidFill>
              <a:schemeClr val="bg1"/>
            </a:solidFill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153" name="Line 36"/>
          <p:cNvSpPr>
            <a:spLocks noChangeShapeType="1"/>
          </p:cNvSpPr>
          <p:nvPr/>
        </p:nvSpPr>
        <p:spPr bwMode="auto">
          <a:xfrm>
            <a:off x="4784725" y="1208088"/>
            <a:ext cx="69850" cy="0"/>
          </a:xfrm>
          <a:prstGeom prst="line">
            <a:avLst/>
          </a:prstGeom>
          <a:noFill/>
          <a:ln w="1905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0728" name="Line 37"/>
          <p:cNvSpPr>
            <a:spLocks noChangeShapeType="1"/>
          </p:cNvSpPr>
          <p:nvPr/>
        </p:nvSpPr>
        <p:spPr bwMode="auto">
          <a:xfrm>
            <a:off x="4333875" y="2922588"/>
            <a:ext cx="517525" cy="0"/>
          </a:xfrm>
          <a:prstGeom prst="line">
            <a:avLst/>
          </a:prstGeom>
          <a:noFill/>
          <a:ln w="1905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0729" name="Line 38"/>
          <p:cNvSpPr>
            <a:spLocks noChangeShapeType="1"/>
          </p:cNvSpPr>
          <p:nvPr/>
        </p:nvSpPr>
        <p:spPr bwMode="auto">
          <a:xfrm>
            <a:off x="3883025" y="3351213"/>
            <a:ext cx="968375" cy="0"/>
          </a:xfrm>
          <a:prstGeom prst="line">
            <a:avLst/>
          </a:prstGeom>
          <a:noFill/>
          <a:ln w="1905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0730" name="Line 39"/>
          <p:cNvSpPr>
            <a:spLocks noChangeShapeType="1"/>
          </p:cNvSpPr>
          <p:nvPr/>
        </p:nvSpPr>
        <p:spPr bwMode="auto">
          <a:xfrm>
            <a:off x="3933825" y="4767263"/>
            <a:ext cx="923925" cy="0"/>
          </a:xfrm>
          <a:prstGeom prst="line">
            <a:avLst/>
          </a:prstGeom>
          <a:noFill/>
          <a:ln w="1905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0731" name="Line 40"/>
          <p:cNvSpPr>
            <a:spLocks noChangeShapeType="1"/>
          </p:cNvSpPr>
          <p:nvPr/>
        </p:nvSpPr>
        <p:spPr bwMode="auto">
          <a:xfrm>
            <a:off x="4587875" y="5675313"/>
            <a:ext cx="266700" cy="0"/>
          </a:xfrm>
          <a:prstGeom prst="line">
            <a:avLst/>
          </a:prstGeom>
          <a:noFill/>
          <a:ln w="1905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158" name="TextBox 2"/>
          <p:cNvSpPr txBox="1">
            <a:spLocks noChangeArrowheads="1"/>
          </p:cNvSpPr>
          <p:nvPr/>
        </p:nvSpPr>
        <p:spPr bwMode="auto">
          <a:xfrm>
            <a:off x="4797425" y="579438"/>
            <a:ext cx="71755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9pPr>
          </a:lstStyle>
          <a:p>
            <a:r>
              <a:rPr lang="en-US" altLang="en-US" sz="1400" b="1">
                <a:latin typeface="Helvetica" pitchFamily="84" charset="0"/>
              </a:rPr>
              <a:t>Nuclei</a:t>
            </a:r>
          </a:p>
        </p:txBody>
      </p:sp>
      <p:sp>
        <p:nvSpPr>
          <p:cNvPr id="6159" name="TextBox 3"/>
          <p:cNvSpPr txBox="1">
            <a:spLocks noChangeArrowheads="1"/>
          </p:cNvSpPr>
          <p:nvPr/>
        </p:nvSpPr>
        <p:spPr bwMode="auto">
          <a:xfrm>
            <a:off x="4789488" y="1082675"/>
            <a:ext cx="1200150" cy="668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9pPr>
          </a:lstStyle>
          <a:p>
            <a:pPr>
              <a:lnSpc>
                <a:spcPct val="90000"/>
              </a:lnSpc>
            </a:pPr>
            <a:r>
              <a:rPr lang="en-US" altLang="en-US" sz="1400" b="1">
                <a:latin typeface="Helvetica" pitchFamily="84" charset="0"/>
              </a:rPr>
              <a:t>Width of one muscle cell</a:t>
            </a:r>
          </a:p>
        </p:txBody>
      </p:sp>
      <p:sp>
        <p:nvSpPr>
          <p:cNvPr id="30734" name="TextBox 4"/>
          <p:cNvSpPr txBox="1">
            <a:spLocks noChangeArrowheads="1"/>
          </p:cNvSpPr>
          <p:nvPr/>
        </p:nvSpPr>
        <p:spPr bwMode="auto">
          <a:xfrm>
            <a:off x="4799013" y="2792413"/>
            <a:ext cx="12573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9pPr>
          </a:lstStyle>
          <a:p>
            <a:pPr>
              <a:lnSpc>
                <a:spcPct val="90000"/>
              </a:lnSpc>
            </a:pPr>
            <a:r>
              <a:rPr lang="en-US" altLang="en-US" sz="1400" b="1">
                <a:latin typeface="Helvetica" pitchFamily="84" charset="0"/>
              </a:rPr>
              <a:t>Intercalated disc</a:t>
            </a:r>
          </a:p>
        </p:txBody>
      </p:sp>
      <p:sp>
        <p:nvSpPr>
          <p:cNvPr id="30735" name="TextBox 5"/>
          <p:cNvSpPr txBox="1">
            <a:spLocks noChangeArrowheads="1"/>
          </p:cNvSpPr>
          <p:nvPr/>
        </p:nvSpPr>
        <p:spPr bwMode="auto">
          <a:xfrm>
            <a:off x="4797425" y="3186113"/>
            <a:ext cx="8763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9pPr>
          </a:lstStyle>
          <a:p>
            <a:r>
              <a:rPr lang="en-US" altLang="en-US" sz="1400" b="1">
                <a:latin typeface="Helvetica" pitchFamily="84" charset="0"/>
              </a:rPr>
              <a:t>Nucleus</a:t>
            </a:r>
          </a:p>
        </p:txBody>
      </p:sp>
      <p:sp>
        <p:nvSpPr>
          <p:cNvPr id="30736" name="TextBox 6"/>
          <p:cNvSpPr txBox="1">
            <a:spLocks noChangeArrowheads="1"/>
          </p:cNvSpPr>
          <p:nvPr/>
        </p:nvSpPr>
        <p:spPr bwMode="auto">
          <a:xfrm>
            <a:off x="4787900" y="5530850"/>
            <a:ext cx="8763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9pPr>
          </a:lstStyle>
          <a:p>
            <a:r>
              <a:rPr lang="en-US" altLang="en-US" sz="1400" b="1">
                <a:latin typeface="Helvetica" pitchFamily="84" charset="0"/>
              </a:rPr>
              <a:t>Nucleus</a:t>
            </a:r>
          </a:p>
        </p:txBody>
      </p:sp>
      <p:sp>
        <p:nvSpPr>
          <p:cNvPr id="30737" name="TextBox 7"/>
          <p:cNvSpPr txBox="1">
            <a:spLocks noChangeArrowheads="1"/>
          </p:cNvSpPr>
          <p:nvPr/>
        </p:nvSpPr>
        <p:spPr bwMode="auto">
          <a:xfrm>
            <a:off x="4792663" y="4602163"/>
            <a:ext cx="1066800" cy="668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9pPr>
          </a:lstStyle>
          <a:p>
            <a:pPr>
              <a:lnSpc>
                <a:spcPct val="90000"/>
              </a:lnSpc>
            </a:pPr>
            <a:r>
              <a:rPr lang="en-US" altLang="en-US" sz="1400" b="1">
                <a:latin typeface="Helvetica" pitchFamily="84" charset="0"/>
              </a:rPr>
              <a:t>Smooth muscle cell</a:t>
            </a:r>
          </a:p>
        </p:txBody>
      </p:sp>
      <p:sp>
        <p:nvSpPr>
          <p:cNvPr id="30738" name="Rectangle 4"/>
          <p:cNvSpPr>
            <a:spLocks noChangeArrowheads="1"/>
          </p:cNvSpPr>
          <p:nvPr/>
        </p:nvSpPr>
        <p:spPr bwMode="auto">
          <a:xfrm>
            <a:off x="1831975" y="3883025"/>
            <a:ext cx="5638800" cy="43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9pPr>
          </a:lstStyle>
          <a:p>
            <a:pPr>
              <a:lnSpc>
                <a:spcPct val="80000"/>
              </a:lnSpc>
              <a:buFont typeface="Arial" charset="0"/>
              <a:buNone/>
            </a:pPr>
            <a:r>
              <a:rPr lang="en-US" altLang="en-US" sz="1400" b="1">
                <a:latin typeface="Helvetica" pitchFamily="84" charset="0"/>
              </a:rPr>
              <a:t>b)  Cardiac muscle (</a:t>
            </a:r>
            <a:r>
              <a:rPr lang="en-US" altLang="en-US" sz="1400">
                <a:latin typeface="55 Helvetica Roman" pitchFamily="84" charset="0"/>
              </a:rPr>
              <a:t>X</a:t>
            </a:r>
            <a:r>
              <a:rPr lang="en-US" altLang="en-US" sz="1400" b="1">
                <a:latin typeface="Helvetica" pitchFamily="84" charset="0"/>
              </a:rPr>
              <a:t> 225). Cardiac muscle cells interconnect</a:t>
            </a:r>
          </a:p>
          <a:p>
            <a:pPr>
              <a:lnSpc>
                <a:spcPct val="80000"/>
              </a:lnSpc>
              <a:buFont typeface="Arial" charset="0"/>
              <a:buNone/>
            </a:pPr>
            <a:r>
              <a:rPr lang="en-US" altLang="en-US" sz="1400" b="1">
                <a:latin typeface="Helvetica" pitchFamily="84" charset="0"/>
              </a:rPr>
              <a:t>      with each other. </a:t>
            </a:r>
          </a:p>
        </p:txBody>
      </p:sp>
      <p:sp>
        <p:nvSpPr>
          <p:cNvPr id="30739" name="Rectangle 4"/>
          <p:cNvSpPr>
            <a:spLocks noChangeArrowheads="1"/>
          </p:cNvSpPr>
          <p:nvPr/>
        </p:nvSpPr>
        <p:spPr bwMode="auto">
          <a:xfrm>
            <a:off x="1835150" y="6067425"/>
            <a:ext cx="5529263" cy="43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9pPr>
          </a:lstStyle>
          <a:p>
            <a:pPr>
              <a:lnSpc>
                <a:spcPct val="80000"/>
              </a:lnSpc>
              <a:buFont typeface="Arial" charset="0"/>
              <a:buNone/>
            </a:pPr>
            <a:r>
              <a:rPr lang="en-US" altLang="en-US" sz="1400" b="1">
                <a:latin typeface="Helvetica" pitchFamily="84" charset="0"/>
              </a:rPr>
              <a:t>c)  Sheet of smooth muscle (</a:t>
            </a:r>
            <a:r>
              <a:rPr lang="en-US" altLang="en-US" sz="1400">
                <a:latin typeface="55 Helvetica Roman" pitchFamily="84" charset="0"/>
              </a:rPr>
              <a:t>X</a:t>
            </a:r>
            <a:r>
              <a:rPr lang="en-US" altLang="en-US" sz="1400" b="1">
                <a:latin typeface="Helvetica" pitchFamily="84" charset="0"/>
              </a:rPr>
              <a:t> 250). Smooth muscle cells are</a:t>
            </a:r>
          </a:p>
          <a:p>
            <a:pPr>
              <a:lnSpc>
                <a:spcPct val="80000"/>
              </a:lnSpc>
              <a:buFont typeface="Arial" charset="0"/>
              <a:buNone/>
            </a:pPr>
            <a:r>
              <a:rPr lang="en-US" altLang="en-US" sz="1400" b="1">
                <a:latin typeface="Helvetica" pitchFamily="84" charset="0"/>
              </a:rPr>
              <a:t>     thin and tapered.</a:t>
            </a:r>
          </a:p>
        </p:txBody>
      </p:sp>
      <p:sp>
        <p:nvSpPr>
          <p:cNvPr id="6166" name="Rectangle 4"/>
          <p:cNvSpPr>
            <a:spLocks noChangeArrowheads="1"/>
          </p:cNvSpPr>
          <p:nvPr/>
        </p:nvSpPr>
        <p:spPr bwMode="auto">
          <a:xfrm>
            <a:off x="1839913" y="1731963"/>
            <a:ext cx="5715000" cy="43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9pPr>
          </a:lstStyle>
          <a:p>
            <a:pPr>
              <a:lnSpc>
                <a:spcPct val="80000"/>
              </a:lnSpc>
              <a:buFont typeface="Arial" charset="0"/>
              <a:buNone/>
            </a:pPr>
            <a:r>
              <a:rPr lang="en-US" altLang="en-US" sz="1400" b="1">
                <a:latin typeface="Helvetica" pitchFamily="84" charset="0"/>
              </a:rPr>
              <a:t>a)  Skeletal muscle (</a:t>
            </a:r>
            <a:r>
              <a:rPr lang="en-US" altLang="en-US" sz="1400">
                <a:latin typeface="55 Helvetica Roman" pitchFamily="84" charset="0"/>
              </a:rPr>
              <a:t>X</a:t>
            </a:r>
            <a:r>
              <a:rPr lang="en-US" altLang="en-US" sz="1400" b="1">
                <a:latin typeface="Helvetica" pitchFamily="84" charset="0"/>
              </a:rPr>
              <a:t> 100). Skeletal muscle cells are very long</a:t>
            </a:r>
          </a:p>
          <a:p>
            <a:pPr>
              <a:lnSpc>
                <a:spcPct val="80000"/>
              </a:lnSpc>
              <a:buFont typeface="Arial" charset="0"/>
              <a:buNone/>
            </a:pPr>
            <a:r>
              <a:rPr lang="en-US" altLang="en-US" sz="1400" b="1">
                <a:latin typeface="Helvetica" pitchFamily="84" charset="0"/>
              </a:rPr>
              <a:t>     and have many nuclei. </a:t>
            </a:r>
          </a:p>
        </p:txBody>
      </p:sp>
      <p:sp>
        <p:nvSpPr>
          <p:cNvPr id="6167" name="Freeform 50"/>
          <p:cNvSpPr>
            <a:spLocks/>
          </p:cNvSpPr>
          <p:nvPr/>
        </p:nvSpPr>
        <p:spPr bwMode="auto">
          <a:xfrm>
            <a:off x="4330700" y="569913"/>
            <a:ext cx="476250" cy="381000"/>
          </a:xfrm>
          <a:custGeom>
            <a:avLst/>
            <a:gdLst>
              <a:gd name="T0" fmla="*/ 0 w 300"/>
              <a:gd name="T1" fmla="*/ 0 h 240"/>
              <a:gd name="T2" fmla="*/ 2147483647 w 300"/>
              <a:gd name="T3" fmla="*/ 2147483647 h 240"/>
              <a:gd name="T4" fmla="*/ 2147483647 w 300"/>
              <a:gd name="T5" fmla="*/ 2147483647 h 240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300" h="240">
                <a:moveTo>
                  <a:pt x="0" y="0"/>
                </a:moveTo>
                <a:lnTo>
                  <a:pt x="300" y="104"/>
                </a:lnTo>
                <a:lnTo>
                  <a:pt x="112" y="240"/>
                </a:lnTo>
              </a:path>
            </a:pathLst>
          </a:custGeom>
          <a:noFill/>
          <a:ln w="12700">
            <a:solidFill>
              <a:schemeClr val="tx1"/>
            </a:solidFill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168" name="Line 51"/>
          <p:cNvSpPr>
            <a:spLocks noChangeShapeType="1"/>
          </p:cNvSpPr>
          <p:nvPr/>
        </p:nvSpPr>
        <p:spPr bwMode="auto">
          <a:xfrm>
            <a:off x="4803775" y="735013"/>
            <a:ext cx="53975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169" name="Freeform 52"/>
          <p:cNvSpPr>
            <a:spLocks/>
          </p:cNvSpPr>
          <p:nvPr/>
        </p:nvSpPr>
        <p:spPr bwMode="auto">
          <a:xfrm>
            <a:off x="4714875" y="1125538"/>
            <a:ext cx="63500" cy="171450"/>
          </a:xfrm>
          <a:custGeom>
            <a:avLst/>
            <a:gdLst>
              <a:gd name="T0" fmla="*/ 0 w 40"/>
              <a:gd name="T1" fmla="*/ 0 h 108"/>
              <a:gd name="T2" fmla="*/ 2147483647 w 40"/>
              <a:gd name="T3" fmla="*/ 0 h 108"/>
              <a:gd name="T4" fmla="*/ 2147483647 w 40"/>
              <a:gd name="T5" fmla="*/ 2147483647 h 108"/>
              <a:gd name="T6" fmla="*/ 2147483647 w 40"/>
              <a:gd name="T7" fmla="*/ 2147483647 h 108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40" h="108">
                <a:moveTo>
                  <a:pt x="0" y="0"/>
                </a:moveTo>
                <a:lnTo>
                  <a:pt x="40" y="0"/>
                </a:lnTo>
                <a:lnTo>
                  <a:pt x="38" y="106"/>
                </a:lnTo>
                <a:lnTo>
                  <a:pt x="1" y="108"/>
                </a:lnTo>
              </a:path>
            </a:pathLst>
          </a:custGeom>
          <a:noFill/>
          <a:ln w="12700">
            <a:solidFill>
              <a:schemeClr val="tx1"/>
            </a:solidFill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170" name="Line 53"/>
          <p:cNvSpPr>
            <a:spLocks noChangeShapeType="1"/>
          </p:cNvSpPr>
          <p:nvPr/>
        </p:nvSpPr>
        <p:spPr bwMode="auto">
          <a:xfrm>
            <a:off x="4781550" y="1208088"/>
            <a:ext cx="6985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0745" name="Line 54"/>
          <p:cNvSpPr>
            <a:spLocks noChangeShapeType="1"/>
          </p:cNvSpPr>
          <p:nvPr/>
        </p:nvSpPr>
        <p:spPr bwMode="auto">
          <a:xfrm>
            <a:off x="4330700" y="2922588"/>
            <a:ext cx="517525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0746" name="Line 55"/>
          <p:cNvSpPr>
            <a:spLocks noChangeShapeType="1"/>
          </p:cNvSpPr>
          <p:nvPr/>
        </p:nvSpPr>
        <p:spPr bwMode="auto">
          <a:xfrm>
            <a:off x="3879850" y="3351213"/>
            <a:ext cx="968375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0747" name="Line 56"/>
          <p:cNvSpPr>
            <a:spLocks noChangeShapeType="1"/>
          </p:cNvSpPr>
          <p:nvPr/>
        </p:nvSpPr>
        <p:spPr bwMode="auto">
          <a:xfrm>
            <a:off x="3930650" y="4767263"/>
            <a:ext cx="923925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0748" name="Line 57"/>
          <p:cNvSpPr>
            <a:spLocks noChangeShapeType="1"/>
          </p:cNvSpPr>
          <p:nvPr/>
        </p:nvSpPr>
        <p:spPr bwMode="auto">
          <a:xfrm>
            <a:off x="4584700" y="5675313"/>
            <a:ext cx="2667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8382000" y="6096000"/>
            <a:ext cx="609600" cy="60960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30888"/>
    </mc:Choice>
    <mc:Fallback xmlns="">
      <p:transition spd="slow" advTm="13088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4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30728" grpId="0" animBg="1"/>
      <p:bldP spid="30729" grpId="0" animBg="1"/>
      <p:bldP spid="30730" grpId="0" animBg="1"/>
      <p:bldP spid="30731" grpId="0" animBg="1"/>
      <p:bldP spid="30734" grpId="0"/>
      <p:bldP spid="30735" grpId="0"/>
      <p:bldP spid="30736" grpId="0"/>
      <p:bldP spid="30737" grpId="0"/>
      <p:bldP spid="30738" grpId="0"/>
      <p:bldP spid="30739" grpId="0"/>
      <p:bldP spid="30745" grpId="0" animBg="1"/>
      <p:bldP spid="30746" grpId="0" animBg="1"/>
      <p:bldP spid="30747" grpId="0" animBg="1"/>
      <p:bldP spid="30748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4" descr="Strip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0"/>
            <a:ext cx="9144000" cy="733425"/>
          </a:xfrm>
        </p:spPr>
        <p:txBody>
          <a:bodyPr lIns="182880" tIns="91440" rIns="182880" bIns="91440">
            <a:spAutoFit/>
          </a:bodyPr>
          <a:lstStyle/>
          <a:p>
            <a:pPr eaLnBrk="1" hangingPunct="1"/>
            <a:r>
              <a:rPr lang="en-US" altLang="en-US" smtClean="0"/>
              <a:t>Nervous Tissues Transmit Impulses</a:t>
            </a:r>
          </a:p>
        </p:txBody>
      </p:sp>
      <p:sp>
        <p:nvSpPr>
          <p:cNvPr id="34819" name="Rectangle 5"/>
          <p:cNvSpPr>
            <a:spLocks noGrp="1" noChangeArrowheads="1"/>
          </p:cNvSpPr>
          <p:nvPr>
            <p:ph type="body" idx="4294967295"/>
          </p:nvPr>
        </p:nvSpPr>
        <p:spPr>
          <a:xfrm>
            <a:off x="381000" y="1185863"/>
            <a:ext cx="8305800" cy="4495800"/>
          </a:xfrm>
        </p:spPr>
        <p:txBody>
          <a:bodyPr/>
          <a:lstStyle/>
          <a:p>
            <a:pPr eaLnBrk="1" hangingPunct="1"/>
            <a:r>
              <a:rPr lang="en-US" altLang="en-US" b="1" smtClean="0"/>
              <a:t>Neuron</a:t>
            </a:r>
            <a:endParaRPr lang="en-US" altLang="en-US" smtClean="0"/>
          </a:p>
          <a:p>
            <a:pPr lvl="1" eaLnBrk="1" hangingPunct="1"/>
            <a:r>
              <a:rPr lang="en-US" altLang="en-US" smtClean="0"/>
              <a:t>specialized nervous system cell</a:t>
            </a:r>
          </a:p>
          <a:p>
            <a:pPr lvl="2" eaLnBrk="1" hangingPunct="1"/>
            <a:r>
              <a:rPr lang="en-US" altLang="en-US" smtClean="0"/>
              <a:t>Function: generate and transmit electrical impulses</a:t>
            </a:r>
          </a:p>
          <a:p>
            <a:pPr lvl="2" eaLnBrk="1" hangingPunct="1"/>
            <a:r>
              <a:rPr lang="en-US" altLang="en-US" smtClean="0"/>
              <a:t>Structural components: cell body, dendrites, axon</a:t>
            </a:r>
          </a:p>
          <a:p>
            <a:pPr eaLnBrk="1" hangingPunct="1"/>
            <a:r>
              <a:rPr lang="en-US" altLang="en-US" b="1" smtClean="0"/>
              <a:t>Glial cells </a:t>
            </a:r>
            <a:r>
              <a:rPr lang="en-US" altLang="en-US" smtClean="0"/>
              <a:t>support neurons</a:t>
            </a:r>
          </a:p>
        </p:txBody>
      </p:sp>
      <p:pic>
        <p:nvPicPr>
          <p:cNvPr id="3" name="Audio 2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382000" y="6096000"/>
            <a:ext cx="609600" cy="60960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ransition advTm="186556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5" name="Picture 24" descr="04_07Figure-U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372"/>
          <a:stretch>
            <a:fillRect/>
          </a:stretch>
        </p:blipFill>
        <p:spPr bwMode="auto">
          <a:xfrm>
            <a:off x="182563" y="1182688"/>
            <a:ext cx="8548687" cy="3994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196" name="TextBox 2"/>
          <p:cNvSpPr txBox="1">
            <a:spLocks noChangeArrowheads="1"/>
          </p:cNvSpPr>
          <p:nvPr/>
        </p:nvSpPr>
        <p:spPr bwMode="auto">
          <a:xfrm>
            <a:off x="7437438" y="2057400"/>
            <a:ext cx="81915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9pPr>
          </a:lstStyle>
          <a:p>
            <a:r>
              <a:rPr lang="en-US" altLang="en-US" sz="2000" b="1">
                <a:solidFill>
                  <a:srgbClr val="000000"/>
                </a:solidFill>
                <a:latin typeface="Helvetica" pitchFamily="84" charset="0"/>
              </a:rPr>
              <a:t>Axon</a:t>
            </a:r>
          </a:p>
        </p:txBody>
      </p:sp>
      <p:sp>
        <p:nvSpPr>
          <p:cNvPr id="8197" name="TextBox 3"/>
          <p:cNvSpPr txBox="1">
            <a:spLocks noChangeArrowheads="1"/>
          </p:cNvSpPr>
          <p:nvPr/>
        </p:nvSpPr>
        <p:spPr bwMode="auto">
          <a:xfrm>
            <a:off x="7437438" y="2435225"/>
            <a:ext cx="1385887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9pPr>
          </a:lstStyle>
          <a:p>
            <a:r>
              <a:rPr lang="en-US" altLang="en-US" sz="2000" b="1">
                <a:solidFill>
                  <a:srgbClr val="000000"/>
                </a:solidFill>
                <a:latin typeface="Helvetica" pitchFamily="84" charset="0"/>
              </a:rPr>
              <a:t>Nuclei of glial cells</a:t>
            </a:r>
          </a:p>
        </p:txBody>
      </p:sp>
      <p:sp>
        <p:nvSpPr>
          <p:cNvPr id="8198" name="TextBox 4"/>
          <p:cNvSpPr txBox="1">
            <a:spLocks noChangeArrowheads="1"/>
          </p:cNvSpPr>
          <p:nvPr/>
        </p:nvSpPr>
        <p:spPr bwMode="auto">
          <a:xfrm>
            <a:off x="7437438" y="3170238"/>
            <a:ext cx="1592262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9pPr>
          </a:lstStyle>
          <a:p>
            <a:r>
              <a:rPr lang="en-US" altLang="en-US" sz="2000" b="1">
                <a:solidFill>
                  <a:srgbClr val="000000"/>
                </a:solidFill>
                <a:latin typeface="Helvetica" pitchFamily="84" charset="0"/>
              </a:rPr>
              <a:t>Cell body</a:t>
            </a:r>
          </a:p>
        </p:txBody>
      </p:sp>
      <p:sp>
        <p:nvSpPr>
          <p:cNvPr id="8199" name="TextBox 5"/>
          <p:cNvSpPr txBox="1">
            <a:spLocks noChangeArrowheads="1"/>
          </p:cNvSpPr>
          <p:nvPr/>
        </p:nvSpPr>
        <p:spPr bwMode="auto">
          <a:xfrm>
            <a:off x="7437438" y="4533900"/>
            <a:ext cx="1592262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28" charset="-128"/>
              </a:defRPr>
            </a:lvl9pPr>
          </a:lstStyle>
          <a:p>
            <a:r>
              <a:rPr lang="en-US" altLang="en-US" sz="2000" b="1">
                <a:solidFill>
                  <a:srgbClr val="000000"/>
                </a:solidFill>
                <a:latin typeface="Helvetica" pitchFamily="84" charset="0"/>
              </a:rPr>
              <a:t>Dendrites</a:t>
            </a:r>
          </a:p>
        </p:txBody>
      </p:sp>
      <p:sp>
        <p:nvSpPr>
          <p:cNvPr id="8200" name="Freeform 18"/>
          <p:cNvSpPr>
            <a:spLocks/>
          </p:cNvSpPr>
          <p:nvPr/>
        </p:nvSpPr>
        <p:spPr bwMode="auto">
          <a:xfrm>
            <a:off x="6515100" y="4349750"/>
            <a:ext cx="695325" cy="658813"/>
          </a:xfrm>
          <a:custGeom>
            <a:avLst/>
            <a:gdLst>
              <a:gd name="T0" fmla="*/ 2147483647 w 438"/>
              <a:gd name="T1" fmla="*/ 0 h 414"/>
              <a:gd name="T2" fmla="*/ 2147483647 w 438"/>
              <a:gd name="T3" fmla="*/ 2147483647 h 414"/>
              <a:gd name="T4" fmla="*/ 0 w 438"/>
              <a:gd name="T5" fmla="*/ 2147483647 h 414"/>
              <a:gd name="T6" fmla="*/ 0 60000 65536"/>
              <a:gd name="T7" fmla="*/ 0 60000 65536"/>
              <a:gd name="T8" fmla="*/ 0 60000 65536"/>
              <a:gd name="T9" fmla="*/ 0 w 438"/>
              <a:gd name="T10" fmla="*/ 0 h 414"/>
              <a:gd name="T11" fmla="*/ 438 w 438"/>
              <a:gd name="T12" fmla="*/ 414 h 414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438" h="414">
                <a:moveTo>
                  <a:pt x="126" y="0"/>
                </a:moveTo>
                <a:lnTo>
                  <a:pt x="438" y="246"/>
                </a:lnTo>
                <a:lnTo>
                  <a:pt x="0" y="414"/>
                </a:lnTo>
              </a:path>
            </a:pathLst>
          </a:custGeom>
          <a:noFill/>
          <a:ln w="28575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201" name="Freeform 18"/>
          <p:cNvSpPr>
            <a:spLocks/>
          </p:cNvSpPr>
          <p:nvPr/>
        </p:nvSpPr>
        <p:spPr bwMode="auto">
          <a:xfrm>
            <a:off x="6515100" y="4351338"/>
            <a:ext cx="695325" cy="658812"/>
          </a:xfrm>
          <a:custGeom>
            <a:avLst/>
            <a:gdLst>
              <a:gd name="T0" fmla="*/ 2147483647 w 438"/>
              <a:gd name="T1" fmla="*/ 0 h 414"/>
              <a:gd name="T2" fmla="*/ 2147483647 w 438"/>
              <a:gd name="T3" fmla="*/ 2147483647 h 414"/>
              <a:gd name="T4" fmla="*/ 0 w 438"/>
              <a:gd name="T5" fmla="*/ 2147483647 h 414"/>
              <a:gd name="T6" fmla="*/ 0 60000 65536"/>
              <a:gd name="T7" fmla="*/ 0 60000 65536"/>
              <a:gd name="T8" fmla="*/ 0 60000 65536"/>
              <a:gd name="T9" fmla="*/ 0 w 438"/>
              <a:gd name="T10" fmla="*/ 0 h 414"/>
              <a:gd name="T11" fmla="*/ 438 w 438"/>
              <a:gd name="T12" fmla="*/ 414 h 414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438" h="414">
                <a:moveTo>
                  <a:pt x="126" y="0"/>
                </a:moveTo>
                <a:lnTo>
                  <a:pt x="438" y="246"/>
                </a:lnTo>
                <a:lnTo>
                  <a:pt x="0" y="414"/>
                </a:lnTo>
              </a:path>
            </a:pathLst>
          </a:custGeom>
          <a:noFill/>
          <a:ln w="190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202" name="Line 31"/>
          <p:cNvSpPr>
            <a:spLocks noChangeShapeType="1"/>
          </p:cNvSpPr>
          <p:nvPr/>
        </p:nvSpPr>
        <p:spPr bwMode="auto">
          <a:xfrm>
            <a:off x="7205663" y="4741863"/>
            <a:ext cx="274637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8203" name="Line 32"/>
          <p:cNvSpPr>
            <a:spLocks noChangeShapeType="1"/>
          </p:cNvSpPr>
          <p:nvPr/>
        </p:nvSpPr>
        <p:spPr bwMode="auto">
          <a:xfrm flipH="1">
            <a:off x="5372100" y="3362325"/>
            <a:ext cx="2112963" cy="0"/>
          </a:xfrm>
          <a:prstGeom prst="line">
            <a:avLst/>
          </a:prstGeom>
          <a:noFill/>
          <a:ln w="28575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8204" name="Line 33"/>
          <p:cNvSpPr>
            <a:spLocks noChangeShapeType="1"/>
          </p:cNvSpPr>
          <p:nvPr/>
        </p:nvSpPr>
        <p:spPr bwMode="auto">
          <a:xfrm flipH="1">
            <a:off x="5372100" y="3362325"/>
            <a:ext cx="2112963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grpSp>
        <p:nvGrpSpPr>
          <p:cNvPr id="8205" name="Group 34"/>
          <p:cNvGrpSpPr>
            <a:grpSpLocks/>
          </p:cNvGrpSpPr>
          <p:nvPr/>
        </p:nvGrpSpPr>
        <p:grpSpPr bwMode="auto">
          <a:xfrm>
            <a:off x="5689600" y="2605088"/>
            <a:ext cx="1795463" cy="465137"/>
            <a:chOff x="3656" y="1740"/>
            <a:chExt cx="1131" cy="293"/>
          </a:xfrm>
        </p:grpSpPr>
        <p:sp>
          <p:nvSpPr>
            <p:cNvPr id="8211" name="Freeform 35"/>
            <p:cNvSpPr>
              <a:spLocks/>
            </p:cNvSpPr>
            <p:nvPr/>
          </p:nvSpPr>
          <p:spPr bwMode="auto">
            <a:xfrm>
              <a:off x="3776" y="1740"/>
              <a:ext cx="1011" cy="293"/>
            </a:xfrm>
            <a:custGeom>
              <a:avLst/>
              <a:gdLst>
                <a:gd name="T0" fmla="*/ 0 w 1011"/>
                <a:gd name="T1" fmla="*/ 293 h 293"/>
                <a:gd name="T2" fmla="*/ 456 w 1011"/>
                <a:gd name="T3" fmla="*/ 1 h 293"/>
                <a:gd name="T4" fmla="*/ 1011 w 1011"/>
                <a:gd name="T5" fmla="*/ 0 h 293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1011" h="293">
                  <a:moveTo>
                    <a:pt x="0" y="293"/>
                  </a:moveTo>
                  <a:lnTo>
                    <a:pt x="456" y="1"/>
                  </a:lnTo>
                  <a:lnTo>
                    <a:pt x="1011" y="0"/>
                  </a:lnTo>
                </a:path>
              </a:pathLst>
            </a:custGeom>
            <a:noFill/>
            <a:ln w="28575">
              <a:solidFill>
                <a:schemeClr val="bg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12" name="Line 36"/>
            <p:cNvSpPr>
              <a:spLocks noChangeShapeType="1"/>
            </p:cNvSpPr>
            <p:nvPr/>
          </p:nvSpPr>
          <p:spPr bwMode="auto">
            <a:xfrm flipH="1">
              <a:off x="3656" y="1741"/>
              <a:ext cx="576" cy="128"/>
            </a:xfrm>
            <a:prstGeom prst="line">
              <a:avLst/>
            </a:prstGeom>
            <a:noFill/>
            <a:ln w="28575">
              <a:solidFill>
                <a:schemeClr val="bg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8206" name="Group 37"/>
          <p:cNvGrpSpPr>
            <a:grpSpLocks/>
          </p:cNvGrpSpPr>
          <p:nvPr/>
        </p:nvGrpSpPr>
        <p:grpSpPr bwMode="auto">
          <a:xfrm>
            <a:off x="5689600" y="2605088"/>
            <a:ext cx="1795463" cy="465137"/>
            <a:chOff x="3656" y="1740"/>
            <a:chExt cx="1131" cy="293"/>
          </a:xfrm>
        </p:grpSpPr>
        <p:sp>
          <p:nvSpPr>
            <p:cNvPr id="8209" name="Freeform 38"/>
            <p:cNvSpPr>
              <a:spLocks/>
            </p:cNvSpPr>
            <p:nvPr/>
          </p:nvSpPr>
          <p:spPr bwMode="auto">
            <a:xfrm>
              <a:off x="3776" y="1740"/>
              <a:ext cx="1011" cy="293"/>
            </a:xfrm>
            <a:custGeom>
              <a:avLst/>
              <a:gdLst>
                <a:gd name="T0" fmla="*/ 0 w 1011"/>
                <a:gd name="T1" fmla="*/ 293 h 293"/>
                <a:gd name="T2" fmla="*/ 456 w 1011"/>
                <a:gd name="T3" fmla="*/ 1 h 293"/>
                <a:gd name="T4" fmla="*/ 1011 w 1011"/>
                <a:gd name="T5" fmla="*/ 0 h 293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1011" h="293">
                  <a:moveTo>
                    <a:pt x="0" y="293"/>
                  </a:moveTo>
                  <a:lnTo>
                    <a:pt x="456" y="1"/>
                  </a:lnTo>
                  <a:lnTo>
                    <a:pt x="1011" y="0"/>
                  </a:lnTo>
                </a:path>
              </a:pathLst>
            </a:cu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210" name="Line 39"/>
            <p:cNvSpPr>
              <a:spLocks noChangeShapeType="1"/>
            </p:cNvSpPr>
            <p:nvPr/>
          </p:nvSpPr>
          <p:spPr bwMode="auto">
            <a:xfrm flipH="1">
              <a:off x="3656" y="1741"/>
              <a:ext cx="576" cy="128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8207" name="Freeform 40"/>
          <p:cNvSpPr>
            <a:spLocks/>
          </p:cNvSpPr>
          <p:nvPr/>
        </p:nvSpPr>
        <p:spPr bwMode="auto">
          <a:xfrm>
            <a:off x="5262563" y="2257425"/>
            <a:ext cx="2222500" cy="173038"/>
          </a:xfrm>
          <a:custGeom>
            <a:avLst/>
            <a:gdLst>
              <a:gd name="T0" fmla="*/ 0 w 1400"/>
              <a:gd name="T1" fmla="*/ 2147483647 h 109"/>
              <a:gd name="T2" fmla="*/ 2147483647 w 1400"/>
              <a:gd name="T3" fmla="*/ 2147483647 h 109"/>
              <a:gd name="T4" fmla="*/ 2147483647 w 1400"/>
              <a:gd name="T5" fmla="*/ 0 h 109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1400" h="109">
                <a:moveTo>
                  <a:pt x="0" y="109"/>
                </a:moveTo>
                <a:lnTo>
                  <a:pt x="405" y="2"/>
                </a:lnTo>
                <a:lnTo>
                  <a:pt x="1400" y="0"/>
                </a:lnTo>
              </a:path>
            </a:pathLst>
          </a:custGeom>
          <a:noFill/>
          <a:ln w="28575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8208" name="Freeform 41"/>
          <p:cNvSpPr>
            <a:spLocks/>
          </p:cNvSpPr>
          <p:nvPr/>
        </p:nvSpPr>
        <p:spPr bwMode="auto">
          <a:xfrm>
            <a:off x="5262563" y="2260600"/>
            <a:ext cx="2222500" cy="173038"/>
          </a:xfrm>
          <a:custGeom>
            <a:avLst/>
            <a:gdLst>
              <a:gd name="T0" fmla="*/ 0 w 1400"/>
              <a:gd name="T1" fmla="*/ 2147483647 h 109"/>
              <a:gd name="T2" fmla="*/ 2147483647 w 1400"/>
              <a:gd name="T3" fmla="*/ 2147483647 h 109"/>
              <a:gd name="T4" fmla="*/ 2147483647 w 1400"/>
              <a:gd name="T5" fmla="*/ 0 h 109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1400" h="109">
                <a:moveTo>
                  <a:pt x="0" y="109"/>
                </a:moveTo>
                <a:lnTo>
                  <a:pt x="405" y="2"/>
                </a:lnTo>
                <a:lnTo>
                  <a:pt x="1400" y="0"/>
                </a:lnTo>
              </a:path>
            </a:pathLst>
          </a:custGeom>
          <a:noFill/>
          <a:ln w="1905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382000" y="6096000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8015"/>
    </mc:Choice>
    <mc:Fallback xmlns="">
      <p:transition spd="slow" advTm="5801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54.6|48.6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55.6|38.9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39.4"/>
</p:tagLst>
</file>

<file path=ppt/theme/theme1.xml><?xml version="1.0" encoding="utf-8"?>
<a:theme xmlns:a="http://schemas.openxmlformats.org/drawingml/2006/main" name="Johnson_6e_PPT_template-orig">
  <a:themeElements>
    <a:clrScheme name="Johnson_6e_PPT_template-orig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Johnson_6e_PPT_template-orig">
      <a:majorFont>
        <a:latin typeface="Arial"/>
        <a:ea typeface="ＭＳ Ｐゴシック"/>
        <a:cs typeface=""/>
      </a:majorFont>
      <a:minorFont>
        <a:latin typeface="Arial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Johnson_6e_PPT_template-orig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Johnson_6e_PPT_template-orig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Johnson_6e_PPT_template-orig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Johnson_6e_PPT_template-orig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Johnson_6e_PPT_template-orig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Johnson_6e_PPT_template-orig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-orig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-orig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-orig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-orig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-orig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-orig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Johnson_6e_PPT_template_1line">
  <a:themeElements>
    <a:clrScheme name="Johnson_6e_PPT_template_1lin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Johnson_6e_PPT_template_1line">
      <a:majorFont>
        <a:latin typeface="Arial"/>
        <a:ea typeface="ＭＳ Ｐゴシック"/>
        <a:cs typeface=""/>
      </a:majorFont>
      <a:minorFont>
        <a:latin typeface="Arial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Johnson_6e_PPT_template_1lin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Johnson_6e_PPT_template_1line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Johnson_6e_PPT_template_1line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Johnson_6e_PPT_template_1line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Johnson_6e_PPT_template_1line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Johnson_6e_PPT_template_1line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_1line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_1line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_1line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_1line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_1line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_1line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Johnson_6e_PPT_template_2line">
  <a:themeElements>
    <a:clrScheme name="Johnson_6e_PPT_template_2lin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Johnson_6e_PPT_template_2line">
      <a:majorFont>
        <a:latin typeface="Arial"/>
        <a:ea typeface="ＭＳ Ｐゴシック"/>
        <a:cs typeface=""/>
      </a:majorFont>
      <a:minorFont>
        <a:latin typeface="Arial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Johnson_6e_PPT_template_2lin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Johnson_6e_PPT_template_2line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Johnson_6e_PPT_template_2line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Johnson_6e_PPT_template_2line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Johnson_6e_PPT_template_2line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Johnson_6e_PPT_template_2line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_2line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_2line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_2line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_2line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_2line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_2line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Gmac6:Applications:Microsoft Office 2004:Templates:My Templates:Johnson_6e_PPT_template_2line.pot</Template>
  <TotalTime>6838</TotalTime>
  <Words>141</Words>
  <Application>Microsoft Office PowerPoint</Application>
  <PresentationFormat>On-screen Show (4:3)</PresentationFormat>
  <Paragraphs>34</Paragraphs>
  <Slides>4</Slides>
  <Notes>4</Notes>
  <HiddenSlides>0</HiddenSlides>
  <MMClips>4</MMClips>
  <ScaleCrop>false</ScaleCrop>
  <HeadingPairs>
    <vt:vector size="4" baseType="variant">
      <vt:variant>
        <vt:lpstr>Theme</vt:lpstr>
      </vt:variant>
      <vt:variant>
        <vt:i4>3</vt:i4>
      </vt:variant>
      <vt:variant>
        <vt:lpstr>Slide Titles</vt:lpstr>
      </vt:variant>
      <vt:variant>
        <vt:i4>4</vt:i4>
      </vt:variant>
    </vt:vector>
  </HeadingPairs>
  <TitlesOfParts>
    <vt:vector size="7" baseType="lpstr">
      <vt:lpstr>Johnson_6e_PPT_template-orig</vt:lpstr>
      <vt:lpstr>Johnson_6e_PPT_template_1line</vt:lpstr>
      <vt:lpstr>Johnson_6e_PPT_template_2line</vt:lpstr>
      <vt:lpstr>Muscle Tissue Contracts to Produce Movement</vt:lpstr>
      <vt:lpstr>PowerPoint Presentation</vt:lpstr>
      <vt:lpstr>Nervous Tissues Transmit Impulses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Muscle Tissue Contracts to Produce Movement</dc:title>
  <dc:creator>Gary</dc:creator>
  <cp:lastModifiedBy>Gary</cp:lastModifiedBy>
  <cp:revision>402</cp:revision>
  <cp:lastPrinted>2002-04-29T18:54:29Z</cp:lastPrinted>
  <dcterms:created xsi:type="dcterms:W3CDTF">2000-12-11T01:39:32Z</dcterms:created>
  <dcterms:modified xsi:type="dcterms:W3CDTF">2016-08-17T02:03:37Z</dcterms:modified>
</cp:coreProperties>
</file>