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9" r:id="rId1"/>
    <p:sldMasterId id="2147483661" r:id="rId2"/>
    <p:sldMasterId id="2147483662" r:id="rId3"/>
  </p:sldMasterIdLst>
  <p:notesMasterIdLst>
    <p:notesMasterId r:id="rId17"/>
  </p:notesMasterIdLst>
  <p:handoutMasterIdLst>
    <p:handoutMasterId r:id="rId18"/>
  </p:handoutMasterIdLst>
  <p:sldIdLst>
    <p:sldId id="393" r:id="rId4"/>
    <p:sldId id="378" r:id="rId5"/>
    <p:sldId id="394" r:id="rId6"/>
    <p:sldId id="414" r:id="rId7"/>
    <p:sldId id="415" r:id="rId8"/>
    <p:sldId id="377" r:id="rId9"/>
    <p:sldId id="416" r:id="rId10"/>
    <p:sldId id="428" r:id="rId11"/>
    <p:sldId id="425" r:id="rId12"/>
    <p:sldId id="424" r:id="rId13"/>
    <p:sldId id="426" r:id="rId14"/>
    <p:sldId id="427" r:id="rId15"/>
    <p:sldId id="417" r:id="rId1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Arial" charset="0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Arial" charset="0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Arial" charset="0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Arial" charset="0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FF99"/>
    <a:srgbClr val="00D68F"/>
    <a:srgbClr val="00BE7F"/>
    <a:srgbClr val="009999"/>
    <a:srgbClr val="E7E200"/>
    <a:srgbClr val="00CC99"/>
    <a:srgbClr val="0A29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7" autoAdjust="0"/>
    <p:restoredTop sz="89058" autoAdjust="0"/>
  </p:normalViewPr>
  <p:slideViewPr>
    <p:cSldViewPr snapToGrid="0">
      <p:cViewPr varScale="1">
        <p:scale>
          <a:sx n="134" d="100"/>
          <a:sy n="134" d="100"/>
        </p:scale>
        <p:origin x="-918" y="-78"/>
      </p:cViewPr>
      <p:guideLst>
        <p:guide orient="horz" pos="4128"/>
        <p:guide orient="horz" pos="315"/>
        <p:guide orient="horz" pos="979"/>
        <p:guide pos="2875"/>
        <p:guide pos="118"/>
        <p:guide pos="31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Bookman Old Style" pitchFamily="8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Bookman Old Style" pitchFamily="8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Bookman Old Style" pitchFamily="8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Bookman Old Style" pitchFamily="84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0C102787-40BA-4B0D-9CBF-DEF8B188E0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1592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Bookman Old Style" pitchFamily="8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Bookman Old Style" pitchFamily="8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Bookman Old Style" pitchFamily="8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Bookman Old Style" pitchFamily="84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89129D51-CF5D-4BDC-AAC9-2D6FFB0AD1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79769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8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8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8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8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8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fld id="{A79A9805-366F-4754-B443-4CE5CEC4D1B5}" type="slidenum">
              <a:rPr lang="en-US" altLang="en-US" sz="1200" smtClean="0">
                <a:latin typeface="Bookman Old Style" pitchFamily="28" charset="0"/>
              </a:rPr>
              <a:pPr/>
              <a:t>10</a:t>
            </a:fld>
            <a:endParaRPr lang="en-US" altLang="en-US" sz="1200" smtClean="0">
              <a:latin typeface="Bookman Old Style" pitchFamily="28" charset="0"/>
            </a:endParaRPr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fld id="{814E8587-73C4-4DB2-8C65-62169F34F290}" type="slidenum">
              <a:rPr lang="en-US" altLang="en-US" sz="1200" smtClean="0">
                <a:latin typeface="Bookman Old Style" pitchFamily="28" charset="0"/>
              </a:rPr>
              <a:pPr/>
              <a:t>12</a:t>
            </a:fld>
            <a:endParaRPr lang="en-US" altLang="en-US" sz="1200" smtClean="0">
              <a:latin typeface="Bookman Old Style" pitchFamily="28" charset="0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fld id="{3B4B3C7B-7342-45B4-AF00-068092033DEA}" type="slidenum">
              <a:rPr lang="en-US" altLang="en-US" sz="1200" smtClean="0">
                <a:latin typeface="Bookman Old Style" pitchFamily="28" charset="0"/>
              </a:rPr>
              <a:pPr/>
              <a:t>2</a:t>
            </a:fld>
            <a:endParaRPr lang="en-US" altLang="en-US" sz="1200" smtClean="0">
              <a:latin typeface="Bookman Old Style" pitchFamily="28" charset="0"/>
            </a:endParaRPr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fld id="{6F0B5156-8F4F-476D-8A1A-C2046A585436}" type="slidenum">
              <a:rPr lang="en-US" altLang="en-US" sz="1200" smtClean="0">
                <a:latin typeface="Bookman Old Style" pitchFamily="28" charset="0"/>
              </a:rPr>
              <a:pPr/>
              <a:t>6</a:t>
            </a:fld>
            <a:endParaRPr lang="en-US" altLang="en-US" sz="1200" smtClean="0">
              <a:latin typeface="Bookman Old Style" pitchFamily="28" charset="0"/>
            </a:endParaRPr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fld id="{5679A0C2-3B75-4D4F-8EEC-F983FEDEECA8}" type="slidenum">
              <a:rPr lang="en-US" altLang="en-US" sz="1200" smtClean="0">
                <a:latin typeface="Bookman Old Style" pitchFamily="28" charset="0"/>
              </a:rPr>
              <a:pPr/>
              <a:t>8</a:t>
            </a:fld>
            <a:endParaRPr lang="en-US" altLang="en-US" sz="1200" smtClean="0">
              <a:latin typeface="Bookman Old Style" pitchFamily="28" charset="0"/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26" descr="70167Johnson6e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1030"/>
          <p:cNvSpPr txBox="1">
            <a:spLocks noChangeArrowheads="1"/>
          </p:cNvSpPr>
          <p:nvPr/>
        </p:nvSpPr>
        <p:spPr bwMode="auto">
          <a:xfrm>
            <a:off x="677863" y="2144713"/>
            <a:ext cx="46561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pPr>
              <a:defRPr/>
            </a:pPr>
            <a:r>
              <a:rPr lang="en-US" sz="2000" smtClean="0">
                <a:solidFill>
                  <a:schemeClr val="bg1"/>
                </a:solidFill>
                <a:latin typeface="Arial" charset="0"/>
                <a:cs typeface="+mn-cs"/>
              </a:rPr>
              <a:t>Concepts and Current Issues</a:t>
            </a:r>
            <a:endParaRPr lang="en-US" sz="3200" smtClean="0">
              <a:latin typeface="Arial" charset="0"/>
              <a:cs typeface="+mn-cs"/>
            </a:endParaRPr>
          </a:p>
        </p:txBody>
      </p:sp>
      <p:sp>
        <p:nvSpPr>
          <p:cNvPr id="6" name="Text Box 1031"/>
          <p:cNvSpPr txBox="1">
            <a:spLocks noChangeArrowheads="1"/>
          </p:cNvSpPr>
          <p:nvPr/>
        </p:nvSpPr>
        <p:spPr bwMode="auto">
          <a:xfrm>
            <a:off x="609600" y="331788"/>
            <a:ext cx="467360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80000"/>
              </a:lnSpc>
              <a:defRPr/>
            </a:pPr>
            <a:r>
              <a:rPr lang="en-US" sz="7200" smtClean="0">
                <a:solidFill>
                  <a:srgbClr val="B4DD65"/>
                </a:solidFill>
                <a:latin typeface="Arial" charset="0"/>
                <a:cs typeface="+mn-cs"/>
              </a:rPr>
              <a:t>Human Biology</a:t>
            </a:r>
            <a:endParaRPr lang="en-US" sz="4800" smtClean="0">
              <a:latin typeface="Arial" charset="0"/>
              <a:cs typeface="+mn-cs"/>
            </a:endParaRPr>
          </a:p>
        </p:txBody>
      </p:sp>
      <p:sp>
        <p:nvSpPr>
          <p:cNvPr id="7" name="Text Box 1032"/>
          <p:cNvSpPr txBox="1">
            <a:spLocks noChangeArrowheads="1"/>
          </p:cNvSpPr>
          <p:nvPr/>
        </p:nvSpPr>
        <p:spPr bwMode="auto">
          <a:xfrm rot="16200000">
            <a:off x="-493712" y="969963"/>
            <a:ext cx="2065337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pPr algn="ctr">
              <a:defRPr/>
            </a:pPr>
            <a:r>
              <a:rPr lang="en-US" sz="2200" smtClean="0">
                <a:solidFill>
                  <a:srgbClr val="958DDD"/>
                </a:solidFill>
                <a:latin typeface="Arial" charset="0"/>
                <a:cs typeface="+mn-cs"/>
              </a:rPr>
              <a:t>Sixth Edition</a:t>
            </a:r>
            <a:endParaRPr lang="en-US" sz="2000" smtClean="0">
              <a:latin typeface="Arial" charset="0"/>
              <a:cs typeface="+mn-cs"/>
            </a:endParaRPr>
          </a:p>
        </p:txBody>
      </p:sp>
      <p:sp>
        <p:nvSpPr>
          <p:cNvPr id="8" name="Text Box 1033"/>
          <p:cNvSpPr txBox="1">
            <a:spLocks noChangeArrowheads="1"/>
          </p:cNvSpPr>
          <p:nvPr/>
        </p:nvSpPr>
        <p:spPr bwMode="auto">
          <a:xfrm>
            <a:off x="1752600" y="2584450"/>
            <a:ext cx="24145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pPr algn="ctr">
              <a:defRPr/>
            </a:pPr>
            <a:r>
              <a:rPr lang="en-US" sz="2000" smtClean="0">
                <a:solidFill>
                  <a:srgbClr val="F2FF0A"/>
                </a:solidFill>
                <a:latin typeface="Arial" charset="0"/>
                <a:cs typeface="+mn-cs"/>
              </a:rPr>
              <a:t>Michael D. Johnson</a:t>
            </a:r>
            <a:endParaRPr lang="en-US" sz="2000" smtClean="0">
              <a:latin typeface="Arial" charset="0"/>
              <a:cs typeface="+mn-cs"/>
            </a:endParaRPr>
          </a:p>
        </p:txBody>
      </p:sp>
      <p:sp>
        <p:nvSpPr>
          <p:cNvPr id="72707" name="Rectangle 1027"/>
          <p:cNvSpPr>
            <a:spLocks noGrp="1" noChangeArrowheads="1"/>
          </p:cNvSpPr>
          <p:nvPr>
            <p:ph type="ctrTitle"/>
          </p:nvPr>
        </p:nvSpPr>
        <p:spPr>
          <a:xfrm>
            <a:off x="4572000" y="390525"/>
            <a:ext cx="4572000" cy="1219200"/>
          </a:xfrm>
        </p:spPr>
        <p:txBody>
          <a:bodyPr anchor="ctr"/>
          <a:lstStyle>
            <a:lvl1pPr algn="ctr">
              <a:defRPr>
                <a:solidFill>
                  <a:srgbClr val="B4DD65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72708" name="Rectangle 1028"/>
          <p:cNvSpPr>
            <a:spLocks noGrp="1" noChangeArrowheads="1"/>
          </p:cNvSpPr>
          <p:nvPr>
            <p:ph type="subTitle" idx="1"/>
          </p:nvPr>
        </p:nvSpPr>
        <p:spPr>
          <a:xfrm>
            <a:off x="4572000" y="1752600"/>
            <a:ext cx="4572000" cy="1676400"/>
          </a:xfrm>
        </p:spPr>
        <p:txBody>
          <a:bodyPr/>
          <a:lstStyle>
            <a:lvl1pPr marL="0" indent="0" algn="ctr">
              <a:buFontTx/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7742259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1493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521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4798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2760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145711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6490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7594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8034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39242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25296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7440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857761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5908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596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5425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03954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009479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01145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38271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1581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89825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1347348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0799667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232952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07150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468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143000"/>
            <a:ext cx="40767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143000"/>
            <a:ext cx="40767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3388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4534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8076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93194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1148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059994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143000"/>
            <a:ext cx="83058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0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00200"/>
            <a:ext cx="8305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cxnSp>
        <p:nvCxnSpPr>
          <p:cNvPr id="2052" name="Straight Connector 5"/>
          <p:cNvCxnSpPr>
            <a:cxnSpLocks noChangeShapeType="1"/>
          </p:cNvCxnSpPr>
          <p:nvPr/>
        </p:nvCxnSpPr>
        <p:spPr bwMode="auto">
          <a:xfrm>
            <a:off x="0" y="762000"/>
            <a:ext cx="9144000" cy="0"/>
          </a:xfrm>
          <a:prstGeom prst="line">
            <a:avLst/>
          </a:prstGeom>
          <a:noFill/>
          <a:ln w="38100" algn="ctr">
            <a:solidFill>
              <a:srgbClr val="0A29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09" r:id="rId2"/>
    <p:sldLayoutId id="2147483810" r:id="rId3"/>
    <p:sldLayoutId id="2147483811" r:id="rId4"/>
    <p:sldLayoutId id="2147483812" r:id="rId5"/>
    <p:sldLayoutId id="2147483813" r:id="rId6"/>
    <p:sldLayoutId id="2147483814" r:id="rId7"/>
    <p:sldLayoutId id="2147483815" r:id="rId8"/>
    <p:sldLayoutId id="2147483816" r:id="rId9"/>
    <p:sldLayoutId id="2147483817" r:id="rId10"/>
    <p:sldLayoutId id="214748381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00200"/>
            <a:ext cx="8305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cxnSp>
        <p:nvCxnSpPr>
          <p:cNvPr id="3076" name="Straight Connector 5"/>
          <p:cNvCxnSpPr>
            <a:cxnSpLocks noChangeShapeType="1"/>
          </p:cNvCxnSpPr>
          <p:nvPr/>
        </p:nvCxnSpPr>
        <p:spPr bwMode="auto">
          <a:xfrm>
            <a:off x="0" y="1219200"/>
            <a:ext cx="9144000" cy="0"/>
          </a:xfrm>
          <a:prstGeom prst="line">
            <a:avLst/>
          </a:prstGeom>
          <a:noFill/>
          <a:ln w="38100" algn="ctr">
            <a:solidFill>
              <a:srgbClr val="0A29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9" r:id="rId1"/>
    <p:sldLayoutId id="2147483820" r:id="rId2"/>
    <p:sldLayoutId id="2147483821" r:id="rId3"/>
    <p:sldLayoutId id="2147483822" r:id="rId4"/>
    <p:sldLayoutId id="2147483823" r:id="rId5"/>
    <p:sldLayoutId id="2147483824" r:id="rId6"/>
    <p:sldLayoutId id="2147483825" r:id="rId7"/>
    <p:sldLayoutId id="2147483826" r:id="rId8"/>
    <p:sldLayoutId id="2147483827" r:id="rId9"/>
    <p:sldLayoutId id="2147483828" r:id="rId10"/>
    <p:sldLayoutId id="214748382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wav"/><Relationship Id="rId2" Type="http://schemas.microsoft.com/office/2007/relationships/media" Target="../media/media1.wav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6" Type="http://schemas.openxmlformats.org/officeDocument/2006/relationships/image" Target="../media/image2.png"/><Relationship Id="rId5" Type="http://schemas.openxmlformats.org/officeDocument/2006/relationships/image" Target="../media/image8.jpeg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3.wav"/><Relationship Id="rId1" Type="http://schemas.microsoft.com/office/2007/relationships/media" Target="../media/media13.wav"/><Relationship Id="rId6" Type="http://schemas.openxmlformats.org/officeDocument/2006/relationships/image" Target="../media/image2.png"/><Relationship Id="rId5" Type="http://schemas.openxmlformats.org/officeDocument/2006/relationships/image" Target="../media/image9.jpeg"/><Relationship Id="rId4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wav"/><Relationship Id="rId2" Type="http://schemas.microsoft.com/office/2007/relationships/media" Target="../media/media2.wav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2.png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2.png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2.png"/><Relationship Id="rId5" Type="http://schemas.openxmlformats.org/officeDocument/2006/relationships/image" Target="../media/image5.jpe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2.png"/><Relationship Id="rId5" Type="http://schemas.openxmlformats.org/officeDocument/2006/relationships/image" Target="../media/image6.jpe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6" Type="http://schemas.openxmlformats.org/officeDocument/2006/relationships/image" Target="../media/image2.png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Connective Tissue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4294967295"/>
          </p:nvPr>
        </p:nvSpPr>
        <p:spPr>
          <a:xfrm>
            <a:off x="385763" y="955675"/>
            <a:ext cx="8245475" cy="5472113"/>
          </a:xfrm>
        </p:spPr>
        <p:txBody>
          <a:bodyPr/>
          <a:lstStyle/>
          <a:p>
            <a:pPr eaLnBrk="1" hangingPunct="1"/>
            <a:r>
              <a:rPr lang="en-US" altLang="en-US" smtClean="0"/>
              <a:t>General functions</a:t>
            </a:r>
          </a:p>
          <a:p>
            <a:pPr lvl="1" eaLnBrk="1" hangingPunct="1"/>
            <a:r>
              <a:rPr lang="en-US" altLang="en-US" smtClean="0"/>
              <a:t>Supports softer organs of body</a:t>
            </a:r>
          </a:p>
          <a:p>
            <a:pPr lvl="1" eaLnBrk="1" hangingPunct="1"/>
            <a:r>
              <a:rPr lang="en-US" altLang="en-US" smtClean="0"/>
              <a:t>Connects parts of body</a:t>
            </a:r>
          </a:p>
          <a:p>
            <a:pPr lvl="1" eaLnBrk="1" hangingPunct="1"/>
            <a:r>
              <a:rPr lang="en-US" altLang="en-US" smtClean="0"/>
              <a:t>Stores fat</a:t>
            </a:r>
          </a:p>
          <a:p>
            <a:pPr lvl="1" eaLnBrk="1" hangingPunct="1"/>
            <a:r>
              <a:rPr lang="en-US" altLang="en-US" smtClean="0"/>
              <a:t>Produces blood cells</a:t>
            </a:r>
          </a:p>
          <a:p>
            <a:pPr eaLnBrk="1" hangingPunct="1"/>
            <a:r>
              <a:rPr lang="en-US" altLang="en-US" smtClean="0"/>
              <a:t>Contains fibers and cells embedded in nonliving extracellular matrix</a:t>
            </a:r>
          </a:p>
          <a:p>
            <a:pPr eaLnBrk="1" hangingPunct="1"/>
            <a:r>
              <a:rPr lang="en-US" altLang="en-US" smtClean="0"/>
              <a:t>Matrix provides the strength </a:t>
            </a:r>
          </a:p>
          <a:p>
            <a:pPr eaLnBrk="1" hangingPunct="1"/>
            <a:r>
              <a:rPr lang="en-US" altLang="en-US" smtClean="0"/>
              <a:t>Two general types</a:t>
            </a:r>
          </a:p>
          <a:p>
            <a:pPr lvl="1" eaLnBrk="1" hangingPunct="1"/>
            <a:r>
              <a:rPr lang="en-US" altLang="en-US" smtClean="0"/>
              <a:t>Fibrous and special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9363"/>
    </mc:Choice>
    <mc:Fallback xmlns="">
      <p:transition spd="slow" advTm="1293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4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12725"/>
            <a:ext cx="9144000" cy="738188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Specialized Connective Tissues</a:t>
            </a:r>
          </a:p>
        </p:txBody>
      </p:sp>
      <p:sp>
        <p:nvSpPr>
          <p:cNvPr id="14339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385763" y="1422400"/>
            <a:ext cx="8110537" cy="4981575"/>
          </a:xfrm>
        </p:spPr>
        <p:txBody>
          <a:bodyPr/>
          <a:lstStyle/>
          <a:p>
            <a:pPr eaLnBrk="1" hangingPunct="1"/>
            <a:r>
              <a:rPr lang="en-US" altLang="en-US" b="1" smtClean="0"/>
              <a:t>Blood</a:t>
            </a:r>
            <a:endParaRPr lang="en-US" altLang="en-US" smtClean="0"/>
          </a:p>
          <a:p>
            <a:pPr lvl="1" eaLnBrk="1" hangingPunct="1"/>
            <a:r>
              <a:rPr lang="en-US" altLang="en-US" smtClean="0"/>
              <a:t>fluid matrix of plasma</a:t>
            </a:r>
          </a:p>
          <a:p>
            <a:pPr lvl="1" eaLnBrk="1" hangingPunct="1"/>
            <a:r>
              <a:rPr lang="en-US" altLang="en-US" smtClean="0"/>
              <a:t>red blood cells</a:t>
            </a:r>
          </a:p>
          <a:p>
            <a:pPr lvl="1" eaLnBrk="1" hangingPunct="1"/>
            <a:r>
              <a:rPr lang="en-US" altLang="en-US" smtClean="0"/>
              <a:t>white blood cells</a:t>
            </a:r>
          </a:p>
          <a:p>
            <a:pPr lvl="1" eaLnBrk="1" hangingPunct="1"/>
            <a:r>
              <a:rPr lang="en-US" altLang="en-US" smtClean="0"/>
              <a:t>platelets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Tm="3266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 descr="Strip"/>
          <p:cNvSpPr txBox="1">
            <a:spLocks noChangeArrowheads="1"/>
          </p:cNvSpPr>
          <p:nvPr/>
        </p:nvSpPr>
        <p:spPr bwMode="auto">
          <a:xfrm>
            <a:off x="0" y="212725"/>
            <a:ext cx="9144000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182880" tIns="91440" rIns="182880" bIns="91440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3600">
                <a:solidFill>
                  <a:srgbClr val="0A29AA"/>
                </a:solidFill>
                <a:latin typeface="Arial" charset="0"/>
              </a:rPr>
              <a:t>Blood Connective Tissue</a:t>
            </a:r>
          </a:p>
        </p:txBody>
      </p:sp>
      <p:pic>
        <p:nvPicPr>
          <p:cNvPr id="15363" name="Picture 3" descr="C:\Users\Gary\Desktop\Gary's Files\Teaching\Histology Pics\APII\Blood\Neutrophil2-prac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231900"/>
            <a:ext cx="6553200" cy="491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4" name="TextBox 3"/>
          <p:cNvSpPr txBox="1">
            <a:spLocks noChangeArrowheads="1"/>
          </p:cNvSpPr>
          <p:nvPr/>
        </p:nvSpPr>
        <p:spPr bwMode="auto">
          <a:xfrm>
            <a:off x="7900988" y="4138613"/>
            <a:ext cx="11636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2000" b="1">
                <a:latin typeface="Helvetica" pitchFamily="84" charset="0"/>
                <a:cs typeface="Helvetica" pitchFamily="84" charset="0"/>
              </a:rPr>
              <a:t>Platelet</a:t>
            </a:r>
          </a:p>
        </p:txBody>
      </p:sp>
      <p:sp>
        <p:nvSpPr>
          <p:cNvPr id="15365" name="Line 15"/>
          <p:cNvSpPr>
            <a:spLocks noChangeShapeType="1"/>
          </p:cNvSpPr>
          <p:nvPr/>
        </p:nvSpPr>
        <p:spPr bwMode="auto">
          <a:xfrm>
            <a:off x="7015163" y="4321175"/>
            <a:ext cx="946150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6" name="Line 15"/>
          <p:cNvSpPr>
            <a:spLocks noChangeShapeType="1"/>
          </p:cNvSpPr>
          <p:nvPr/>
        </p:nvSpPr>
        <p:spPr bwMode="auto">
          <a:xfrm>
            <a:off x="1150938" y="2601913"/>
            <a:ext cx="2097087" cy="771525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7" name="TextBox 3"/>
          <p:cNvSpPr txBox="1">
            <a:spLocks noChangeArrowheads="1"/>
          </p:cNvSpPr>
          <p:nvPr/>
        </p:nvSpPr>
        <p:spPr bwMode="auto">
          <a:xfrm>
            <a:off x="7966075" y="3259138"/>
            <a:ext cx="116522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2000" b="1">
                <a:latin typeface="Helvetica" pitchFamily="84" charset="0"/>
                <a:cs typeface="Helvetica" pitchFamily="84" charset="0"/>
              </a:rPr>
              <a:t>White</a:t>
            </a:r>
            <a:br>
              <a:rPr lang="en-US" altLang="en-US" sz="2000" b="1">
                <a:latin typeface="Helvetica" pitchFamily="84" charset="0"/>
                <a:cs typeface="Helvetica" pitchFamily="84" charset="0"/>
              </a:rPr>
            </a:br>
            <a:r>
              <a:rPr lang="en-US" altLang="en-US" sz="2000" b="1">
                <a:latin typeface="Helvetica" pitchFamily="84" charset="0"/>
                <a:cs typeface="Helvetica" pitchFamily="84" charset="0"/>
              </a:rPr>
              <a:t>Blood </a:t>
            </a:r>
            <a:br>
              <a:rPr lang="en-US" altLang="en-US" sz="2000" b="1">
                <a:latin typeface="Helvetica" pitchFamily="84" charset="0"/>
                <a:cs typeface="Helvetica" pitchFamily="84" charset="0"/>
              </a:rPr>
            </a:br>
            <a:r>
              <a:rPr lang="en-US" altLang="en-US" sz="2000" b="1">
                <a:latin typeface="Helvetica" pitchFamily="84" charset="0"/>
                <a:cs typeface="Helvetica" pitchFamily="84" charset="0"/>
              </a:rPr>
              <a:t>Cell</a:t>
            </a:r>
          </a:p>
        </p:txBody>
      </p:sp>
      <p:sp>
        <p:nvSpPr>
          <p:cNvPr id="15368" name="Line 15"/>
          <p:cNvSpPr>
            <a:spLocks noChangeShapeType="1"/>
          </p:cNvSpPr>
          <p:nvPr/>
        </p:nvSpPr>
        <p:spPr bwMode="auto">
          <a:xfrm flipV="1">
            <a:off x="1150938" y="2005013"/>
            <a:ext cx="2028825" cy="59690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9" name="Line 15"/>
          <p:cNvSpPr>
            <a:spLocks noChangeShapeType="1"/>
          </p:cNvSpPr>
          <p:nvPr/>
        </p:nvSpPr>
        <p:spPr bwMode="auto">
          <a:xfrm>
            <a:off x="5184775" y="3841750"/>
            <a:ext cx="3000375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0" name="Line 15"/>
          <p:cNvSpPr>
            <a:spLocks noChangeShapeType="1"/>
          </p:cNvSpPr>
          <p:nvPr/>
        </p:nvSpPr>
        <p:spPr bwMode="auto">
          <a:xfrm>
            <a:off x="1150938" y="2601913"/>
            <a:ext cx="827087" cy="1119187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1" name="TextBox 3"/>
          <p:cNvSpPr txBox="1">
            <a:spLocks noChangeArrowheads="1"/>
          </p:cNvSpPr>
          <p:nvPr/>
        </p:nvSpPr>
        <p:spPr bwMode="auto">
          <a:xfrm>
            <a:off x="265113" y="2135188"/>
            <a:ext cx="1163637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2000" b="1">
                <a:latin typeface="Helvetica" pitchFamily="84" charset="0"/>
                <a:cs typeface="Helvetica" pitchFamily="84" charset="0"/>
              </a:rPr>
              <a:t>Red</a:t>
            </a:r>
            <a:br>
              <a:rPr lang="en-US" altLang="en-US" sz="2000" b="1">
                <a:latin typeface="Helvetica" pitchFamily="84" charset="0"/>
                <a:cs typeface="Helvetica" pitchFamily="84" charset="0"/>
              </a:rPr>
            </a:br>
            <a:r>
              <a:rPr lang="en-US" altLang="en-US" sz="2000" b="1">
                <a:latin typeface="Helvetica" pitchFamily="84" charset="0"/>
                <a:cs typeface="Helvetica" pitchFamily="84" charset="0"/>
              </a:rPr>
              <a:t>Blood </a:t>
            </a:r>
            <a:br>
              <a:rPr lang="en-US" altLang="en-US" sz="2000" b="1">
                <a:latin typeface="Helvetica" pitchFamily="84" charset="0"/>
                <a:cs typeface="Helvetica" pitchFamily="84" charset="0"/>
              </a:rPr>
            </a:br>
            <a:r>
              <a:rPr lang="en-US" altLang="en-US" sz="2000" b="1">
                <a:latin typeface="Helvetica" pitchFamily="84" charset="0"/>
                <a:cs typeface="Helvetica" pitchFamily="84" charset="0"/>
              </a:rPr>
              <a:t>Cells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1671"/>
    </mc:Choice>
    <mc:Fallback xmlns="">
      <p:transition spd="slow" advTm="616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4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12725"/>
            <a:ext cx="9144000" cy="738188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Specialized Connective Tissues</a:t>
            </a:r>
          </a:p>
        </p:txBody>
      </p:sp>
      <p:sp>
        <p:nvSpPr>
          <p:cNvPr id="16387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385763" y="1422400"/>
            <a:ext cx="8110537" cy="4981575"/>
          </a:xfrm>
        </p:spPr>
        <p:txBody>
          <a:bodyPr/>
          <a:lstStyle/>
          <a:p>
            <a:pPr eaLnBrk="1" hangingPunct="1"/>
            <a:r>
              <a:rPr lang="en-US" altLang="en-US" b="1" smtClean="0"/>
              <a:t>Adipose tissue</a:t>
            </a:r>
            <a:endParaRPr lang="en-US" altLang="en-US" smtClean="0"/>
          </a:p>
          <a:p>
            <a:pPr lvl="1" eaLnBrk="1" hangingPunct="1"/>
            <a:r>
              <a:rPr lang="en-US" altLang="en-US" smtClean="0"/>
              <a:t>fat cells</a:t>
            </a:r>
          </a:p>
          <a:p>
            <a:pPr lvl="1" eaLnBrk="1" hangingPunct="1"/>
            <a:r>
              <a:rPr lang="en-US" altLang="en-US" smtClean="0"/>
              <a:t>function in insulation, protection, and energy storage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Tm="6951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13" descr="04_05bFigure-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84"/>
          <a:stretch>
            <a:fillRect/>
          </a:stretch>
        </p:blipFill>
        <p:spPr bwMode="auto">
          <a:xfrm>
            <a:off x="290513" y="447675"/>
            <a:ext cx="8548687" cy="564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2" name="TextBox 2"/>
          <p:cNvSpPr txBox="1">
            <a:spLocks noChangeArrowheads="1"/>
          </p:cNvSpPr>
          <p:nvPr/>
        </p:nvSpPr>
        <p:spPr bwMode="auto">
          <a:xfrm>
            <a:off x="7399338" y="1603375"/>
            <a:ext cx="16764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2000" b="1">
                <a:latin typeface="Helvetica" pitchFamily="84" charset="0"/>
                <a:cs typeface="Helvetica" pitchFamily="84" charset="0"/>
              </a:rPr>
              <a:t>Vacuole containing stored fat</a:t>
            </a:r>
          </a:p>
        </p:txBody>
      </p:sp>
      <p:sp>
        <p:nvSpPr>
          <p:cNvPr id="17413" name="TextBox 3"/>
          <p:cNvSpPr txBox="1">
            <a:spLocks noChangeArrowheads="1"/>
          </p:cNvSpPr>
          <p:nvPr/>
        </p:nvSpPr>
        <p:spPr bwMode="auto">
          <a:xfrm>
            <a:off x="7412038" y="2841625"/>
            <a:ext cx="1214437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2000" b="1">
                <a:latin typeface="Helvetica" pitchFamily="84" charset="0"/>
                <a:cs typeface="Helvetica" pitchFamily="84" charset="0"/>
              </a:rPr>
              <a:t>Blood vessel</a:t>
            </a:r>
          </a:p>
        </p:txBody>
      </p:sp>
      <p:sp>
        <p:nvSpPr>
          <p:cNvPr id="17414" name="TextBox 4"/>
          <p:cNvSpPr txBox="1">
            <a:spLocks noChangeArrowheads="1"/>
          </p:cNvSpPr>
          <p:nvPr/>
        </p:nvSpPr>
        <p:spPr bwMode="auto">
          <a:xfrm>
            <a:off x="7402513" y="3675063"/>
            <a:ext cx="1462087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2000" b="1">
                <a:latin typeface="Helvetica" pitchFamily="84" charset="0"/>
                <a:cs typeface="Helvetica" pitchFamily="84" charset="0"/>
              </a:rPr>
              <a:t>Nuclei of fat cells</a:t>
            </a:r>
          </a:p>
        </p:txBody>
      </p:sp>
      <p:sp>
        <p:nvSpPr>
          <p:cNvPr id="17415" name="Rectangle 5"/>
          <p:cNvSpPr>
            <a:spLocks noChangeArrowheads="1"/>
          </p:cNvSpPr>
          <p:nvPr/>
        </p:nvSpPr>
        <p:spPr bwMode="auto">
          <a:xfrm>
            <a:off x="304800" y="4818063"/>
            <a:ext cx="8516938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2000" b="1">
                <a:latin typeface="Helvetica" pitchFamily="84" charset="0"/>
                <a:cs typeface="Helvetica" pitchFamily="84" charset="0"/>
              </a:rPr>
              <a:t>b)  Adipose tissue from the subcutaneous layer under the </a:t>
            </a:r>
          </a:p>
          <a:p>
            <a:pPr eaLnBrk="1" hangingPunct="1"/>
            <a:r>
              <a:rPr lang="en-US" altLang="en-US" sz="2000" b="1">
                <a:latin typeface="Helvetica" pitchFamily="84" charset="0"/>
                <a:cs typeface="Helvetica" pitchFamily="84" charset="0"/>
              </a:rPr>
              <a:t>  	 skin (</a:t>
            </a:r>
            <a:r>
              <a:rPr lang="en-US" altLang="en-US" sz="2000">
                <a:latin typeface="55 Helvetica Roman" pitchFamily="84" charset="0"/>
              </a:rPr>
              <a:t>X</a:t>
            </a:r>
            <a:r>
              <a:rPr lang="en-US" altLang="en-US" sz="2000" b="1">
                <a:latin typeface="Helvetica" pitchFamily="84" charset="0"/>
                <a:cs typeface="Helvetica" pitchFamily="84" charset="0"/>
              </a:rPr>
              <a:t> 140). Adipose tissue consists almost entirely of fat cells.</a:t>
            </a:r>
          </a:p>
          <a:p>
            <a:pPr eaLnBrk="1" hangingPunct="1"/>
            <a:r>
              <a:rPr lang="en-US" altLang="en-US" sz="2000" b="1">
                <a:latin typeface="Helvetica" pitchFamily="84" charset="0"/>
                <a:cs typeface="Helvetica" pitchFamily="84" charset="0"/>
              </a:rPr>
              <a:t>      The fat deposit within a fat cell can become so large that the</a:t>
            </a:r>
          </a:p>
          <a:p>
            <a:pPr eaLnBrk="1" hangingPunct="1"/>
            <a:r>
              <a:rPr lang="en-US" altLang="en-US" sz="2000" b="1">
                <a:latin typeface="Helvetica" pitchFamily="84" charset="0"/>
                <a:cs typeface="Helvetica" pitchFamily="84" charset="0"/>
              </a:rPr>
              <a:t>      nucleus is pushed to the side.</a:t>
            </a:r>
          </a:p>
        </p:txBody>
      </p:sp>
      <p:sp>
        <p:nvSpPr>
          <p:cNvPr id="17416" name="Line 19"/>
          <p:cNvSpPr>
            <a:spLocks noChangeShapeType="1"/>
          </p:cNvSpPr>
          <p:nvPr/>
        </p:nvSpPr>
        <p:spPr bwMode="auto">
          <a:xfrm flipV="1">
            <a:off x="6950075" y="1781175"/>
            <a:ext cx="482600" cy="311150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7" name="Freeform 20"/>
          <p:cNvSpPr>
            <a:spLocks/>
          </p:cNvSpPr>
          <p:nvPr/>
        </p:nvSpPr>
        <p:spPr bwMode="auto">
          <a:xfrm>
            <a:off x="6994525" y="3679825"/>
            <a:ext cx="393700" cy="717550"/>
          </a:xfrm>
          <a:custGeom>
            <a:avLst/>
            <a:gdLst>
              <a:gd name="T0" fmla="*/ 0 w 248"/>
              <a:gd name="T1" fmla="*/ 0 h 452"/>
              <a:gd name="T2" fmla="*/ 2147483647 w 248"/>
              <a:gd name="T3" fmla="*/ 2147483647 h 452"/>
              <a:gd name="T4" fmla="*/ 2147483647 w 248"/>
              <a:gd name="T5" fmla="*/ 2147483647 h 45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48" h="452">
                <a:moveTo>
                  <a:pt x="0" y="0"/>
                </a:moveTo>
                <a:lnTo>
                  <a:pt x="248" y="110"/>
                </a:lnTo>
                <a:lnTo>
                  <a:pt x="4" y="452"/>
                </a:lnTo>
              </a:path>
            </a:pathLst>
          </a:custGeom>
          <a:noFill/>
          <a:ln w="22225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8" name="Line 21"/>
          <p:cNvSpPr>
            <a:spLocks noChangeShapeType="1"/>
          </p:cNvSpPr>
          <p:nvPr/>
        </p:nvSpPr>
        <p:spPr bwMode="auto">
          <a:xfrm>
            <a:off x="7385050" y="3854450"/>
            <a:ext cx="47625" cy="0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735"/>
    </mc:Choice>
    <mc:Fallback xmlns="">
      <p:transition spd="slow" advTm="567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Fibrous Connective Tissue</a:t>
            </a:r>
          </a:p>
        </p:txBody>
      </p:sp>
      <p:sp>
        <p:nvSpPr>
          <p:cNvPr id="19459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400050" y="1217613"/>
            <a:ext cx="8358188" cy="4857750"/>
          </a:xfrm>
        </p:spPr>
        <p:txBody>
          <a:bodyPr/>
          <a:lstStyle/>
          <a:p>
            <a:pPr eaLnBrk="1" hangingPunct="1"/>
            <a:r>
              <a:rPr lang="en-US" altLang="en-US" smtClean="0"/>
              <a:t>Function</a:t>
            </a:r>
          </a:p>
          <a:p>
            <a:pPr lvl="1" eaLnBrk="1" hangingPunct="1"/>
            <a:r>
              <a:rPr lang="en-US" altLang="en-US" smtClean="0"/>
              <a:t>provides strength and elasticity</a:t>
            </a:r>
          </a:p>
          <a:p>
            <a:pPr eaLnBrk="1" hangingPunct="1"/>
            <a:r>
              <a:rPr lang="en-US" altLang="en-US" smtClean="0"/>
              <a:t>Cells</a:t>
            </a:r>
          </a:p>
          <a:p>
            <a:pPr lvl="1" eaLnBrk="1" hangingPunct="1"/>
            <a:r>
              <a:rPr lang="en-US" altLang="en-US" smtClean="0"/>
              <a:t>Fibroblasts</a:t>
            </a:r>
          </a:p>
          <a:p>
            <a:pPr lvl="1" eaLnBrk="1" hangingPunct="1"/>
            <a:r>
              <a:rPr lang="en-US" altLang="en-US" smtClean="0"/>
              <a:t>Macrophages</a:t>
            </a:r>
          </a:p>
          <a:p>
            <a:pPr lvl="1" eaLnBrk="1" hangingPunct="1"/>
            <a:r>
              <a:rPr lang="en-US" altLang="en-US" smtClean="0"/>
              <a:t>Lymphocytes</a:t>
            </a:r>
          </a:p>
          <a:p>
            <a:pPr lvl="1" eaLnBrk="1" hangingPunct="1"/>
            <a:r>
              <a:rPr lang="en-US" altLang="en-US" smtClean="0"/>
              <a:t>Neutrophils</a:t>
            </a:r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 bwMode="auto">
          <a:xfrm>
            <a:off x="3981450" y="2354263"/>
            <a:ext cx="4062413" cy="273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US" altLang="en-US" sz="3200">
                <a:latin typeface="Arial" charset="0"/>
              </a:rPr>
              <a:t>Fibers</a:t>
            </a:r>
          </a:p>
          <a:p>
            <a:pPr lvl="1" eaLnBrk="1" hangingPunct="1">
              <a:spcBef>
                <a:spcPct val="20000"/>
              </a:spcBef>
              <a:buFontTx/>
              <a:buChar char="–"/>
            </a:pPr>
            <a:r>
              <a:rPr lang="en-US" altLang="en-US">
                <a:latin typeface="Arial" charset="0"/>
              </a:rPr>
              <a:t>Collagen</a:t>
            </a:r>
          </a:p>
          <a:p>
            <a:pPr lvl="1" eaLnBrk="1" hangingPunct="1">
              <a:spcBef>
                <a:spcPct val="20000"/>
              </a:spcBef>
              <a:buFontTx/>
              <a:buChar char="–"/>
            </a:pPr>
            <a:r>
              <a:rPr lang="en-US" altLang="en-US">
                <a:latin typeface="Arial" charset="0"/>
              </a:rPr>
              <a:t>Elastic</a:t>
            </a:r>
          </a:p>
          <a:p>
            <a:pPr lvl="1" eaLnBrk="1" hangingPunct="1">
              <a:spcBef>
                <a:spcPct val="20000"/>
              </a:spcBef>
              <a:buFontTx/>
              <a:buChar char="–"/>
            </a:pPr>
            <a:r>
              <a:rPr lang="en-US" altLang="en-US">
                <a:latin typeface="Arial" charset="0"/>
              </a:rPr>
              <a:t>Reticular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5599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33" descr="04_03Figure-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78"/>
          <a:stretch>
            <a:fillRect/>
          </a:stretch>
        </p:blipFill>
        <p:spPr bwMode="auto">
          <a:xfrm>
            <a:off x="296863" y="239713"/>
            <a:ext cx="8548687" cy="5922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2" name="TextBox 2"/>
          <p:cNvSpPr txBox="1">
            <a:spLocks noChangeArrowheads="1"/>
          </p:cNvSpPr>
          <p:nvPr/>
        </p:nvSpPr>
        <p:spPr bwMode="auto">
          <a:xfrm>
            <a:off x="230188" y="5329238"/>
            <a:ext cx="12573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1600" b="1">
                <a:latin typeface="Helvetica" pitchFamily="84" charset="0"/>
                <a:cs typeface="Helvetica" pitchFamily="84" charset="0"/>
              </a:rPr>
              <a:t>Ground substance</a:t>
            </a:r>
          </a:p>
        </p:txBody>
      </p:sp>
      <p:sp>
        <p:nvSpPr>
          <p:cNvPr id="7173" name="TextBox 3"/>
          <p:cNvSpPr txBox="1">
            <a:spLocks noChangeArrowheads="1"/>
          </p:cNvSpPr>
          <p:nvPr/>
        </p:nvSpPr>
        <p:spPr bwMode="auto">
          <a:xfrm>
            <a:off x="227013" y="4806950"/>
            <a:ext cx="129063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1600" b="1">
                <a:latin typeface="Helvetica" pitchFamily="84" charset="0"/>
                <a:cs typeface="Helvetica" pitchFamily="84" charset="0"/>
              </a:rPr>
              <a:t>Plasma cell</a:t>
            </a:r>
          </a:p>
        </p:txBody>
      </p:sp>
      <p:sp>
        <p:nvSpPr>
          <p:cNvPr id="7174" name="TextBox 4"/>
          <p:cNvSpPr txBox="1">
            <a:spLocks noChangeArrowheads="1"/>
          </p:cNvSpPr>
          <p:nvPr/>
        </p:nvSpPr>
        <p:spPr bwMode="auto">
          <a:xfrm>
            <a:off x="227013" y="4373563"/>
            <a:ext cx="12001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1600" b="1">
                <a:latin typeface="Helvetica" pitchFamily="84" charset="0"/>
                <a:cs typeface="Helvetica" pitchFamily="84" charset="0"/>
              </a:rPr>
              <a:t>Neutrophil</a:t>
            </a:r>
          </a:p>
        </p:txBody>
      </p:sp>
      <p:sp>
        <p:nvSpPr>
          <p:cNvPr id="7175" name="TextBox 5"/>
          <p:cNvSpPr txBox="1">
            <a:spLocks noChangeArrowheads="1"/>
          </p:cNvSpPr>
          <p:nvPr/>
        </p:nvSpPr>
        <p:spPr bwMode="auto">
          <a:xfrm>
            <a:off x="223838" y="3790950"/>
            <a:ext cx="15478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1600" b="1">
                <a:latin typeface="Helvetica" pitchFamily="84" charset="0"/>
                <a:cs typeface="Helvetica" pitchFamily="84" charset="0"/>
              </a:rPr>
              <a:t>Collagen fiber</a:t>
            </a:r>
          </a:p>
        </p:txBody>
      </p:sp>
      <p:sp>
        <p:nvSpPr>
          <p:cNvPr id="7176" name="TextBox 6"/>
          <p:cNvSpPr txBox="1">
            <a:spLocks noChangeArrowheads="1"/>
          </p:cNvSpPr>
          <p:nvPr/>
        </p:nvSpPr>
        <p:spPr bwMode="auto">
          <a:xfrm>
            <a:off x="223838" y="3022600"/>
            <a:ext cx="13811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1600" b="1">
                <a:latin typeface="Helvetica" pitchFamily="84" charset="0"/>
                <a:cs typeface="Helvetica" pitchFamily="84" charset="0"/>
              </a:rPr>
              <a:t>Lymphocyte</a:t>
            </a:r>
          </a:p>
        </p:txBody>
      </p:sp>
      <p:sp>
        <p:nvSpPr>
          <p:cNvPr id="7177" name="TextBox 7"/>
          <p:cNvSpPr txBox="1">
            <a:spLocks noChangeArrowheads="1"/>
          </p:cNvSpPr>
          <p:nvPr/>
        </p:nvSpPr>
        <p:spPr bwMode="auto">
          <a:xfrm>
            <a:off x="231775" y="2513013"/>
            <a:ext cx="124618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1600" b="1">
                <a:latin typeface="Helvetica" pitchFamily="84" charset="0"/>
                <a:cs typeface="Helvetica" pitchFamily="84" charset="0"/>
              </a:rPr>
              <a:t>Nerve fiber</a:t>
            </a:r>
          </a:p>
        </p:txBody>
      </p:sp>
      <p:sp>
        <p:nvSpPr>
          <p:cNvPr id="7178" name="TextBox 8"/>
          <p:cNvSpPr txBox="1">
            <a:spLocks noChangeArrowheads="1"/>
          </p:cNvSpPr>
          <p:nvPr/>
        </p:nvSpPr>
        <p:spPr bwMode="auto">
          <a:xfrm>
            <a:off x="227013" y="2027238"/>
            <a:ext cx="13811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1600" b="1">
                <a:latin typeface="Helvetica" pitchFamily="84" charset="0"/>
                <a:cs typeface="Helvetica" pitchFamily="84" charset="0"/>
              </a:rPr>
              <a:t>Macrophage</a:t>
            </a:r>
          </a:p>
        </p:txBody>
      </p:sp>
      <p:sp>
        <p:nvSpPr>
          <p:cNvPr id="7179" name="TextBox 9"/>
          <p:cNvSpPr txBox="1">
            <a:spLocks noChangeArrowheads="1"/>
          </p:cNvSpPr>
          <p:nvPr/>
        </p:nvSpPr>
        <p:spPr bwMode="auto">
          <a:xfrm>
            <a:off x="233363" y="1404938"/>
            <a:ext cx="155098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1600" b="1">
                <a:latin typeface="Helvetica" pitchFamily="84" charset="0"/>
                <a:cs typeface="Helvetica" pitchFamily="84" charset="0"/>
              </a:rPr>
              <a:t>Reticular fiber</a:t>
            </a:r>
          </a:p>
        </p:txBody>
      </p:sp>
      <p:sp>
        <p:nvSpPr>
          <p:cNvPr id="7180" name="TextBox 10"/>
          <p:cNvSpPr txBox="1">
            <a:spLocks noChangeArrowheads="1"/>
          </p:cNvSpPr>
          <p:nvPr/>
        </p:nvSpPr>
        <p:spPr bwMode="auto">
          <a:xfrm>
            <a:off x="239713" y="803275"/>
            <a:ext cx="1544637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1600" b="1">
                <a:latin typeface="Helvetica" pitchFamily="84" charset="0"/>
                <a:cs typeface="Helvetica" pitchFamily="84" charset="0"/>
              </a:rPr>
              <a:t>Elastic fiber</a:t>
            </a:r>
          </a:p>
        </p:txBody>
      </p:sp>
      <p:sp>
        <p:nvSpPr>
          <p:cNvPr id="7181" name="TextBox 11"/>
          <p:cNvSpPr txBox="1">
            <a:spLocks noChangeArrowheads="1"/>
          </p:cNvSpPr>
          <p:nvPr/>
        </p:nvSpPr>
        <p:spPr bwMode="auto">
          <a:xfrm>
            <a:off x="4906963" y="195263"/>
            <a:ext cx="104298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1600" b="1">
                <a:latin typeface="Helvetica" pitchFamily="84" charset="0"/>
                <a:cs typeface="Helvetica" pitchFamily="84" charset="0"/>
              </a:rPr>
              <a:t>Mast cell</a:t>
            </a:r>
          </a:p>
        </p:txBody>
      </p:sp>
      <p:sp>
        <p:nvSpPr>
          <p:cNvPr id="7182" name="TextBox 12"/>
          <p:cNvSpPr txBox="1">
            <a:spLocks noChangeArrowheads="1"/>
          </p:cNvSpPr>
          <p:nvPr/>
        </p:nvSpPr>
        <p:spPr bwMode="auto">
          <a:xfrm>
            <a:off x="6921500" y="185738"/>
            <a:ext cx="11668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1600" b="1">
                <a:latin typeface="Helvetica" pitchFamily="84" charset="0"/>
                <a:cs typeface="Helvetica" pitchFamily="84" charset="0"/>
              </a:rPr>
              <a:t>Fibroblast</a:t>
            </a:r>
          </a:p>
        </p:txBody>
      </p:sp>
      <p:sp>
        <p:nvSpPr>
          <p:cNvPr id="7183" name="TextBox 13"/>
          <p:cNvSpPr txBox="1">
            <a:spLocks noChangeArrowheads="1"/>
          </p:cNvSpPr>
          <p:nvPr/>
        </p:nvSpPr>
        <p:spPr bwMode="auto">
          <a:xfrm>
            <a:off x="6515100" y="5975350"/>
            <a:ext cx="88423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1600" b="1">
                <a:latin typeface="Helvetica" pitchFamily="84" charset="0"/>
                <a:cs typeface="Helvetica" pitchFamily="84" charset="0"/>
              </a:rPr>
              <a:t>Fat cell</a:t>
            </a:r>
          </a:p>
        </p:txBody>
      </p:sp>
      <p:sp>
        <p:nvSpPr>
          <p:cNvPr id="7184" name="TextBox 14"/>
          <p:cNvSpPr txBox="1">
            <a:spLocks noChangeArrowheads="1"/>
          </p:cNvSpPr>
          <p:nvPr/>
        </p:nvSpPr>
        <p:spPr bwMode="auto">
          <a:xfrm>
            <a:off x="7558088" y="5986463"/>
            <a:ext cx="104298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1600" b="1">
                <a:latin typeface="Helvetica" pitchFamily="84" charset="0"/>
                <a:cs typeface="Helvetica" pitchFamily="84" charset="0"/>
              </a:rPr>
              <a:t>Capillary</a:t>
            </a:r>
          </a:p>
        </p:txBody>
      </p:sp>
      <p:sp>
        <p:nvSpPr>
          <p:cNvPr id="7185" name="Freeform 55"/>
          <p:cNvSpPr>
            <a:spLocks/>
          </p:cNvSpPr>
          <p:nvPr/>
        </p:nvSpPr>
        <p:spPr bwMode="auto">
          <a:xfrm>
            <a:off x="1481138" y="4773613"/>
            <a:ext cx="3006725" cy="215900"/>
          </a:xfrm>
          <a:custGeom>
            <a:avLst/>
            <a:gdLst>
              <a:gd name="T0" fmla="*/ 0 w 1894"/>
              <a:gd name="T1" fmla="*/ 2147483647 h 136"/>
              <a:gd name="T2" fmla="*/ 2147483647 w 1894"/>
              <a:gd name="T3" fmla="*/ 2147483647 h 136"/>
              <a:gd name="T4" fmla="*/ 2147483647 w 1894"/>
              <a:gd name="T5" fmla="*/ 0 h 13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894" h="136">
                <a:moveTo>
                  <a:pt x="0" y="134"/>
                </a:moveTo>
                <a:lnTo>
                  <a:pt x="1120" y="136"/>
                </a:lnTo>
                <a:lnTo>
                  <a:pt x="1894" y="0"/>
                </a:lnTo>
              </a:path>
            </a:pathLst>
          </a:custGeom>
          <a:noFill/>
          <a:ln w="15875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86" name="Line 56"/>
          <p:cNvSpPr>
            <a:spLocks noChangeShapeType="1"/>
          </p:cNvSpPr>
          <p:nvPr/>
        </p:nvSpPr>
        <p:spPr bwMode="auto">
          <a:xfrm>
            <a:off x="6942138" y="4964113"/>
            <a:ext cx="0" cy="1046162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87" name="Line 57"/>
          <p:cNvSpPr>
            <a:spLocks noChangeShapeType="1"/>
          </p:cNvSpPr>
          <p:nvPr/>
        </p:nvSpPr>
        <p:spPr bwMode="auto">
          <a:xfrm>
            <a:off x="8039100" y="5545138"/>
            <a:ext cx="0" cy="452437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88" name="Line 58"/>
          <p:cNvSpPr>
            <a:spLocks noChangeShapeType="1"/>
          </p:cNvSpPr>
          <p:nvPr/>
        </p:nvSpPr>
        <p:spPr bwMode="auto">
          <a:xfrm>
            <a:off x="5468938" y="460375"/>
            <a:ext cx="0" cy="1633538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89" name="Line 59"/>
          <p:cNvSpPr>
            <a:spLocks noChangeShapeType="1"/>
          </p:cNvSpPr>
          <p:nvPr/>
        </p:nvSpPr>
        <p:spPr bwMode="auto">
          <a:xfrm>
            <a:off x="7297738" y="473075"/>
            <a:ext cx="0" cy="194310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90" name="Line 56"/>
          <p:cNvSpPr>
            <a:spLocks noChangeShapeType="1"/>
          </p:cNvSpPr>
          <p:nvPr/>
        </p:nvSpPr>
        <p:spPr bwMode="auto">
          <a:xfrm flipH="1">
            <a:off x="1427163" y="5599113"/>
            <a:ext cx="1733550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91" name="Line 56"/>
          <p:cNvSpPr>
            <a:spLocks noChangeShapeType="1"/>
          </p:cNvSpPr>
          <p:nvPr/>
        </p:nvSpPr>
        <p:spPr bwMode="auto">
          <a:xfrm flipH="1">
            <a:off x="1427163" y="4541838"/>
            <a:ext cx="2270125" cy="4762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92" name="Line 56"/>
          <p:cNvSpPr>
            <a:spLocks noChangeShapeType="1"/>
          </p:cNvSpPr>
          <p:nvPr/>
        </p:nvSpPr>
        <p:spPr bwMode="auto">
          <a:xfrm flipH="1">
            <a:off x="1771650" y="3959225"/>
            <a:ext cx="1212850" cy="4763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93" name="Line 56"/>
          <p:cNvSpPr>
            <a:spLocks noChangeShapeType="1"/>
          </p:cNvSpPr>
          <p:nvPr/>
        </p:nvSpPr>
        <p:spPr bwMode="auto">
          <a:xfrm flipH="1" flipV="1">
            <a:off x="1579563" y="3195638"/>
            <a:ext cx="1404937" cy="635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94" name="Line 56"/>
          <p:cNvSpPr>
            <a:spLocks noChangeShapeType="1"/>
          </p:cNvSpPr>
          <p:nvPr/>
        </p:nvSpPr>
        <p:spPr bwMode="auto">
          <a:xfrm flipH="1">
            <a:off x="1487488" y="2681288"/>
            <a:ext cx="806450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95" name="Line 56"/>
          <p:cNvSpPr>
            <a:spLocks noChangeShapeType="1"/>
          </p:cNvSpPr>
          <p:nvPr/>
        </p:nvSpPr>
        <p:spPr bwMode="auto">
          <a:xfrm flipH="1">
            <a:off x="1579563" y="2195513"/>
            <a:ext cx="1817687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96" name="Line 56"/>
          <p:cNvSpPr>
            <a:spLocks noChangeShapeType="1"/>
          </p:cNvSpPr>
          <p:nvPr/>
        </p:nvSpPr>
        <p:spPr bwMode="auto">
          <a:xfrm flipH="1">
            <a:off x="1771650" y="1573213"/>
            <a:ext cx="522288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97" name="Line 56"/>
          <p:cNvSpPr>
            <a:spLocks noChangeShapeType="1"/>
          </p:cNvSpPr>
          <p:nvPr/>
        </p:nvSpPr>
        <p:spPr bwMode="auto">
          <a:xfrm flipH="1">
            <a:off x="1585913" y="973138"/>
            <a:ext cx="1398587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308"/>
    </mc:Choice>
    <mc:Fallback xmlns="">
      <p:transition spd="slow" advTm="383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15" descr="04_04aFigure-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89"/>
          <a:stretch>
            <a:fillRect/>
          </a:stretch>
        </p:blipFill>
        <p:spPr bwMode="auto">
          <a:xfrm>
            <a:off x="296863" y="708025"/>
            <a:ext cx="8548687" cy="496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6" name="Freeform 16"/>
          <p:cNvSpPr>
            <a:spLocks/>
          </p:cNvSpPr>
          <p:nvPr/>
        </p:nvSpPr>
        <p:spPr bwMode="auto">
          <a:xfrm>
            <a:off x="6280150" y="3173413"/>
            <a:ext cx="901700" cy="492125"/>
          </a:xfrm>
          <a:custGeom>
            <a:avLst/>
            <a:gdLst>
              <a:gd name="T0" fmla="*/ 2147483647 w 568"/>
              <a:gd name="T1" fmla="*/ 0 h 310"/>
              <a:gd name="T2" fmla="*/ 2147483647 w 568"/>
              <a:gd name="T3" fmla="*/ 2147483647 h 310"/>
              <a:gd name="T4" fmla="*/ 0 w 568"/>
              <a:gd name="T5" fmla="*/ 2147483647 h 31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568" h="310">
                <a:moveTo>
                  <a:pt x="302" y="0"/>
                </a:moveTo>
                <a:lnTo>
                  <a:pt x="568" y="176"/>
                </a:lnTo>
                <a:lnTo>
                  <a:pt x="0" y="310"/>
                </a:lnTo>
              </a:path>
            </a:pathLst>
          </a:custGeom>
          <a:noFill/>
          <a:ln w="31750">
            <a:solidFill>
              <a:schemeClr val="bg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197" name="Freeform 17"/>
          <p:cNvSpPr>
            <a:spLocks/>
          </p:cNvSpPr>
          <p:nvPr/>
        </p:nvSpPr>
        <p:spPr bwMode="auto">
          <a:xfrm>
            <a:off x="6486525" y="2470150"/>
            <a:ext cx="692150" cy="727075"/>
          </a:xfrm>
          <a:custGeom>
            <a:avLst/>
            <a:gdLst>
              <a:gd name="T0" fmla="*/ 2147483647 w 436"/>
              <a:gd name="T1" fmla="*/ 2147483647 h 458"/>
              <a:gd name="T2" fmla="*/ 2147483647 w 436"/>
              <a:gd name="T3" fmla="*/ 0 h 458"/>
              <a:gd name="T4" fmla="*/ 0 w 436"/>
              <a:gd name="T5" fmla="*/ 2147483647 h 45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436" h="458">
                <a:moveTo>
                  <a:pt x="436" y="2"/>
                </a:moveTo>
                <a:lnTo>
                  <a:pt x="204" y="0"/>
                </a:lnTo>
                <a:lnTo>
                  <a:pt x="0" y="458"/>
                </a:lnTo>
              </a:path>
            </a:pathLst>
          </a:custGeom>
          <a:noFill/>
          <a:ln w="31750">
            <a:solidFill>
              <a:schemeClr val="bg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198" name="TextBox 2"/>
          <p:cNvSpPr txBox="1">
            <a:spLocks noChangeArrowheads="1"/>
          </p:cNvSpPr>
          <p:nvPr/>
        </p:nvSpPr>
        <p:spPr bwMode="auto">
          <a:xfrm>
            <a:off x="7140575" y="1885950"/>
            <a:ext cx="17795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2000" b="1">
                <a:latin typeface="Helvetica" pitchFamily="84" charset="0"/>
                <a:cs typeface="Helvetica" pitchFamily="84" charset="0"/>
              </a:rPr>
              <a:t>Elastin fibers</a:t>
            </a:r>
          </a:p>
        </p:txBody>
      </p:sp>
      <p:sp>
        <p:nvSpPr>
          <p:cNvPr id="8199" name="TextBox 3"/>
          <p:cNvSpPr txBox="1">
            <a:spLocks noChangeArrowheads="1"/>
          </p:cNvSpPr>
          <p:nvPr/>
        </p:nvSpPr>
        <p:spPr bwMode="auto">
          <a:xfrm>
            <a:off x="7137400" y="2290763"/>
            <a:ext cx="14112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2000" b="1">
                <a:latin typeface="Helvetica" pitchFamily="84" charset="0"/>
                <a:cs typeface="Helvetica" pitchFamily="84" charset="0"/>
              </a:rPr>
              <a:t>Fibroblast</a:t>
            </a:r>
          </a:p>
        </p:txBody>
      </p:sp>
      <p:sp>
        <p:nvSpPr>
          <p:cNvPr id="8200" name="TextBox 4"/>
          <p:cNvSpPr txBox="1">
            <a:spLocks noChangeArrowheads="1"/>
          </p:cNvSpPr>
          <p:nvPr/>
        </p:nvSpPr>
        <p:spPr bwMode="auto">
          <a:xfrm>
            <a:off x="7151688" y="3270250"/>
            <a:ext cx="1462087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2000" b="1">
                <a:latin typeface="Helvetica" pitchFamily="84" charset="0"/>
                <a:cs typeface="Helvetica" pitchFamily="84" charset="0"/>
              </a:rPr>
              <a:t>Collagen fibers</a:t>
            </a:r>
          </a:p>
        </p:txBody>
      </p:sp>
      <p:sp>
        <p:nvSpPr>
          <p:cNvPr id="8201" name="Rectangle 5"/>
          <p:cNvSpPr>
            <a:spLocks noChangeArrowheads="1"/>
          </p:cNvSpPr>
          <p:nvPr/>
        </p:nvSpPr>
        <p:spPr bwMode="auto">
          <a:xfrm>
            <a:off x="336550" y="4867275"/>
            <a:ext cx="7980363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>
              <a:lnSpc>
                <a:spcPct val="90000"/>
              </a:lnSpc>
              <a:buFont typeface="Arial" charset="0"/>
              <a:buAutoNum type="alphaLcParenR"/>
            </a:pPr>
            <a:r>
              <a:rPr lang="en-US" altLang="en-US" sz="2000" b="1">
                <a:latin typeface="Helvetica" pitchFamily="84" charset="0"/>
                <a:cs typeface="Helvetica" pitchFamily="84" charset="0"/>
              </a:rPr>
              <a:t>Loose areolar connective tissue (</a:t>
            </a:r>
            <a:r>
              <a:rPr lang="en-US" altLang="en-US" sz="2000">
                <a:latin typeface="55 Helvetica Roman" pitchFamily="84" charset="0"/>
              </a:rPr>
              <a:t>X</a:t>
            </a:r>
            <a:r>
              <a:rPr lang="en-US" altLang="en-US" sz="2000" b="1">
                <a:latin typeface="Helvetica" pitchFamily="84" charset="0"/>
                <a:cs typeface="Helvetica" pitchFamily="84" charset="0"/>
              </a:rPr>
              <a:t> 160). In loose connective tissue the collagen and elastin fibers are arrayed in a random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en-US" altLang="en-US" sz="2000" b="1">
                <a:latin typeface="Helvetica" pitchFamily="84" charset="0"/>
                <a:cs typeface="Helvetica" pitchFamily="84" charset="0"/>
              </a:rPr>
              <a:t>     pattern. </a:t>
            </a:r>
          </a:p>
        </p:txBody>
      </p:sp>
      <p:sp>
        <p:nvSpPr>
          <p:cNvPr id="8202" name="Line 22"/>
          <p:cNvSpPr>
            <a:spLocks noChangeShapeType="1"/>
          </p:cNvSpPr>
          <p:nvPr/>
        </p:nvSpPr>
        <p:spPr bwMode="auto">
          <a:xfrm>
            <a:off x="5559425" y="2085975"/>
            <a:ext cx="1616075" cy="0"/>
          </a:xfrm>
          <a:prstGeom prst="line">
            <a:avLst/>
          </a:prstGeom>
          <a:noFill/>
          <a:ln w="317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3" name="Line 23"/>
          <p:cNvSpPr>
            <a:spLocks noChangeShapeType="1"/>
          </p:cNvSpPr>
          <p:nvPr/>
        </p:nvSpPr>
        <p:spPr bwMode="auto">
          <a:xfrm>
            <a:off x="5559425" y="2085975"/>
            <a:ext cx="161607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4" name="Freeform 24"/>
          <p:cNvSpPr>
            <a:spLocks/>
          </p:cNvSpPr>
          <p:nvPr/>
        </p:nvSpPr>
        <p:spPr bwMode="auto">
          <a:xfrm>
            <a:off x="6280150" y="3173413"/>
            <a:ext cx="901700" cy="492125"/>
          </a:xfrm>
          <a:custGeom>
            <a:avLst/>
            <a:gdLst>
              <a:gd name="T0" fmla="*/ 2147483647 w 568"/>
              <a:gd name="T1" fmla="*/ 0 h 310"/>
              <a:gd name="T2" fmla="*/ 2147483647 w 568"/>
              <a:gd name="T3" fmla="*/ 2147483647 h 310"/>
              <a:gd name="T4" fmla="*/ 0 w 568"/>
              <a:gd name="T5" fmla="*/ 2147483647 h 31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568" h="310">
                <a:moveTo>
                  <a:pt x="302" y="0"/>
                </a:moveTo>
                <a:lnTo>
                  <a:pt x="568" y="176"/>
                </a:lnTo>
                <a:lnTo>
                  <a:pt x="0" y="310"/>
                </a:lnTo>
              </a:path>
            </a:pathLst>
          </a:custGeom>
          <a:noFill/>
          <a:ln w="19050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5" name="Freeform 25"/>
          <p:cNvSpPr>
            <a:spLocks/>
          </p:cNvSpPr>
          <p:nvPr/>
        </p:nvSpPr>
        <p:spPr bwMode="auto">
          <a:xfrm>
            <a:off x="6486525" y="2470150"/>
            <a:ext cx="692150" cy="727075"/>
          </a:xfrm>
          <a:custGeom>
            <a:avLst/>
            <a:gdLst>
              <a:gd name="T0" fmla="*/ 2147483647 w 436"/>
              <a:gd name="T1" fmla="*/ 2147483647 h 458"/>
              <a:gd name="T2" fmla="*/ 2147483647 w 436"/>
              <a:gd name="T3" fmla="*/ 0 h 458"/>
              <a:gd name="T4" fmla="*/ 0 w 436"/>
              <a:gd name="T5" fmla="*/ 2147483647 h 45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436" h="458">
                <a:moveTo>
                  <a:pt x="436" y="2"/>
                </a:moveTo>
                <a:lnTo>
                  <a:pt x="204" y="0"/>
                </a:lnTo>
                <a:lnTo>
                  <a:pt x="0" y="458"/>
                </a:lnTo>
              </a:path>
            </a:pathLst>
          </a:custGeom>
          <a:noFill/>
          <a:ln w="19050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987"/>
    </mc:Choice>
    <mc:Fallback xmlns="">
      <p:transition spd="slow" advTm="339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12" descr="04_04bFigure-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21"/>
          <a:stretch>
            <a:fillRect/>
          </a:stretch>
        </p:blipFill>
        <p:spPr bwMode="auto">
          <a:xfrm>
            <a:off x="296863" y="423863"/>
            <a:ext cx="8548687" cy="567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Freeform 14"/>
          <p:cNvSpPr>
            <a:spLocks/>
          </p:cNvSpPr>
          <p:nvPr/>
        </p:nvSpPr>
        <p:spPr bwMode="auto">
          <a:xfrm>
            <a:off x="6870700" y="3084513"/>
            <a:ext cx="533400" cy="574675"/>
          </a:xfrm>
          <a:custGeom>
            <a:avLst/>
            <a:gdLst>
              <a:gd name="T0" fmla="*/ 0 w 336"/>
              <a:gd name="T1" fmla="*/ 0 h 362"/>
              <a:gd name="T2" fmla="*/ 2147483647 w 336"/>
              <a:gd name="T3" fmla="*/ 2147483647 h 362"/>
              <a:gd name="T4" fmla="*/ 2147483647 w 336"/>
              <a:gd name="T5" fmla="*/ 2147483647 h 36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36" h="362">
                <a:moveTo>
                  <a:pt x="0" y="0"/>
                </a:moveTo>
                <a:lnTo>
                  <a:pt x="336" y="4"/>
                </a:lnTo>
                <a:lnTo>
                  <a:pt x="4" y="362"/>
                </a:lnTo>
              </a:path>
            </a:pathLst>
          </a:custGeom>
          <a:noFill/>
          <a:ln w="25400">
            <a:solidFill>
              <a:schemeClr val="bg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1" name="TextBox 2"/>
          <p:cNvSpPr txBox="1">
            <a:spLocks noChangeArrowheads="1"/>
          </p:cNvSpPr>
          <p:nvPr/>
        </p:nvSpPr>
        <p:spPr bwMode="auto">
          <a:xfrm>
            <a:off x="7408863" y="1576388"/>
            <a:ext cx="1430337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2000" b="1">
                <a:latin typeface="Helvetica" pitchFamily="84" charset="0"/>
                <a:cs typeface="Helvetica" pitchFamily="84" charset="0"/>
              </a:rPr>
              <a:t>Collagen fibers</a:t>
            </a:r>
          </a:p>
        </p:txBody>
      </p:sp>
      <p:sp>
        <p:nvSpPr>
          <p:cNvPr id="9222" name="TextBox 3"/>
          <p:cNvSpPr txBox="1">
            <a:spLocks noChangeArrowheads="1"/>
          </p:cNvSpPr>
          <p:nvPr/>
        </p:nvSpPr>
        <p:spPr bwMode="auto">
          <a:xfrm>
            <a:off x="7402513" y="2900363"/>
            <a:ext cx="1522412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2000" b="1">
                <a:latin typeface="Helvetica" pitchFamily="84" charset="0"/>
                <a:cs typeface="Helvetica" pitchFamily="84" charset="0"/>
              </a:rPr>
              <a:t>Nuclei of fibroblasts</a:t>
            </a:r>
          </a:p>
        </p:txBody>
      </p:sp>
      <p:sp>
        <p:nvSpPr>
          <p:cNvPr id="9223" name="Rectangle 4"/>
          <p:cNvSpPr>
            <a:spLocks noChangeArrowheads="1"/>
          </p:cNvSpPr>
          <p:nvPr/>
        </p:nvSpPr>
        <p:spPr bwMode="auto">
          <a:xfrm>
            <a:off x="292100" y="4622800"/>
            <a:ext cx="8115300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2000" b="1">
                <a:latin typeface="Helvetica" pitchFamily="84" charset="0"/>
              </a:rPr>
              <a:t>b)</a:t>
            </a:r>
            <a:r>
              <a:rPr lang="en-US" altLang="en-US" sz="2000" b="1">
                <a:latin typeface="Helvetica" pitchFamily="84" charset="0"/>
                <a:cs typeface="Helvetica" pitchFamily="84" charset="0"/>
              </a:rPr>
              <a:t>  Dense connective tissue (</a:t>
            </a:r>
            <a:r>
              <a:rPr lang="en-US" altLang="en-US" sz="2000">
                <a:latin typeface="55 Helvetica Roman" pitchFamily="84" charset="0"/>
              </a:rPr>
              <a:t>X</a:t>
            </a:r>
            <a:r>
              <a:rPr lang="en-US" altLang="en-US" sz="2000" b="1">
                <a:latin typeface="Helvetica" pitchFamily="84" charset="0"/>
                <a:cs typeface="Helvetica" pitchFamily="84" charset="0"/>
                <a:sym typeface="Symbol" pitchFamily="84" charset="2"/>
              </a:rPr>
              <a:t> </a:t>
            </a:r>
            <a:r>
              <a:rPr lang="en-US" altLang="en-US" sz="2000" b="1">
                <a:latin typeface="Helvetica" pitchFamily="84" charset="0"/>
                <a:cs typeface="Helvetica" pitchFamily="84" charset="0"/>
              </a:rPr>
              <a:t>160). In dense connective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000" b="1">
                <a:latin typeface="Helvetica" pitchFamily="84" charset="0"/>
                <a:cs typeface="Helvetica" pitchFamily="84" charset="0"/>
              </a:rPr>
              <a:t>      tissue the fibers are primarily collagen fibers. In tendons and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000" b="1">
                <a:latin typeface="Helvetica" pitchFamily="84" charset="0"/>
                <a:cs typeface="Helvetica" pitchFamily="84" charset="0"/>
              </a:rPr>
              <a:t>      ligaments the fibers are oriented all in the same direction,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000" b="1">
                <a:latin typeface="Helvetica" pitchFamily="84" charset="0"/>
                <a:cs typeface="Helvetica" pitchFamily="84" charset="0"/>
              </a:rPr>
              <a:t>      with fibroblasts occupying narrow spaces between adjacent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000" b="1">
                <a:latin typeface="Helvetica" pitchFamily="84" charset="0"/>
                <a:cs typeface="Helvetica" pitchFamily="84" charset="0"/>
              </a:rPr>
              <a:t>      fibers.</a:t>
            </a:r>
          </a:p>
        </p:txBody>
      </p:sp>
      <p:sp>
        <p:nvSpPr>
          <p:cNvPr id="9224" name="Freeform 19"/>
          <p:cNvSpPr>
            <a:spLocks/>
          </p:cNvSpPr>
          <p:nvPr/>
        </p:nvSpPr>
        <p:spPr bwMode="auto">
          <a:xfrm>
            <a:off x="6873875" y="3084513"/>
            <a:ext cx="533400" cy="574675"/>
          </a:xfrm>
          <a:custGeom>
            <a:avLst/>
            <a:gdLst>
              <a:gd name="T0" fmla="*/ 0 w 336"/>
              <a:gd name="T1" fmla="*/ 0 h 362"/>
              <a:gd name="T2" fmla="*/ 2147483647 w 336"/>
              <a:gd name="T3" fmla="*/ 2147483647 h 362"/>
              <a:gd name="T4" fmla="*/ 2147483647 w 336"/>
              <a:gd name="T5" fmla="*/ 2147483647 h 36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36" h="362">
                <a:moveTo>
                  <a:pt x="0" y="0"/>
                </a:moveTo>
                <a:lnTo>
                  <a:pt x="336" y="4"/>
                </a:lnTo>
                <a:lnTo>
                  <a:pt x="4" y="362"/>
                </a:lnTo>
              </a:path>
            </a:pathLst>
          </a:custGeom>
          <a:noFill/>
          <a:ln w="19050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229"/>
    </mc:Choice>
    <mc:Fallback xmlns="">
      <p:transition spd="slow" advTm="562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12725"/>
            <a:ext cx="9144000" cy="738188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Specialized Connective Tissues</a:t>
            </a:r>
          </a:p>
        </p:txBody>
      </p:sp>
      <p:sp>
        <p:nvSpPr>
          <p:cNvPr id="10243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385763" y="1422400"/>
            <a:ext cx="8110537" cy="4981575"/>
          </a:xfrm>
        </p:spPr>
        <p:txBody>
          <a:bodyPr/>
          <a:lstStyle/>
          <a:p>
            <a:pPr eaLnBrk="1" hangingPunct="1"/>
            <a:r>
              <a:rPr lang="en-US" altLang="en-US" b="1" smtClean="0"/>
              <a:t>Cartilage</a:t>
            </a:r>
            <a:endParaRPr lang="en-US" altLang="en-US" smtClean="0"/>
          </a:p>
          <a:p>
            <a:pPr lvl="1" eaLnBrk="1" hangingPunct="1"/>
            <a:r>
              <a:rPr lang="en-US" altLang="en-US" smtClean="0"/>
              <a:t>produced by chondroblasts found in lacunae</a:t>
            </a:r>
          </a:p>
          <a:p>
            <a:pPr lvl="1" eaLnBrk="1" hangingPunct="1"/>
            <a:r>
              <a:rPr lang="en-US" altLang="en-US" smtClean="0"/>
              <a:t>no blood vessels</a:t>
            </a:r>
          </a:p>
          <a:p>
            <a:pPr lvl="1" eaLnBrk="1" hangingPunct="1"/>
            <a:r>
              <a:rPr lang="en-US" altLang="en-US" smtClean="0"/>
              <a:t>high collagen content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Tm="7352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8" descr="04_05aFigure-U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64"/>
          <a:stretch>
            <a:fillRect/>
          </a:stretch>
        </p:blipFill>
        <p:spPr bwMode="auto">
          <a:xfrm>
            <a:off x="298450" y="458788"/>
            <a:ext cx="8547100" cy="565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8" name="TextBox 2"/>
          <p:cNvSpPr txBox="1">
            <a:spLocks noChangeArrowheads="1"/>
          </p:cNvSpPr>
          <p:nvPr/>
        </p:nvSpPr>
        <p:spPr bwMode="auto">
          <a:xfrm>
            <a:off x="7159625" y="974725"/>
            <a:ext cx="1785938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2000" b="1">
                <a:latin typeface="Helvetica" pitchFamily="84" charset="0"/>
                <a:cs typeface="Helvetica" pitchFamily="84" charset="0"/>
              </a:rPr>
              <a:t>Chondrocyte in lacuna</a:t>
            </a:r>
          </a:p>
        </p:txBody>
      </p:sp>
      <p:sp>
        <p:nvSpPr>
          <p:cNvPr id="11269" name="TextBox 3"/>
          <p:cNvSpPr txBox="1">
            <a:spLocks noChangeArrowheads="1"/>
          </p:cNvSpPr>
          <p:nvPr/>
        </p:nvSpPr>
        <p:spPr bwMode="auto">
          <a:xfrm>
            <a:off x="7159625" y="3327400"/>
            <a:ext cx="155257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2000" b="1">
                <a:latin typeface="Helvetica" pitchFamily="84" charset="0"/>
                <a:cs typeface="Helvetica" pitchFamily="84" charset="0"/>
              </a:rPr>
              <a:t>Ground substance</a:t>
            </a:r>
          </a:p>
        </p:txBody>
      </p:sp>
      <p:sp>
        <p:nvSpPr>
          <p:cNvPr id="11270" name="Rectangle 4"/>
          <p:cNvSpPr>
            <a:spLocks noChangeArrowheads="1"/>
          </p:cNvSpPr>
          <p:nvPr/>
        </p:nvSpPr>
        <p:spPr bwMode="auto">
          <a:xfrm>
            <a:off x="361950" y="4622800"/>
            <a:ext cx="7562850" cy="1465263"/>
          </a:xfrm>
          <a:prstGeom prst="rect">
            <a:avLst/>
          </a:prstGeom>
          <a:noFill/>
          <a:ln w="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>
              <a:lnSpc>
                <a:spcPct val="90000"/>
              </a:lnSpc>
              <a:buFont typeface="Arial" charset="0"/>
              <a:buAutoNum type="alphaLcParenR"/>
            </a:pPr>
            <a:r>
              <a:rPr lang="en-US" altLang="en-US" sz="2000" b="1">
                <a:latin typeface="Helvetica" pitchFamily="84" charset="0"/>
                <a:cs typeface="Helvetica" pitchFamily="84" charset="0"/>
              </a:rPr>
              <a:t>Cartilage from the trachea (</a:t>
            </a:r>
            <a:r>
              <a:rPr lang="en-US" altLang="en-US" sz="2000">
                <a:latin typeface="55 Helvetica Roman" pitchFamily="84" charset="0"/>
              </a:rPr>
              <a:t>X</a:t>
            </a:r>
            <a:r>
              <a:rPr lang="en-US" altLang="en-US" sz="2000" b="1">
                <a:latin typeface="Helvetica" pitchFamily="84" charset="0"/>
                <a:cs typeface="Helvetica" pitchFamily="84" charset="0"/>
              </a:rPr>
              <a:t> 300). Mature cartilage cells, called chondrocytes, become trapped in chambers called lacunae within the hard, rubbery ground substance. Ground substance is composed of collagen fibers, polysaccharides, proteins, and water. </a:t>
            </a:r>
          </a:p>
        </p:txBody>
      </p:sp>
      <p:sp>
        <p:nvSpPr>
          <p:cNvPr id="11271" name="Line 14"/>
          <p:cNvSpPr>
            <a:spLocks noChangeShapeType="1"/>
          </p:cNvSpPr>
          <p:nvPr/>
        </p:nvSpPr>
        <p:spPr bwMode="auto">
          <a:xfrm>
            <a:off x="6359525" y="1157288"/>
            <a:ext cx="831850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2" name="Line 15"/>
          <p:cNvSpPr>
            <a:spLocks noChangeShapeType="1"/>
          </p:cNvSpPr>
          <p:nvPr/>
        </p:nvSpPr>
        <p:spPr bwMode="auto">
          <a:xfrm>
            <a:off x="6527800" y="3509963"/>
            <a:ext cx="660400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8454"/>
    </mc:Choice>
    <mc:Fallback xmlns="">
      <p:transition spd="slow" advTm="584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12725"/>
            <a:ext cx="9144000" cy="738188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Specialized Connective Tissues</a:t>
            </a:r>
          </a:p>
        </p:txBody>
      </p:sp>
      <p:sp>
        <p:nvSpPr>
          <p:cNvPr id="12291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385763" y="1422400"/>
            <a:ext cx="8110537" cy="4981575"/>
          </a:xfrm>
        </p:spPr>
        <p:txBody>
          <a:bodyPr/>
          <a:lstStyle/>
          <a:p>
            <a:pPr eaLnBrk="1" hangingPunct="1"/>
            <a:r>
              <a:rPr lang="en-US" altLang="en-US" b="1" smtClean="0"/>
              <a:t>Bone</a:t>
            </a:r>
            <a:endParaRPr lang="en-US" altLang="en-US" smtClean="0"/>
          </a:p>
          <a:p>
            <a:pPr lvl="1" eaLnBrk="1" hangingPunct="1"/>
            <a:r>
              <a:rPr lang="en-US" altLang="en-US" smtClean="0"/>
              <a:t>inorganic matrix with calcium salts for hardness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Tm="3330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Gary\Desktop\Gary's Files\Teaching\Histology Pics\API\Histology\Connective\Osseous 40x-3.t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713" y="1023938"/>
            <a:ext cx="6875462" cy="515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Rectangle 4" descr="Strip"/>
          <p:cNvSpPr txBox="1">
            <a:spLocks noChangeArrowheads="1"/>
          </p:cNvSpPr>
          <p:nvPr/>
        </p:nvSpPr>
        <p:spPr bwMode="auto">
          <a:xfrm>
            <a:off x="0" y="212725"/>
            <a:ext cx="9144000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182880" tIns="91440" rIns="182880" bIns="91440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3600">
                <a:solidFill>
                  <a:srgbClr val="0A29AA"/>
                </a:solidFill>
                <a:latin typeface="Arial" charset="0"/>
              </a:rPr>
              <a:t>Bone Connective Tissue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764"/>
    </mc:Choice>
    <mc:Fallback xmlns="">
      <p:transition spd="slow" advTm="407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1.6|43.6|18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8.9|57.2"/>
</p:tagLst>
</file>

<file path=ppt/theme/theme1.xml><?xml version="1.0" encoding="utf-8"?>
<a:theme xmlns:a="http://schemas.openxmlformats.org/drawingml/2006/main" name="Johnson_6e_PPT_template-orig">
  <a:themeElements>
    <a:clrScheme name="Johnson_6e_PPT_template-ori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-orig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Johnson_6e_PPT_template-ori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Johnson_6e_PPT_template_1line">
  <a:themeElements>
    <a:clrScheme name="Johnson_6e_PPT_template_1lin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_1lin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Johnson_6e_PPT_template_1lin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Johnson_6e_PPT_template_2line">
  <a:themeElements>
    <a:clrScheme name="Johnson_6e_PPT_template_2lin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_2lin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Johnson_6e_PPT_template_2lin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Gmac6:Applications:Microsoft Office 2004:Templates:My Templates:Johnson_6e_PPT_template_2line.pot</Template>
  <TotalTime>6892</TotalTime>
  <Words>299</Words>
  <Application>Microsoft Office PowerPoint</Application>
  <PresentationFormat>On-screen Show (4:3)</PresentationFormat>
  <Paragraphs>85</Paragraphs>
  <Slides>13</Slides>
  <Notes>13</Notes>
  <HiddenSlides>0</HiddenSlides>
  <MMClips>13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Johnson_6e_PPT_template-orig</vt:lpstr>
      <vt:lpstr>Johnson_6e_PPT_template_1line</vt:lpstr>
      <vt:lpstr>Johnson_6e_PPT_template_2line</vt:lpstr>
      <vt:lpstr>Connective Tissue</vt:lpstr>
      <vt:lpstr>Fibrous Connective Tissue</vt:lpstr>
      <vt:lpstr>PowerPoint Presentation</vt:lpstr>
      <vt:lpstr>PowerPoint Presentation</vt:lpstr>
      <vt:lpstr>PowerPoint Presentation</vt:lpstr>
      <vt:lpstr>Specialized Connective Tissues</vt:lpstr>
      <vt:lpstr>PowerPoint Presentation</vt:lpstr>
      <vt:lpstr>Specialized Connective Tissues</vt:lpstr>
      <vt:lpstr>PowerPoint Presentation</vt:lpstr>
      <vt:lpstr>Specialized Connective Tissues</vt:lpstr>
      <vt:lpstr>PowerPoint Presentation</vt:lpstr>
      <vt:lpstr>Specialized Connective Tissues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Connective Tissue</dc:title>
  <dc:creator>Gary</dc:creator>
  <cp:lastModifiedBy>Gary</cp:lastModifiedBy>
  <cp:revision>401</cp:revision>
  <cp:lastPrinted>2002-04-29T18:54:29Z</cp:lastPrinted>
  <dcterms:created xsi:type="dcterms:W3CDTF">2000-12-11T01:39:32Z</dcterms:created>
  <dcterms:modified xsi:type="dcterms:W3CDTF">2016-08-17T02:03:31Z</dcterms:modified>
</cp:coreProperties>
</file>