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9" r:id="rId1"/>
    <p:sldMasterId id="2147483661" r:id="rId2"/>
    <p:sldMasterId id="2147483662" r:id="rId3"/>
  </p:sldMasterIdLst>
  <p:notesMasterIdLst>
    <p:notesMasterId r:id="rId12"/>
  </p:notesMasterIdLst>
  <p:handoutMasterIdLst>
    <p:handoutMasterId r:id="rId13"/>
  </p:handoutMasterIdLst>
  <p:sldIdLst>
    <p:sldId id="424" r:id="rId4"/>
    <p:sldId id="370" r:id="rId5"/>
    <p:sldId id="423" r:id="rId6"/>
    <p:sldId id="371" r:id="rId7"/>
    <p:sldId id="372" r:id="rId8"/>
    <p:sldId id="373" r:id="rId9"/>
    <p:sldId id="412" r:id="rId10"/>
    <p:sldId id="374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7" autoAdjust="0"/>
    <p:restoredTop sz="89058" autoAdjust="0"/>
  </p:normalViewPr>
  <p:slideViewPr>
    <p:cSldViewPr snapToGrid="0">
      <p:cViewPr varScale="1">
        <p:scale>
          <a:sx n="134" d="100"/>
          <a:sy n="134" d="100"/>
        </p:scale>
        <p:origin x="-918" y="-78"/>
      </p:cViewPr>
      <p:guideLst>
        <p:guide orient="horz" pos="4128"/>
        <p:guide orient="horz" pos="315"/>
        <p:guide orient="horz" pos="979"/>
        <p:guide pos="2875"/>
        <p:guide pos="118"/>
        <p:guide pos="31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EA0A430A-288D-4BF0-9E3B-A8EFA72919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8993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57685809-8F13-4550-8EF7-D4E01CD3A0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74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FE5C2592-7EF4-4175-8D3A-824EC5846DFC}" type="slidenum">
              <a:rPr lang="en-US" altLang="en-US" sz="1200" smtClean="0">
                <a:latin typeface="Bookman Old Style" pitchFamily="28" charset="0"/>
              </a:rPr>
              <a:pPr/>
              <a:t>2</a:t>
            </a:fld>
            <a:endParaRPr lang="en-US" altLang="en-US" sz="1200" smtClean="0">
              <a:latin typeface="Bookman Old Style" pitchFamily="2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D27F172F-94AA-4F08-AB6A-27E383D7C4D3}" type="slidenum">
              <a:rPr lang="en-US" altLang="en-US" sz="1200" smtClean="0">
                <a:latin typeface="Bookman Old Style" pitchFamily="28" charset="0"/>
              </a:rPr>
              <a:pPr/>
              <a:t>4</a:t>
            </a:fld>
            <a:endParaRPr lang="en-US" altLang="en-US" sz="1200" smtClean="0">
              <a:latin typeface="Bookman Old Style" pitchFamily="28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1219A373-118B-4A1B-AE91-3C1470985237}" type="slidenum">
              <a:rPr lang="en-US" altLang="en-US" sz="1200" smtClean="0">
                <a:latin typeface="Bookman Old Style" pitchFamily="28" charset="0"/>
              </a:rPr>
              <a:pPr/>
              <a:t>5</a:t>
            </a:fld>
            <a:endParaRPr lang="en-US" altLang="en-US" sz="1200" smtClean="0">
              <a:latin typeface="Bookman Old Style" pitchFamily="28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77DE7EE8-F91D-4967-88F5-C4370D017AAA}" type="slidenum">
              <a:rPr lang="en-US" altLang="en-US" sz="1200" smtClean="0">
                <a:latin typeface="Bookman Old Style" pitchFamily="28" charset="0"/>
              </a:rPr>
              <a:pPr/>
              <a:t>6</a:t>
            </a:fld>
            <a:endParaRPr lang="en-US" altLang="en-US" sz="1200" smtClean="0">
              <a:latin typeface="Bookman Old Style" pitchFamily="28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310EA64F-8CB0-4102-8F14-46D518503576}" type="slidenum">
              <a:rPr lang="en-US" altLang="en-US" sz="1200" smtClean="0">
                <a:latin typeface="Bookman Old Style" pitchFamily="28" charset="0"/>
              </a:rPr>
              <a:pPr/>
              <a:t>8</a:t>
            </a:fld>
            <a:endParaRPr lang="en-US" altLang="en-US" sz="1200" smtClean="0">
              <a:latin typeface="Bookman Old Style" pitchFamily="28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6" descr="70167Johnson6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030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  <a:cs typeface="+mn-cs"/>
              </a:rPr>
              <a:t>Concepts and Current Issues</a:t>
            </a:r>
            <a:endParaRPr lang="en-US" sz="3200" smtClean="0">
              <a:latin typeface="Arial" charset="0"/>
              <a:cs typeface="+mn-cs"/>
            </a:endParaRPr>
          </a:p>
        </p:txBody>
      </p:sp>
      <p:sp>
        <p:nvSpPr>
          <p:cNvPr id="6" name="Text Box 1031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  <a:cs typeface="+mn-cs"/>
              </a:rPr>
              <a:t>Human Biology</a:t>
            </a:r>
            <a:endParaRPr lang="en-US" sz="4800" smtClean="0">
              <a:latin typeface="Arial" charset="0"/>
              <a:cs typeface="+mn-cs"/>
            </a:endParaRPr>
          </a:p>
        </p:txBody>
      </p:sp>
      <p:sp>
        <p:nvSpPr>
          <p:cNvPr id="7" name="Text Box 1032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  <a:cs typeface="+mn-cs"/>
              </a:rPr>
              <a:t>Sixth Edition</a:t>
            </a:r>
            <a:endParaRPr lang="en-US" sz="2000" smtClean="0">
              <a:latin typeface="Arial" charset="0"/>
              <a:cs typeface="+mn-cs"/>
            </a:endParaRPr>
          </a:p>
        </p:txBody>
      </p:sp>
      <p:sp>
        <p:nvSpPr>
          <p:cNvPr id="8" name="Text Box 1033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  <a:cs typeface="+mn-cs"/>
              </a:rPr>
              <a:t>Michael D. Johnson</a:t>
            </a:r>
            <a:endParaRPr lang="en-US" sz="2000" smtClean="0">
              <a:latin typeface="Arial" charset="0"/>
              <a:cs typeface="+mn-cs"/>
            </a:endParaRPr>
          </a:p>
        </p:txBody>
      </p:sp>
      <p:sp>
        <p:nvSpPr>
          <p:cNvPr id="72707" name="Rectangle 1027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2708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31246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708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802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773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732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2533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919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0627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780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16955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6097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8199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02424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0727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4743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9868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012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106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5436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1035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5142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642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40957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11812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71966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9880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240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208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9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767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2570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560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5603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3076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7" Type="http://schemas.openxmlformats.org/officeDocument/2006/relationships/image" Target="../media/image3.png"/><Relationship Id="rId2" Type="http://schemas.microsoft.com/office/2007/relationships/media" Target="../media/media4.wav"/><Relationship Id="rId1" Type="http://schemas.openxmlformats.org/officeDocument/2006/relationships/tags" Target="../tags/tag2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7" Type="http://schemas.openxmlformats.org/officeDocument/2006/relationships/image" Target="../media/image3.png"/><Relationship Id="rId2" Type="http://schemas.microsoft.com/office/2007/relationships/media" Target="../media/media5.wav"/><Relationship Id="rId1" Type="http://schemas.openxmlformats.org/officeDocument/2006/relationships/tags" Target="../tags/tag3.xml"/><Relationship Id="rId6" Type="http://schemas.openxmlformats.org/officeDocument/2006/relationships/image" Target="../media/image6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7" Type="http://schemas.openxmlformats.org/officeDocument/2006/relationships/image" Target="../media/image3.png"/><Relationship Id="rId2" Type="http://schemas.microsoft.com/office/2007/relationships/media" Target="../media/media6.wav"/><Relationship Id="rId1" Type="http://schemas.openxmlformats.org/officeDocument/2006/relationships/tags" Target="../tags/tag4.xml"/><Relationship Id="rId6" Type="http://schemas.openxmlformats.org/officeDocument/2006/relationships/image" Target="../media/image7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7" Type="http://schemas.openxmlformats.org/officeDocument/2006/relationships/image" Target="../media/image3.png"/><Relationship Id="rId2" Type="http://schemas.microsoft.com/office/2007/relationships/media" Target="../media/media8.wav"/><Relationship Id="rId1" Type="http://schemas.openxmlformats.org/officeDocument/2006/relationships/tags" Target="../tags/tag5.xml"/><Relationship Id="rId6" Type="http://schemas.openxmlformats.org/officeDocument/2006/relationships/image" Target="../media/image9.jpe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 bwMode="auto">
          <a:xfrm>
            <a:off x="279400" y="157163"/>
            <a:ext cx="8650288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kern="0" dirty="0" smtClean="0"/>
              <a:t>Tissues (Histology)</a:t>
            </a:r>
            <a:endParaRPr lang="en-US" altLang="en-US" kern="0" dirty="0"/>
          </a:p>
        </p:txBody>
      </p:sp>
      <p:pic>
        <p:nvPicPr>
          <p:cNvPr id="68610" name="Picture 2" descr="C:\Users\Gary\Desktop\Gary's Files\Teaching\GCC\BIO102 - Human Biology Online\04 - Tissues\Histology Open Graphi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043" y="1640836"/>
            <a:ext cx="5715001" cy="435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01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3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Tissues</a:t>
            </a:r>
          </a:p>
        </p:txBody>
      </p:sp>
      <p:sp>
        <p:nvSpPr>
          <p:cNvPr id="6147" name="Rectangle 14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214438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Groups of cells with a common function</a:t>
            </a:r>
          </a:p>
          <a:p>
            <a:pPr eaLnBrk="1" hangingPunct="1"/>
            <a:r>
              <a:rPr lang="en-US" altLang="en-US" smtClean="0"/>
              <a:t>Four primary tissues</a:t>
            </a:r>
          </a:p>
          <a:p>
            <a:pPr lvl="1" eaLnBrk="1" hangingPunct="1"/>
            <a:r>
              <a:rPr lang="en-US" altLang="en-US" smtClean="0"/>
              <a:t>Epithelia</a:t>
            </a:r>
          </a:p>
          <a:p>
            <a:pPr lvl="1" eaLnBrk="1" hangingPunct="1"/>
            <a:r>
              <a:rPr lang="en-US" altLang="en-US" smtClean="0"/>
              <a:t>Connective tissues</a:t>
            </a:r>
          </a:p>
          <a:p>
            <a:pPr lvl="1" eaLnBrk="1" hangingPunct="1"/>
            <a:r>
              <a:rPr lang="en-US" altLang="en-US" smtClean="0"/>
              <a:t>Muscle</a:t>
            </a:r>
          </a:p>
          <a:p>
            <a:pPr lvl="1" eaLnBrk="1" hangingPunct="1"/>
            <a:r>
              <a:rPr lang="en-US" altLang="en-US" smtClean="0"/>
              <a:t>Nervous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171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" t="2032" r="73042" b="5678"/>
          <a:stretch>
            <a:fillRect/>
          </a:stretch>
        </p:blipFill>
        <p:spPr bwMode="auto">
          <a:xfrm>
            <a:off x="346075" y="792163"/>
            <a:ext cx="2200275" cy="590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Freeform 10"/>
          <p:cNvSpPr>
            <a:spLocks/>
          </p:cNvSpPr>
          <p:nvPr/>
        </p:nvSpPr>
        <p:spPr bwMode="auto">
          <a:xfrm>
            <a:off x="1490663" y="1042988"/>
            <a:ext cx="1146175" cy="323850"/>
          </a:xfrm>
          <a:custGeom>
            <a:avLst/>
            <a:gdLst>
              <a:gd name="T0" fmla="*/ 2147483647 w 722"/>
              <a:gd name="T1" fmla="*/ 2147483647 h 204"/>
              <a:gd name="T2" fmla="*/ 2147483647 w 722"/>
              <a:gd name="T3" fmla="*/ 2147483647 h 204"/>
              <a:gd name="T4" fmla="*/ 0 w 722"/>
              <a:gd name="T5" fmla="*/ 0 h 204"/>
              <a:gd name="T6" fmla="*/ 0 60000 65536"/>
              <a:gd name="T7" fmla="*/ 0 60000 65536"/>
              <a:gd name="T8" fmla="*/ 0 60000 65536"/>
              <a:gd name="T9" fmla="*/ 0 w 722"/>
              <a:gd name="T10" fmla="*/ 0 h 204"/>
              <a:gd name="T11" fmla="*/ 722 w 722"/>
              <a:gd name="T12" fmla="*/ 204 h 2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22" h="204">
                <a:moveTo>
                  <a:pt x="722" y="204"/>
                </a:moveTo>
                <a:lnTo>
                  <a:pt x="562" y="204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2" name="Line 11"/>
          <p:cNvSpPr>
            <a:spLocks noChangeShapeType="1"/>
          </p:cNvSpPr>
          <p:nvPr/>
        </p:nvSpPr>
        <p:spPr bwMode="auto">
          <a:xfrm flipH="1">
            <a:off x="1541463" y="1366838"/>
            <a:ext cx="841375" cy="193675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3" name="Line 12"/>
          <p:cNvSpPr>
            <a:spLocks noChangeShapeType="1"/>
          </p:cNvSpPr>
          <p:nvPr/>
        </p:nvSpPr>
        <p:spPr bwMode="auto">
          <a:xfrm flipH="1">
            <a:off x="1731963" y="1366838"/>
            <a:ext cx="650875" cy="485775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4" name="Freeform 13"/>
          <p:cNvSpPr>
            <a:spLocks/>
          </p:cNvSpPr>
          <p:nvPr/>
        </p:nvSpPr>
        <p:spPr bwMode="auto">
          <a:xfrm>
            <a:off x="2020888" y="2087563"/>
            <a:ext cx="615950" cy="266700"/>
          </a:xfrm>
          <a:custGeom>
            <a:avLst/>
            <a:gdLst>
              <a:gd name="T0" fmla="*/ 2147483647 w 388"/>
              <a:gd name="T1" fmla="*/ 0 h 168"/>
              <a:gd name="T2" fmla="*/ 2147483647 w 388"/>
              <a:gd name="T3" fmla="*/ 0 h 168"/>
              <a:gd name="T4" fmla="*/ 0 w 388"/>
              <a:gd name="T5" fmla="*/ 2147483647 h 168"/>
              <a:gd name="T6" fmla="*/ 0 60000 65536"/>
              <a:gd name="T7" fmla="*/ 0 60000 65536"/>
              <a:gd name="T8" fmla="*/ 0 60000 65536"/>
              <a:gd name="T9" fmla="*/ 0 w 388"/>
              <a:gd name="T10" fmla="*/ 0 h 168"/>
              <a:gd name="T11" fmla="*/ 388 w 388"/>
              <a:gd name="T12" fmla="*/ 168 h 1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8" h="168">
                <a:moveTo>
                  <a:pt x="388" y="0"/>
                </a:moveTo>
                <a:lnTo>
                  <a:pt x="228" y="0"/>
                </a:lnTo>
                <a:lnTo>
                  <a:pt x="0" y="168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5" name="Freeform 14"/>
          <p:cNvSpPr>
            <a:spLocks/>
          </p:cNvSpPr>
          <p:nvPr/>
        </p:nvSpPr>
        <p:spPr bwMode="auto">
          <a:xfrm>
            <a:off x="1674813" y="3402013"/>
            <a:ext cx="962025" cy="515937"/>
          </a:xfrm>
          <a:custGeom>
            <a:avLst/>
            <a:gdLst>
              <a:gd name="T0" fmla="*/ 2147483647 w 606"/>
              <a:gd name="T1" fmla="*/ 2147483647 h 325"/>
              <a:gd name="T2" fmla="*/ 2147483647 w 606"/>
              <a:gd name="T3" fmla="*/ 2147483647 h 325"/>
              <a:gd name="T4" fmla="*/ 0 w 606"/>
              <a:gd name="T5" fmla="*/ 0 h 325"/>
              <a:gd name="T6" fmla="*/ 0 60000 65536"/>
              <a:gd name="T7" fmla="*/ 0 60000 65536"/>
              <a:gd name="T8" fmla="*/ 0 60000 65536"/>
              <a:gd name="T9" fmla="*/ 0 w 606"/>
              <a:gd name="T10" fmla="*/ 0 h 325"/>
              <a:gd name="T11" fmla="*/ 606 w 606"/>
              <a:gd name="T12" fmla="*/ 325 h 3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06" h="325">
                <a:moveTo>
                  <a:pt x="606" y="325"/>
                </a:moveTo>
                <a:lnTo>
                  <a:pt x="446" y="325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6" name="Freeform 15"/>
          <p:cNvSpPr>
            <a:spLocks/>
          </p:cNvSpPr>
          <p:nvPr/>
        </p:nvSpPr>
        <p:spPr bwMode="auto">
          <a:xfrm>
            <a:off x="1782763" y="4648200"/>
            <a:ext cx="854075" cy="222250"/>
          </a:xfrm>
          <a:custGeom>
            <a:avLst/>
            <a:gdLst>
              <a:gd name="T0" fmla="*/ 2147483647 w 538"/>
              <a:gd name="T1" fmla="*/ 2147483647 h 140"/>
              <a:gd name="T2" fmla="*/ 2147483647 w 538"/>
              <a:gd name="T3" fmla="*/ 2147483647 h 140"/>
              <a:gd name="T4" fmla="*/ 0 w 538"/>
              <a:gd name="T5" fmla="*/ 0 h 140"/>
              <a:gd name="T6" fmla="*/ 0 60000 65536"/>
              <a:gd name="T7" fmla="*/ 0 60000 65536"/>
              <a:gd name="T8" fmla="*/ 0 60000 65536"/>
              <a:gd name="T9" fmla="*/ 0 w 538"/>
              <a:gd name="T10" fmla="*/ 0 h 140"/>
              <a:gd name="T11" fmla="*/ 538 w 538"/>
              <a:gd name="T12" fmla="*/ 140 h 1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38" h="140">
                <a:moveTo>
                  <a:pt x="538" y="140"/>
                </a:moveTo>
                <a:lnTo>
                  <a:pt x="378" y="140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7" name="Freeform 16"/>
          <p:cNvSpPr>
            <a:spLocks/>
          </p:cNvSpPr>
          <p:nvPr/>
        </p:nvSpPr>
        <p:spPr bwMode="auto">
          <a:xfrm>
            <a:off x="1116013" y="4829175"/>
            <a:ext cx="1520825" cy="320675"/>
          </a:xfrm>
          <a:custGeom>
            <a:avLst/>
            <a:gdLst>
              <a:gd name="T0" fmla="*/ 2147483647 w 958"/>
              <a:gd name="T1" fmla="*/ 2147483647 h 202"/>
              <a:gd name="T2" fmla="*/ 2147483647 w 958"/>
              <a:gd name="T3" fmla="*/ 2147483647 h 202"/>
              <a:gd name="T4" fmla="*/ 0 w 958"/>
              <a:gd name="T5" fmla="*/ 0 h 202"/>
              <a:gd name="T6" fmla="*/ 0 60000 65536"/>
              <a:gd name="T7" fmla="*/ 0 60000 65536"/>
              <a:gd name="T8" fmla="*/ 0 60000 65536"/>
              <a:gd name="T9" fmla="*/ 0 w 958"/>
              <a:gd name="T10" fmla="*/ 0 h 202"/>
              <a:gd name="T11" fmla="*/ 958 w 958"/>
              <a:gd name="T12" fmla="*/ 202 h 20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58" h="202">
                <a:moveTo>
                  <a:pt x="958" y="202"/>
                </a:moveTo>
                <a:lnTo>
                  <a:pt x="798" y="202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8" name="Freeform 17"/>
          <p:cNvSpPr>
            <a:spLocks/>
          </p:cNvSpPr>
          <p:nvPr/>
        </p:nvSpPr>
        <p:spPr bwMode="auto">
          <a:xfrm>
            <a:off x="1868488" y="5422900"/>
            <a:ext cx="768350" cy="47625"/>
          </a:xfrm>
          <a:custGeom>
            <a:avLst/>
            <a:gdLst>
              <a:gd name="T0" fmla="*/ 2147483647 w 484"/>
              <a:gd name="T1" fmla="*/ 0 h 30"/>
              <a:gd name="T2" fmla="*/ 2147483647 w 484"/>
              <a:gd name="T3" fmla="*/ 0 h 30"/>
              <a:gd name="T4" fmla="*/ 0 w 484"/>
              <a:gd name="T5" fmla="*/ 2147483647 h 30"/>
              <a:gd name="T6" fmla="*/ 0 60000 65536"/>
              <a:gd name="T7" fmla="*/ 0 60000 65536"/>
              <a:gd name="T8" fmla="*/ 0 60000 65536"/>
              <a:gd name="T9" fmla="*/ 0 w 484"/>
              <a:gd name="T10" fmla="*/ 0 h 30"/>
              <a:gd name="T11" fmla="*/ 484 w 484"/>
              <a:gd name="T12" fmla="*/ 30 h 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4" h="30">
                <a:moveTo>
                  <a:pt x="484" y="0"/>
                </a:moveTo>
                <a:lnTo>
                  <a:pt x="324" y="0"/>
                </a:lnTo>
                <a:lnTo>
                  <a:pt x="0" y="30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9" name="Freeform 18"/>
          <p:cNvSpPr>
            <a:spLocks/>
          </p:cNvSpPr>
          <p:nvPr/>
        </p:nvSpPr>
        <p:spPr bwMode="auto">
          <a:xfrm>
            <a:off x="2220913" y="3395663"/>
            <a:ext cx="415925" cy="241300"/>
          </a:xfrm>
          <a:custGeom>
            <a:avLst/>
            <a:gdLst>
              <a:gd name="T0" fmla="*/ 2147483647 w 262"/>
              <a:gd name="T1" fmla="*/ 2147483647 h 152"/>
              <a:gd name="T2" fmla="*/ 2147483647 w 262"/>
              <a:gd name="T3" fmla="*/ 2147483647 h 152"/>
              <a:gd name="T4" fmla="*/ 0 w 262"/>
              <a:gd name="T5" fmla="*/ 0 h 152"/>
              <a:gd name="T6" fmla="*/ 0 60000 65536"/>
              <a:gd name="T7" fmla="*/ 0 60000 65536"/>
              <a:gd name="T8" fmla="*/ 0 60000 65536"/>
              <a:gd name="T9" fmla="*/ 0 w 262"/>
              <a:gd name="T10" fmla="*/ 0 h 152"/>
              <a:gd name="T11" fmla="*/ 262 w 262"/>
              <a:gd name="T12" fmla="*/ 152 h 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2" h="152">
                <a:moveTo>
                  <a:pt x="262" y="152"/>
                </a:moveTo>
                <a:lnTo>
                  <a:pt x="102" y="152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0" name="Freeform 19"/>
          <p:cNvSpPr>
            <a:spLocks/>
          </p:cNvSpPr>
          <p:nvPr/>
        </p:nvSpPr>
        <p:spPr bwMode="auto">
          <a:xfrm>
            <a:off x="1458913" y="2366963"/>
            <a:ext cx="1177925" cy="127000"/>
          </a:xfrm>
          <a:custGeom>
            <a:avLst/>
            <a:gdLst>
              <a:gd name="T0" fmla="*/ 2147483647 w 742"/>
              <a:gd name="T1" fmla="*/ 0 h 80"/>
              <a:gd name="T2" fmla="*/ 2147483647 w 742"/>
              <a:gd name="T3" fmla="*/ 0 h 80"/>
              <a:gd name="T4" fmla="*/ 0 w 742"/>
              <a:gd name="T5" fmla="*/ 2147483647 h 80"/>
              <a:gd name="T6" fmla="*/ 0 60000 65536"/>
              <a:gd name="T7" fmla="*/ 0 60000 65536"/>
              <a:gd name="T8" fmla="*/ 0 60000 65536"/>
              <a:gd name="T9" fmla="*/ 0 w 742"/>
              <a:gd name="T10" fmla="*/ 0 h 80"/>
              <a:gd name="T11" fmla="*/ 742 w 742"/>
              <a:gd name="T12" fmla="*/ 80 h 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42" h="80">
                <a:moveTo>
                  <a:pt x="742" y="0"/>
                </a:moveTo>
                <a:lnTo>
                  <a:pt x="582" y="0"/>
                </a:lnTo>
                <a:lnTo>
                  <a:pt x="0" y="80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1" name="Freeform 20"/>
          <p:cNvSpPr>
            <a:spLocks/>
          </p:cNvSpPr>
          <p:nvPr/>
        </p:nvSpPr>
        <p:spPr bwMode="auto">
          <a:xfrm>
            <a:off x="1684338" y="2646363"/>
            <a:ext cx="952500" cy="139700"/>
          </a:xfrm>
          <a:custGeom>
            <a:avLst/>
            <a:gdLst>
              <a:gd name="T0" fmla="*/ 2147483647 w 600"/>
              <a:gd name="T1" fmla="*/ 0 h 88"/>
              <a:gd name="T2" fmla="*/ 2147483647 w 600"/>
              <a:gd name="T3" fmla="*/ 0 h 88"/>
              <a:gd name="T4" fmla="*/ 0 w 600"/>
              <a:gd name="T5" fmla="*/ 2147483647 h 88"/>
              <a:gd name="T6" fmla="*/ 0 60000 65536"/>
              <a:gd name="T7" fmla="*/ 0 60000 65536"/>
              <a:gd name="T8" fmla="*/ 0 60000 65536"/>
              <a:gd name="T9" fmla="*/ 0 w 600"/>
              <a:gd name="T10" fmla="*/ 0 h 88"/>
              <a:gd name="T11" fmla="*/ 600 w 600"/>
              <a:gd name="T12" fmla="*/ 88 h 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00" h="88">
                <a:moveTo>
                  <a:pt x="600" y="0"/>
                </a:moveTo>
                <a:lnTo>
                  <a:pt x="440" y="0"/>
                </a:lnTo>
                <a:lnTo>
                  <a:pt x="0" y="88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2" name="Rectangle 21"/>
          <p:cNvSpPr>
            <a:spLocks noChangeArrowheads="1"/>
          </p:cNvSpPr>
          <p:nvPr/>
        </p:nvSpPr>
        <p:spPr bwMode="auto">
          <a:xfrm>
            <a:off x="2670175" y="950913"/>
            <a:ext cx="44196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231F20"/>
                </a:solidFill>
                <a:latin typeface="Arial Black" pitchFamily="34" charset="0"/>
              </a:rPr>
              <a:t>Nervous tissue:</a:t>
            </a:r>
            <a:r>
              <a:rPr lang="en-US" altLang="en-US" sz="1800" b="1">
                <a:solidFill>
                  <a:srgbClr val="231F20"/>
                </a:solidFill>
              </a:rPr>
              <a:t> Internal communication</a:t>
            </a:r>
            <a:endParaRPr lang="en-US" altLang="en-US" sz="1800" b="1"/>
          </a:p>
          <a:p>
            <a:pPr eaLnBrk="1" hangingPunct="1"/>
            <a:r>
              <a:rPr lang="en-US" altLang="en-US" sz="1800" b="1">
                <a:solidFill>
                  <a:srgbClr val="231F20"/>
                </a:solidFill>
              </a:rPr>
              <a:t>• Brain, spinal cord, and nerves</a:t>
            </a:r>
            <a:endParaRPr lang="en-US" altLang="en-US" sz="1800"/>
          </a:p>
        </p:txBody>
      </p:sp>
      <p:sp>
        <p:nvSpPr>
          <p:cNvPr id="7183" name="Rectangle 22"/>
          <p:cNvSpPr>
            <a:spLocks noChangeArrowheads="1"/>
          </p:cNvSpPr>
          <p:nvPr/>
        </p:nvSpPr>
        <p:spPr bwMode="auto">
          <a:xfrm>
            <a:off x="2663825" y="1687513"/>
            <a:ext cx="4776788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231F20"/>
                </a:solidFill>
                <a:latin typeface="Arial Black" pitchFamily="34" charset="0"/>
              </a:rPr>
              <a:t>Muscle tissue:</a:t>
            </a:r>
            <a:r>
              <a:rPr lang="en-US" altLang="en-US" sz="1800" b="1">
                <a:solidFill>
                  <a:srgbClr val="231F20"/>
                </a:solidFill>
              </a:rPr>
              <a:t> Contracts to cause movement</a:t>
            </a:r>
            <a:endParaRPr lang="en-US" altLang="en-US" sz="1800" b="1"/>
          </a:p>
          <a:p>
            <a:pPr eaLnBrk="1" hangingPunct="1"/>
            <a:r>
              <a:rPr lang="en-US" altLang="en-US" sz="1800" b="1">
                <a:solidFill>
                  <a:srgbClr val="231F20"/>
                </a:solidFill>
              </a:rPr>
              <a:t>• Muscles attached to bones (skeletal)</a:t>
            </a:r>
            <a:endParaRPr lang="en-US" altLang="en-US" sz="1800" b="1"/>
          </a:p>
          <a:p>
            <a:pPr eaLnBrk="1" hangingPunct="1"/>
            <a:r>
              <a:rPr lang="en-US" altLang="en-US" sz="1800" b="1">
                <a:solidFill>
                  <a:srgbClr val="231F20"/>
                </a:solidFill>
              </a:rPr>
              <a:t>• Muscles of heart (cardiac)</a:t>
            </a:r>
            <a:endParaRPr lang="en-US" altLang="en-US" sz="1800" b="1"/>
          </a:p>
          <a:p>
            <a:pPr eaLnBrk="1" hangingPunct="1"/>
            <a:r>
              <a:rPr lang="en-US" altLang="en-US" sz="1800" b="1">
                <a:solidFill>
                  <a:srgbClr val="231F20"/>
                </a:solidFill>
              </a:rPr>
              <a:t>• Muscles of walls of hollow organs (smooth)</a:t>
            </a:r>
            <a:endParaRPr lang="en-US" altLang="en-US" sz="1800"/>
          </a:p>
        </p:txBody>
      </p:sp>
      <p:sp>
        <p:nvSpPr>
          <p:cNvPr id="7184" name="Rectangle 23"/>
          <p:cNvSpPr>
            <a:spLocks noChangeArrowheads="1"/>
          </p:cNvSpPr>
          <p:nvPr/>
        </p:nvSpPr>
        <p:spPr bwMode="auto">
          <a:xfrm>
            <a:off x="2671763" y="2943225"/>
            <a:ext cx="5811837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231F20"/>
                </a:solidFill>
                <a:latin typeface="Arial Black" pitchFamily="34" charset="0"/>
              </a:rPr>
              <a:t>Epithelial tissue:</a:t>
            </a:r>
            <a:r>
              <a:rPr lang="en-US" altLang="en-US" sz="1800" b="1">
                <a:solidFill>
                  <a:srgbClr val="231F20"/>
                </a:solidFill>
              </a:rPr>
              <a:t> Forms boundaries between different </a:t>
            </a:r>
            <a:endParaRPr lang="en-US" altLang="en-US" sz="1800" b="1"/>
          </a:p>
          <a:p>
            <a:pPr eaLnBrk="1" hangingPunct="1"/>
            <a:r>
              <a:rPr lang="en-US" altLang="en-US" sz="1800" b="1">
                <a:solidFill>
                  <a:srgbClr val="231F20"/>
                </a:solidFill>
              </a:rPr>
              <a:t>environments, protects, secretes, absorbs, filters</a:t>
            </a:r>
            <a:endParaRPr lang="en-US" altLang="en-US" sz="1800" b="1"/>
          </a:p>
          <a:p>
            <a:pPr eaLnBrk="1" hangingPunct="1"/>
            <a:r>
              <a:rPr lang="en-US" altLang="en-US" sz="1800" b="1">
                <a:solidFill>
                  <a:srgbClr val="231F20"/>
                </a:solidFill>
              </a:rPr>
              <a:t>• Skin surface (epidermis)</a:t>
            </a:r>
            <a:endParaRPr lang="en-US" altLang="en-US" sz="1800" b="1"/>
          </a:p>
          <a:p>
            <a:pPr eaLnBrk="1" hangingPunct="1"/>
            <a:r>
              <a:rPr lang="en-US" altLang="en-US" sz="1800" b="1">
                <a:solidFill>
                  <a:srgbClr val="231F20"/>
                </a:solidFill>
              </a:rPr>
              <a:t>• Lining of GI tract organs and other hollow organs</a:t>
            </a:r>
            <a:endParaRPr lang="en-US" altLang="en-US" sz="1800"/>
          </a:p>
        </p:txBody>
      </p:sp>
      <p:sp>
        <p:nvSpPr>
          <p:cNvPr id="7185" name="Rectangle 24"/>
          <p:cNvSpPr>
            <a:spLocks noChangeArrowheads="1"/>
          </p:cNvSpPr>
          <p:nvPr/>
        </p:nvSpPr>
        <p:spPr bwMode="auto">
          <a:xfrm>
            <a:off x="2687638" y="4168775"/>
            <a:ext cx="485616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231F20"/>
                </a:solidFill>
                <a:latin typeface="Arial Black" pitchFamily="34" charset="0"/>
              </a:rPr>
              <a:t>Connective tissue:</a:t>
            </a:r>
            <a:r>
              <a:rPr lang="en-US" altLang="en-US" sz="1800" b="1">
                <a:solidFill>
                  <a:srgbClr val="231F20"/>
                </a:solidFill>
              </a:rPr>
              <a:t> Supports, protects, binds</a:t>
            </a:r>
            <a:endParaRPr lang="en-US" altLang="en-US" sz="1800" b="1"/>
          </a:p>
          <a:p>
            <a:pPr eaLnBrk="1" hangingPunct="1"/>
            <a:r>
              <a:rPr lang="en-US" altLang="en-US" sz="1800" b="1">
                <a:solidFill>
                  <a:srgbClr val="231F20"/>
                </a:solidFill>
              </a:rPr>
              <a:t>other tissues together</a:t>
            </a:r>
          </a:p>
          <a:p>
            <a:pPr eaLnBrk="1" hangingPunct="1"/>
            <a:r>
              <a:rPr lang="en-US" altLang="en-US" sz="1800" b="1">
                <a:solidFill>
                  <a:srgbClr val="231F20"/>
                </a:solidFill>
              </a:rPr>
              <a:t>• Bones</a:t>
            </a:r>
          </a:p>
          <a:p>
            <a:pPr eaLnBrk="1" hangingPunct="1"/>
            <a:r>
              <a:rPr lang="en-US" altLang="en-US" sz="1800" b="1">
                <a:solidFill>
                  <a:srgbClr val="231F20"/>
                </a:solidFill>
              </a:rPr>
              <a:t>• Tendons</a:t>
            </a:r>
            <a:endParaRPr lang="en-US" altLang="en-US" sz="1800" b="1"/>
          </a:p>
          <a:p>
            <a:pPr eaLnBrk="1" hangingPunct="1"/>
            <a:r>
              <a:rPr lang="en-US" altLang="en-US" sz="1800" b="1">
                <a:solidFill>
                  <a:srgbClr val="231F20"/>
                </a:solidFill>
              </a:rPr>
              <a:t>• Fat and other soft padding tissue</a:t>
            </a:r>
          </a:p>
        </p:txBody>
      </p:sp>
      <p:sp>
        <p:nvSpPr>
          <p:cNvPr id="7186" name="Rectangle 2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Various Tissue Locations - Informational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567"/>
    </mc:Choice>
    <mc:Fallback xmlns="">
      <p:transition spd="slow" advTm="855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13" descr="04_01bFigure-U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69" b="6146"/>
          <a:stretch>
            <a:fillRect/>
          </a:stretch>
        </p:blipFill>
        <p:spPr bwMode="auto">
          <a:xfrm>
            <a:off x="301625" y="4606925"/>
            <a:ext cx="4206875" cy="215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Epithelial Tissues</a:t>
            </a:r>
          </a:p>
        </p:txBody>
      </p:sp>
      <p:sp>
        <p:nvSpPr>
          <p:cNvPr id="717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836613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Line body cavities and cover surfaces</a:t>
            </a:r>
          </a:p>
          <a:p>
            <a:pPr eaLnBrk="1" hangingPunct="1"/>
            <a:r>
              <a:rPr lang="en-US" altLang="en-US" smtClean="0"/>
              <a:t>Glandular epithelia</a:t>
            </a:r>
          </a:p>
          <a:p>
            <a:pPr lvl="1" eaLnBrk="1" hangingPunct="1"/>
            <a:r>
              <a:rPr lang="en-US" altLang="en-US" smtClean="0"/>
              <a:t>Epithelial cells adapted to make up glands</a:t>
            </a:r>
          </a:p>
          <a:p>
            <a:pPr lvl="1" eaLnBrk="1" hangingPunct="1"/>
            <a:r>
              <a:rPr lang="en-US" altLang="en-US" smtClean="0"/>
              <a:t>Exocrine glands</a:t>
            </a:r>
          </a:p>
          <a:p>
            <a:pPr marL="1162050" lvl="2" eaLnBrk="1" hangingPunct="1"/>
            <a:r>
              <a:rPr lang="en-US" altLang="en-US" smtClean="0"/>
              <a:t>Secrete into ducts to exterior of body</a:t>
            </a:r>
          </a:p>
          <a:p>
            <a:pPr lvl="1" eaLnBrk="1" hangingPunct="1"/>
            <a:r>
              <a:rPr lang="en-US" altLang="en-US" smtClean="0"/>
              <a:t>Endocrine glands</a:t>
            </a:r>
          </a:p>
          <a:p>
            <a:pPr marL="1162050" lvl="2" eaLnBrk="1" hangingPunct="1"/>
            <a:r>
              <a:rPr lang="en-US" altLang="en-US" smtClean="0"/>
              <a:t>Secrete into the blood</a:t>
            </a:r>
          </a:p>
        </p:txBody>
      </p:sp>
      <p:pic>
        <p:nvPicPr>
          <p:cNvPr id="28" name="Picture 13" descr="04_01bFigure-U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74" b="6146"/>
          <a:stretch>
            <a:fillRect/>
          </a:stretch>
        </p:blipFill>
        <p:spPr bwMode="auto">
          <a:xfrm>
            <a:off x="4903788" y="4619625"/>
            <a:ext cx="3941762" cy="215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4"/>
          <p:cNvSpPr txBox="1">
            <a:spLocks noChangeArrowheads="1"/>
          </p:cNvSpPr>
          <p:nvPr/>
        </p:nvSpPr>
        <p:spPr bwMode="auto">
          <a:xfrm>
            <a:off x="228600" y="5083175"/>
            <a:ext cx="14589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Exocrine gland</a:t>
            </a:r>
          </a:p>
        </p:txBody>
      </p:sp>
      <p:sp>
        <p:nvSpPr>
          <p:cNvPr id="30" name="TextBox 5"/>
          <p:cNvSpPr txBox="1">
            <a:spLocks noChangeArrowheads="1"/>
          </p:cNvSpPr>
          <p:nvPr/>
        </p:nvSpPr>
        <p:spPr bwMode="auto">
          <a:xfrm>
            <a:off x="566738" y="5753100"/>
            <a:ext cx="11334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Gland cells</a:t>
            </a:r>
          </a:p>
        </p:txBody>
      </p:sp>
      <p:sp>
        <p:nvSpPr>
          <p:cNvPr id="31" name="TextBox 6"/>
          <p:cNvSpPr txBox="1">
            <a:spLocks noChangeArrowheads="1"/>
          </p:cNvSpPr>
          <p:nvPr/>
        </p:nvSpPr>
        <p:spPr bwMode="auto">
          <a:xfrm>
            <a:off x="7334250" y="5080000"/>
            <a:ext cx="15779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Endocrine gland</a:t>
            </a:r>
          </a:p>
        </p:txBody>
      </p:sp>
      <p:sp>
        <p:nvSpPr>
          <p:cNvPr id="32" name="TextBox 7"/>
          <p:cNvSpPr txBox="1">
            <a:spLocks noChangeArrowheads="1"/>
          </p:cNvSpPr>
          <p:nvPr/>
        </p:nvSpPr>
        <p:spPr bwMode="auto">
          <a:xfrm>
            <a:off x="7226300" y="5727700"/>
            <a:ext cx="11334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Gland cells</a:t>
            </a:r>
          </a:p>
        </p:txBody>
      </p:sp>
      <p:sp>
        <p:nvSpPr>
          <p:cNvPr id="33" name="TextBox 8"/>
          <p:cNvSpPr txBox="1">
            <a:spLocks noChangeArrowheads="1"/>
          </p:cNvSpPr>
          <p:nvPr/>
        </p:nvSpPr>
        <p:spPr bwMode="auto">
          <a:xfrm>
            <a:off x="7223125" y="5927725"/>
            <a:ext cx="1092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Blood flow</a:t>
            </a:r>
          </a:p>
        </p:txBody>
      </p:sp>
      <p:cxnSp>
        <p:nvCxnSpPr>
          <p:cNvPr id="34" name="Straight Connector 37"/>
          <p:cNvCxnSpPr>
            <a:cxnSpLocks noChangeShapeType="1"/>
          </p:cNvCxnSpPr>
          <p:nvPr/>
        </p:nvCxnSpPr>
        <p:spPr bwMode="auto">
          <a:xfrm rot="10800000">
            <a:off x="1643063" y="5930900"/>
            <a:ext cx="457200" cy="158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" name="Rectangle 9"/>
          <p:cNvSpPr>
            <a:spLocks noChangeArrowheads="1"/>
          </p:cNvSpPr>
          <p:nvPr/>
        </p:nvSpPr>
        <p:spPr bwMode="auto">
          <a:xfrm>
            <a:off x="236538" y="6480175"/>
            <a:ext cx="6400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b) Glandular epithelia secrete a product.</a:t>
            </a:r>
          </a:p>
        </p:txBody>
      </p:sp>
      <p:cxnSp>
        <p:nvCxnSpPr>
          <p:cNvPr id="36" name="Straight Connector 11"/>
          <p:cNvCxnSpPr>
            <a:cxnSpLocks noChangeShapeType="1"/>
          </p:cNvCxnSpPr>
          <p:nvPr/>
        </p:nvCxnSpPr>
        <p:spPr bwMode="auto">
          <a:xfrm rot="10800000">
            <a:off x="6738938" y="5895975"/>
            <a:ext cx="533400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980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9" grpId="0"/>
      <p:bldP spid="30" grpId="0"/>
      <p:bldP spid="31" grpId="0"/>
      <p:bldP spid="32" grpId="0"/>
      <p:bldP spid="33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Epithelial Tissues: Classification</a:t>
            </a:r>
          </a:p>
        </p:txBody>
      </p:sp>
      <p:sp>
        <p:nvSpPr>
          <p:cNvPr id="819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5763" y="1184275"/>
            <a:ext cx="7772400" cy="5016500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en-US" smtClean="0"/>
              <a:t>Shape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b="1" smtClean="0"/>
              <a:t>Squamous</a:t>
            </a:r>
            <a:r>
              <a:rPr lang="en-US" altLang="en-US" smtClean="0"/>
              <a:t> 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mtClean="0"/>
              <a:t>Flattened cells (scale like)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b="1" smtClean="0"/>
              <a:t>Cuboidal</a:t>
            </a:r>
            <a:endParaRPr lang="en-US" altLang="en-US" smtClean="0"/>
          </a:p>
          <a:p>
            <a:pPr lvl="2" eaLnBrk="1" hangingPunct="1">
              <a:spcBef>
                <a:spcPts val="600"/>
              </a:spcBef>
            </a:pPr>
            <a:r>
              <a:rPr lang="en-US" altLang="en-US" smtClean="0"/>
              <a:t>Cube shaped (box-like)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b="1" smtClean="0"/>
              <a:t>Columnar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mtClean="0"/>
              <a:t>Column shaped</a:t>
            </a:r>
          </a:p>
        </p:txBody>
      </p:sp>
      <p:pic>
        <p:nvPicPr>
          <p:cNvPr id="28" name="Picture 12" descr="C:\Users\agglaser\Desktop\Gary's Files\Teaching\NCCC\BIO213 - A&amp;P I Lecture\Chapter 04 - Tissues- The Living Fabric\Images\04-01Epithelia_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57" t="50938" b="9970"/>
          <a:stretch>
            <a:fillRect/>
          </a:stretch>
        </p:blipFill>
        <p:spPr bwMode="auto">
          <a:xfrm>
            <a:off x="5510213" y="3917950"/>
            <a:ext cx="31242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12" descr="C:\Users\agglaser\Desktop\Gary's Files\Teaching\NCCC\BIO213 - A&amp;P I Lecture\Chapter 04 - Tissues- The Living Fabric\Images\04-01Epithelia_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57" t="2370" b="81046"/>
          <a:stretch>
            <a:fillRect/>
          </a:stretch>
        </p:blipFill>
        <p:spPr bwMode="auto">
          <a:xfrm>
            <a:off x="5510213" y="1250950"/>
            <a:ext cx="3124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2" descr="C:\Users\agglaser\Desktop\Gary's Files\Teaching\NCCC\BIO213 - A&amp;P I Lecture\Chapter 04 - Tissues- The Living Fabric\Images\04-01Epithelia_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57" t="22508" b="53799"/>
          <a:stretch>
            <a:fillRect/>
          </a:stretch>
        </p:blipFill>
        <p:spPr bwMode="auto">
          <a:xfrm>
            <a:off x="5510213" y="2317750"/>
            <a:ext cx="3124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9958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Epithelial Tissues: Classification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00050" y="1185863"/>
            <a:ext cx="8483600" cy="4751387"/>
          </a:xfrm>
        </p:spPr>
        <p:txBody>
          <a:bodyPr/>
          <a:lstStyle/>
          <a:p>
            <a:pPr eaLnBrk="1" hangingPunct="1"/>
            <a:r>
              <a:rPr lang="en-US" altLang="en-US" smtClean="0"/>
              <a:t>Number of layers</a:t>
            </a:r>
          </a:p>
          <a:p>
            <a:pPr lvl="1" eaLnBrk="1" hangingPunct="1"/>
            <a:r>
              <a:rPr lang="en-US" altLang="en-US" b="1" smtClean="0"/>
              <a:t>Simple/single–layered</a:t>
            </a:r>
            <a:r>
              <a:rPr lang="en-US" altLang="en-US" smtClean="0"/>
              <a:t> </a:t>
            </a:r>
          </a:p>
          <a:p>
            <a:pPr lvl="2" eaLnBrk="1" hangingPunct="1"/>
            <a:r>
              <a:rPr lang="en-US" altLang="en-US" smtClean="0"/>
              <a:t>Adapted for diffusion across cell barriers</a:t>
            </a:r>
          </a:p>
          <a:p>
            <a:pPr lvl="1" eaLnBrk="1" hangingPunct="1"/>
            <a:endParaRPr lang="en-US" altLang="en-US" b="1" smtClean="0"/>
          </a:p>
          <a:p>
            <a:pPr lvl="1" eaLnBrk="1" hangingPunct="1"/>
            <a:endParaRPr lang="en-US" altLang="en-US" b="1" smtClean="0"/>
          </a:p>
          <a:p>
            <a:pPr lvl="1" eaLnBrk="1" hangingPunct="1"/>
            <a:r>
              <a:rPr lang="en-US" altLang="en-US" b="1" smtClean="0"/>
              <a:t>Stratified/multiple–layered</a:t>
            </a:r>
            <a:endParaRPr lang="en-US" altLang="en-US" smtClean="0"/>
          </a:p>
          <a:p>
            <a:pPr lvl="2" eaLnBrk="1" hangingPunct="1"/>
            <a:r>
              <a:rPr lang="en-US" altLang="en-US" smtClean="0"/>
              <a:t>Provide protection, as in the skin surface</a:t>
            </a:r>
          </a:p>
        </p:txBody>
      </p:sp>
      <p:pic>
        <p:nvPicPr>
          <p:cNvPr id="28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" t="44197" r="5952" b="18335"/>
          <a:stretch>
            <a:fillRect/>
          </a:stretch>
        </p:blipFill>
        <p:spPr bwMode="auto">
          <a:xfrm>
            <a:off x="5233988" y="4918075"/>
            <a:ext cx="3525837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" t="4173" r="5952" b="75046"/>
          <a:stretch>
            <a:fillRect/>
          </a:stretch>
        </p:blipFill>
        <p:spPr bwMode="auto">
          <a:xfrm>
            <a:off x="5108575" y="2790825"/>
            <a:ext cx="3436938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9149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13" descr="04_01aFigure-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1"/>
          <a:stretch>
            <a:fillRect/>
          </a:stretch>
        </p:blipFill>
        <p:spPr bwMode="auto">
          <a:xfrm>
            <a:off x="304800" y="66675"/>
            <a:ext cx="8547100" cy="635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4"/>
          <p:cNvSpPr txBox="1">
            <a:spLocks noChangeArrowheads="1"/>
          </p:cNvSpPr>
          <p:nvPr/>
        </p:nvSpPr>
        <p:spPr bwMode="auto">
          <a:xfrm>
            <a:off x="236538" y="596900"/>
            <a:ext cx="2000250" cy="114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Simple squamous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• Lines blood vessels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  and air sacs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  of lungs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• Permits exchange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  of nutrients, wastes,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  and gases</a:t>
            </a: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7377113" y="442913"/>
            <a:ext cx="1600200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Stratified squamous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• Outer layer of skin,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  mouth, vagina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• Protects against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  abrasion, drying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  out, infection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7372350" y="2424113"/>
            <a:ext cx="1676400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Stratified cuboidal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• Lines ducts of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  sweat glands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• Secretes water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  and ions</a:t>
            </a:r>
          </a:p>
        </p:txBody>
      </p:sp>
      <p:sp>
        <p:nvSpPr>
          <p:cNvPr id="11271" name="TextBox 7"/>
          <p:cNvSpPr txBox="1">
            <a:spLocks noChangeArrowheads="1"/>
          </p:cNvSpPr>
          <p:nvPr/>
        </p:nvSpPr>
        <p:spPr bwMode="auto">
          <a:xfrm>
            <a:off x="200025" y="2882900"/>
            <a:ext cx="2071688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 Simple cuboidal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 • Lines kidney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   tubules and glands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 • Secretes and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   reabsorbs water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   and small molecules</a:t>
            </a:r>
          </a:p>
        </p:txBody>
      </p:sp>
      <p:sp>
        <p:nvSpPr>
          <p:cNvPr id="11272" name="TextBox 9"/>
          <p:cNvSpPr txBox="1">
            <a:spLocks noChangeArrowheads="1"/>
          </p:cNvSpPr>
          <p:nvPr/>
        </p:nvSpPr>
        <p:spPr bwMode="auto">
          <a:xfrm>
            <a:off x="204788" y="4862513"/>
            <a:ext cx="1676400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 Simple columnar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 • Lines most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   digestive organs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 • Absorbs nutrients,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   produces mucus</a:t>
            </a:r>
          </a:p>
        </p:txBody>
      </p:sp>
      <p:sp>
        <p:nvSpPr>
          <p:cNvPr id="11273" name="TextBox 10"/>
          <p:cNvSpPr txBox="1">
            <a:spLocks noChangeArrowheads="1"/>
          </p:cNvSpPr>
          <p:nvPr/>
        </p:nvSpPr>
        <p:spPr bwMode="auto">
          <a:xfrm>
            <a:off x="593725" y="5786438"/>
            <a:ext cx="8985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Goblet cell</a:t>
            </a:r>
          </a:p>
        </p:txBody>
      </p:sp>
      <p:sp>
        <p:nvSpPr>
          <p:cNvPr id="11274" name="TextBox 11"/>
          <p:cNvSpPr txBox="1">
            <a:spLocks noChangeArrowheads="1"/>
          </p:cNvSpPr>
          <p:nvPr/>
        </p:nvSpPr>
        <p:spPr bwMode="auto">
          <a:xfrm>
            <a:off x="7305675" y="5800725"/>
            <a:ext cx="15970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Basement membrane</a:t>
            </a:r>
          </a:p>
        </p:txBody>
      </p:sp>
      <p:sp>
        <p:nvSpPr>
          <p:cNvPr id="11275" name="TextBox 12"/>
          <p:cNvSpPr txBox="1">
            <a:spLocks noChangeArrowheads="1"/>
          </p:cNvSpPr>
          <p:nvPr/>
        </p:nvSpPr>
        <p:spPr bwMode="auto">
          <a:xfrm>
            <a:off x="7372350" y="4864100"/>
            <a:ext cx="1676400" cy="84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Stratified columnar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• Lines epididymus,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  mammary glands,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  larynx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• Secretes mucus</a:t>
            </a:r>
          </a:p>
        </p:txBody>
      </p:sp>
      <p:sp>
        <p:nvSpPr>
          <p:cNvPr id="11276" name="Rectangle 14"/>
          <p:cNvSpPr>
            <a:spLocks noChangeArrowheads="1"/>
          </p:cNvSpPr>
          <p:nvPr/>
        </p:nvSpPr>
        <p:spPr bwMode="auto">
          <a:xfrm>
            <a:off x="246063" y="6210300"/>
            <a:ext cx="57912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100" b="1">
                <a:latin typeface="Helvetica" pitchFamily="84" charset="0"/>
                <a:cs typeface="Helvetica" pitchFamily="84" charset="0"/>
              </a:rPr>
              <a:t>a) Most epithelial tissues line or cover surfaces or body cavities.</a:t>
            </a:r>
          </a:p>
        </p:txBody>
      </p:sp>
      <p:cxnSp>
        <p:nvCxnSpPr>
          <p:cNvPr id="11277" name="Straight Connector 14"/>
          <p:cNvCxnSpPr>
            <a:cxnSpLocks noChangeShapeType="1"/>
          </p:cNvCxnSpPr>
          <p:nvPr/>
        </p:nvCxnSpPr>
        <p:spPr bwMode="auto">
          <a:xfrm>
            <a:off x="7029450" y="5927725"/>
            <a:ext cx="330200" cy="142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78" name="Freeform 49"/>
          <p:cNvSpPr>
            <a:spLocks/>
          </p:cNvSpPr>
          <p:nvPr/>
        </p:nvSpPr>
        <p:spPr bwMode="auto">
          <a:xfrm>
            <a:off x="1430338" y="5589588"/>
            <a:ext cx="673100" cy="342900"/>
          </a:xfrm>
          <a:custGeom>
            <a:avLst/>
            <a:gdLst>
              <a:gd name="T0" fmla="*/ 2147483647 w 464"/>
              <a:gd name="T1" fmla="*/ 0 h 216"/>
              <a:gd name="T2" fmla="*/ 2147483647 w 464"/>
              <a:gd name="T3" fmla="*/ 2147483647 h 216"/>
              <a:gd name="T4" fmla="*/ 0 w 464"/>
              <a:gd name="T5" fmla="*/ 2147483647 h 21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64" h="216">
                <a:moveTo>
                  <a:pt x="464" y="0"/>
                </a:moveTo>
                <a:lnTo>
                  <a:pt x="72" y="216"/>
                </a:lnTo>
                <a:lnTo>
                  <a:pt x="0" y="216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064"/>
    </mc:Choice>
    <mc:Fallback xmlns="">
      <p:transition spd="slow" advTm="1340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The Basement Membrane Provides Structural Support and Junctions</a:t>
            </a:r>
          </a:p>
        </p:txBody>
      </p:sp>
      <p:pic>
        <p:nvPicPr>
          <p:cNvPr id="4" name="Picture 20" descr="04_02Figure-U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34" b="4666"/>
          <a:stretch>
            <a:fillRect/>
          </a:stretch>
        </p:blipFill>
        <p:spPr bwMode="auto">
          <a:xfrm>
            <a:off x="5888038" y="1322388"/>
            <a:ext cx="2971800" cy="528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0" descr="04_02Figure-U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34" r="36382" b="4666"/>
          <a:stretch>
            <a:fillRect/>
          </a:stretch>
        </p:blipFill>
        <p:spPr bwMode="auto">
          <a:xfrm>
            <a:off x="3157538" y="1316038"/>
            <a:ext cx="2605087" cy="528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20" descr="04_02Figure-U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03" b="4666"/>
          <a:stretch>
            <a:fillRect/>
          </a:stretch>
        </p:blipFill>
        <p:spPr bwMode="auto">
          <a:xfrm>
            <a:off x="298450" y="1298575"/>
            <a:ext cx="2786063" cy="528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TextBox 2"/>
          <p:cNvSpPr txBox="1">
            <a:spLocks noChangeArrowheads="1"/>
          </p:cNvSpPr>
          <p:nvPr/>
        </p:nvSpPr>
        <p:spPr bwMode="auto">
          <a:xfrm>
            <a:off x="2216150" y="4291013"/>
            <a:ext cx="10668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Tight junction proteins</a:t>
            </a:r>
          </a:p>
        </p:txBody>
      </p:sp>
      <p:sp>
        <p:nvSpPr>
          <p:cNvPr id="12296" name="TextBox 3"/>
          <p:cNvSpPr txBox="1">
            <a:spLocks noChangeArrowheads="1"/>
          </p:cNvSpPr>
          <p:nvPr/>
        </p:nvSpPr>
        <p:spPr bwMode="auto">
          <a:xfrm>
            <a:off x="2216150" y="5191125"/>
            <a:ext cx="127635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Intercellular space</a:t>
            </a:r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5021263" y="4283075"/>
            <a:ext cx="12192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Protein filaments</a:t>
            </a:r>
          </a:p>
        </p:txBody>
      </p:sp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5022850" y="5153025"/>
            <a:ext cx="12954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Intercellular space</a:t>
            </a:r>
          </a:p>
          <a:p>
            <a:pPr eaLnBrk="1" hangingPunct="1"/>
            <a:endParaRPr lang="en-US" altLang="en-US" sz="1400" b="1">
              <a:latin typeface="Helvetica" pitchFamily="84" charset="0"/>
              <a:cs typeface="Helvetica" pitchFamily="84" charset="0"/>
            </a:endParaRPr>
          </a:p>
        </p:txBody>
      </p:sp>
      <p:sp>
        <p:nvSpPr>
          <p:cNvPr id="12" name="TextBox 7"/>
          <p:cNvSpPr txBox="1">
            <a:spLocks noChangeArrowheads="1"/>
          </p:cNvSpPr>
          <p:nvPr/>
        </p:nvSpPr>
        <p:spPr bwMode="auto">
          <a:xfrm>
            <a:off x="7708900" y="5178425"/>
            <a:ext cx="12192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Intercellular space</a:t>
            </a: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7712075" y="4562475"/>
            <a:ext cx="11477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Protein channel</a:t>
            </a:r>
          </a:p>
        </p:txBody>
      </p:sp>
      <p:sp>
        <p:nvSpPr>
          <p:cNvPr id="12301" name="Rectangle 8"/>
          <p:cNvSpPr>
            <a:spLocks noChangeArrowheads="1"/>
          </p:cNvSpPr>
          <p:nvPr/>
        </p:nvSpPr>
        <p:spPr bwMode="auto">
          <a:xfrm>
            <a:off x="231775" y="5780088"/>
            <a:ext cx="242887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a) Tight junctions form</a:t>
            </a:r>
          </a:p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    leak-proof seals </a:t>
            </a:r>
          </a:p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    between cells.</a:t>
            </a: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3084513" y="5780088"/>
            <a:ext cx="30114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b) Adhesion junctions</a:t>
            </a:r>
          </a:p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    anchor two cells together, </a:t>
            </a:r>
          </a:p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    yet allow flexibility of </a:t>
            </a:r>
          </a:p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    movement.</a:t>
            </a:r>
          </a:p>
        </p:txBody>
      </p:sp>
      <p:cxnSp>
        <p:nvCxnSpPr>
          <p:cNvPr id="16" name="Straight Connector 26"/>
          <p:cNvCxnSpPr>
            <a:cxnSpLocks noChangeShapeType="1"/>
          </p:cNvCxnSpPr>
          <p:nvPr/>
        </p:nvCxnSpPr>
        <p:spPr bwMode="auto">
          <a:xfrm>
            <a:off x="7586663" y="4708525"/>
            <a:ext cx="193675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Straight Connector 29"/>
          <p:cNvCxnSpPr>
            <a:cxnSpLocks noChangeShapeType="1"/>
          </p:cNvCxnSpPr>
          <p:nvPr/>
        </p:nvCxnSpPr>
        <p:spPr bwMode="auto">
          <a:xfrm>
            <a:off x="7081838" y="5343525"/>
            <a:ext cx="681037" cy="47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6056313" y="5780088"/>
            <a:ext cx="30114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c) Gap junctions provide </a:t>
            </a:r>
          </a:p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     for the direct transfer of</a:t>
            </a:r>
          </a:p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     water and ions between</a:t>
            </a:r>
          </a:p>
          <a:p>
            <a:pPr eaLnBrk="1" hangingPunct="1"/>
            <a:r>
              <a:rPr lang="en-US" altLang="en-US" sz="1400" b="1">
                <a:latin typeface="Helvetica" pitchFamily="84" charset="0"/>
                <a:cs typeface="Helvetica" pitchFamily="84" charset="0"/>
              </a:rPr>
              <a:t>     adjacent cells.</a:t>
            </a:r>
          </a:p>
        </p:txBody>
      </p:sp>
      <p:sp>
        <p:nvSpPr>
          <p:cNvPr id="12306" name="Line 34"/>
          <p:cNvSpPr>
            <a:spLocks noChangeShapeType="1"/>
          </p:cNvSpPr>
          <p:nvPr/>
        </p:nvSpPr>
        <p:spPr bwMode="auto">
          <a:xfrm>
            <a:off x="1517650" y="5341938"/>
            <a:ext cx="7429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Line 35"/>
          <p:cNvSpPr>
            <a:spLocks noChangeShapeType="1"/>
          </p:cNvSpPr>
          <p:nvPr/>
        </p:nvSpPr>
        <p:spPr bwMode="auto">
          <a:xfrm>
            <a:off x="1597025" y="4452938"/>
            <a:ext cx="660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Line 36"/>
          <p:cNvSpPr>
            <a:spLocks noChangeShapeType="1"/>
          </p:cNvSpPr>
          <p:nvPr/>
        </p:nvSpPr>
        <p:spPr bwMode="auto">
          <a:xfrm>
            <a:off x="4235450" y="5332413"/>
            <a:ext cx="844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Line 37"/>
          <p:cNvSpPr>
            <a:spLocks noChangeShapeType="1"/>
          </p:cNvSpPr>
          <p:nvPr/>
        </p:nvSpPr>
        <p:spPr bwMode="auto">
          <a:xfrm>
            <a:off x="4927600" y="4433888"/>
            <a:ext cx="1682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606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/>
      <p:bldP spid="11" grpId="0"/>
      <p:bldP spid="12" grpId="0"/>
      <p:bldP spid="13" grpId="0"/>
      <p:bldP spid="15" grpId="0"/>
      <p:bldP spid="18" grpId="0"/>
      <p:bldP spid="21" grpId="0" animBg="1"/>
      <p:bldP spid="2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5|16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4.7|18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3.5|43.2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Gmac6:Applications:Microsoft Office 2004:Templates:My Templates:Johnson_6e_PPT_template_2line.pot</Template>
  <TotalTime>6862</TotalTime>
  <Words>429</Words>
  <Application>Microsoft Office PowerPoint</Application>
  <PresentationFormat>On-screen Show (4:3)</PresentationFormat>
  <Paragraphs>114</Paragraphs>
  <Slides>8</Slides>
  <Notes>6</Notes>
  <HiddenSlides>0</HiddenSlides>
  <MMClips>8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Johnson_6e_PPT_template-orig</vt:lpstr>
      <vt:lpstr>Johnson_6e_PPT_template_1line</vt:lpstr>
      <vt:lpstr>Johnson_6e_PPT_template_2line</vt:lpstr>
      <vt:lpstr>PowerPoint Presentation</vt:lpstr>
      <vt:lpstr>Tissues</vt:lpstr>
      <vt:lpstr>Various Tissue Locations - Informational</vt:lpstr>
      <vt:lpstr>Epithelial Tissues</vt:lpstr>
      <vt:lpstr>Epithelial Tissues: Classification</vt:lpstr>
      <vt:lpstr>Epithelial Tissues: Classification</vt:lpstr>
      <vt:lpstr>PowerPoint Presentation</vt:lpstr>
      <vt:lpstr>The Basement Membrane Provides Structural Support and Junctions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</dc:creator>
  <cp:lastModifiedBy>Gary</cp:lastModifiedBy>
  <cp:revision>401</cp:revision>
  <cp:lastPrinted>2002-04-29T18:54:29Z</cp:lastPrinted>
  <dcterms:created xsi:type="dcterms:W3CDTF">2000-12-11T01:39:32Z</dcterms:created>
  <dcterms:modified xsi:type="dcterms:W3CDTF">2016-08-17T02:01:35Z</dcterms:modified>
</cp:coreProperties>
</file>