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ppt/tags/tag6.xml" ContentType="application/vnd.openxmlformats-officedocument.presentationml.tags+xml"/>
  <Override PartName="/ppt/notesSlides/notesSlide7.xml" ContentType="application/vnd.openxmlformats-officedocument.presentationml.notesSlide+xml"/>
  <Override PartName="/ppt/tags/tag7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9" r:id="rId1"/>
  </p:sldMasterIdLst>
  <p:notesMasterIdLst>
    <p:notesMasterId r:id="rId11"/>
  </p:notesMasterIdLst>
  <p:handoutMasterIdLst>
    <p:handoutMasterId r:id="rId12"/>
  </p:handoutMasterIdLst>
  <p:sldIdLst>
    <p:sldId id="440" r:id="rId2"/>
    <p:sldId id="441" r:id="rId3"/>
    <p:sldId id="443" r:id="rId4"/>
    <p:sldId id="445" r:id="rId5"/>
    <p:sldId id="446" r:id="rId6"/>
    <p:sldId id="448" r:id="rId7"/>
    <p:sldId id="458" r:id="rId8"/>
    <p:sldId id="459" r:id="rId9"/>
    <p:sldId id="462" r:id="rId1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128">
          <p15:clr>
            <a:srgbClr val="A4A3A4"/>
          </p15:clr>
        </p15:guide>
        <p15:guide id="2" orient="horz" pos="316">
          <p15:clr>
            <a:srgbClr val="A4A3A4"/>
          </p15:clr>
        </p15:guide>
        <p15:guide id="3" orient="horz" pos="299">
          <p15:clr>
            <a:srgbClr val="A4A3A4"/>
          </p15:clr>
        </p15:guide>
        <p15:guide id="4" orient="horz" pos="979">
          <p15:clr>
            <a:srgbClr val="A4A3A4"/>
          </p15:clr>
        </p15:guide>
        <p15:guide id="5" pos="2880">
          <p15:clr>
            <a:srgbClr val="A4A3A4"/>
          </p15:clr>
        </p15:guide>
        <p15:guide id="6" pos="31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FF99"/>
    <a:srgbClr val="00D68F"/>
    <a:srgbClr val="00BE7F"/>
    <a:srgbClr val="009999"/>
    <a:srgbClr val="E7E200"/>
    <a:srgbClr val="00CC99"/>
    <a:srgbClr val="0A29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98089" autoAdjust="0"/>
  </p:normalViewPr>
  <p:slideViewPr>
    <p:cSldViewPr snapToGrid="0">
      <p:cViewPr varScale="1">
        <p:scale>
          <a:sx n="79" d="100"/>
          <a:sy n="79" d="100"/>
        </p:scale>
        <p:origin x="108" y="1128"/>
      </p:cViewPr>
      <p:guideLst>
        <p:guide orient="horz" pos="4128"/>
        <p:guide orient="horz" pos="316"/>
        <p:guide orient="horz" pos="299"/>
        <p:guide orient="horz" pos="979"/>
        <p:guide pos="2880"/>
        <p:guide pos="31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8" d="100"/>
          <a:sy n="98" d="100"/>
        </p:scale>
        <p:origin x="-3516" y="-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Bookman Old Style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Bookman Old Style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Bookman Old Style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Bookman Old Style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5162271A-98CC-4586-BF31-29F2AE6078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24188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Bookman Old Style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Bookman Old Style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Bookman Old Style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Bookman Old Style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842BCB5E-3115-4F0B-B8E3-9CBA618218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18675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>
              <a:defRPr/>
            </a:pPr>
            <a:fld id="{82E6E9C5-EC9A-4439-A468-8F804E5E4567}" type="slidenum">
              <a:rPr lang="en-US" sz="1200" smtClean="0">
                <a:latin typeface="Arial" charset="0"/>
              </a:rPr>
              <a:pPr>
                <a:defRPr/>
              </a:pPr>
              <a:t>1</a:t>
            </a:fld>
            <a:endParaRPr lang="en-US" sz="1200">
              <a:latin typeface="Arial" charset="0"/>
            </a:endParaRPr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>
              <a:defRPr/>
            </a:pPr>
            <a:fld id="{EE819727-F0CB-4C1D-AFBB-63060E13C5FD}" type="slidenum">
              <a:rPr lang="en-US" sz="1200" smtClean="0">
                <a:latin typeface="Arial" charset="0"/>
              </a:rPr>
              <a:pPr>
                <a:defRPr/>
              </a:pPr>
              <a:t>3</a:t>
            </a:fld>
            <a:endParaRPr lang="en-US" sz="1200">
              <a:latin typeface="Arial" charset="0"/>
            </a:endParaRPr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>
              <a:defRPr/>
            </a:pPr>
            <a:fld id="{C2634097-2047-4157-A8B0-FBF332395DC8}" type="slidenum">
              <a:rPr lang="en-US" sz="1200" smtClean="0">
                <a:latin typeface="Arial" charset="0"/>
              </a:rPr>
              <a:pPr>
                <a:defRPr/>
              </a:pPr>
              <a:t>4</a:t>
            </a:fld>
            <a:endParaRPr lang="en-US" sz="1200">
              <a:latin typeface="Arial" charset="0"/>
            </a:endParaRPr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>
              <a:defRPr/>
            </a:pPr>
            <a:fld id="{9F4F2734-92DF-4E3F-BD41-CFDAFA64BA50}" type="slidenum">
              <a:rPr lang="en-US" sz="1200" smtClean="0">
                <a:latin typeface="Arial" charset="0"/>
              </a:rPr>
              <a:pPr>
                <a:defRPr/>
              </a:pPr>
              <a:t>8</a:t>
            </a:fld>
            <a:endParaRPr lang="en-US" sz="1200">
              <a:latin typeface="Arial" charset="0"/>
            </a:endParaRPr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70167Johnson6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677863" y="2144713"/>
            <a:ext cx="46561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>
              <a:defRPr/>
            </a:pPr>
            <a:r>
              <a:rPr lang="en-US" sz="2000">
                <a:solidFill>
                  <a:schemeClr val="bg1"/>
                </a:solidFill>
                <a:latin typeface="Arial" pitchFamily="34" charset="0"/>
              </a:rPr>
              <a:t>Concepts and Current Issues</a:t>
            </a:r>
            <a:endParaRPr lang="en-US" sz="3200">
              <a:latin typeface="Arial" pitchFamily="34" charset="0"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609600" y="331788"/>
            <a:ext cx="4673600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>
              <a:lnSpc>
                <a:spcPct val="80000"/>
              </a:lnSpc>
              <a:defRPr/>
            </a:pPr>
            <a:r>
              <a:rPr lang="en-US" sz="7200">
                <a:solidFill>
                  <a:srgbClr val="B4DD65"/>
                </a:solidFill>
                <a:latin typeface="Arial" pitchFamily="34" charset="0"/>
              </a:rPr>
              <a:t>Human Biology</a:t>
            </a:r>
            <a:endParaRPr lang="en-US" sz="4800">
              <a:latin typeface="Arial" pitchFamily="34" charset="0"/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 rot="16200000">
            <a:off x="-493712" y="969963"/>
            <a:ext cx="2065337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r>
              <a:rPr lang="en-US" sz="2200">
                <a:solidFill>
                  <a:srgbClr val="958DDD"/>
                </a:solidFill>
                <a:latin typeface="Arial" pitchFamily="34" charset="0"/>
              </a:rPr>
              <a:t>Sixth Edition</a:t>
            </a:r>
            <a:endParaRPr lang="en-US" sz="2000">
              <a:latin typeface="Arial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752600" y="2584450"/>
            <a:ext cx="24145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r>
              <a:rPr lang="en-US" sz="2000">
                <a:solidFill>
                  <a:srgbClr val="F2FF0A"/>
                </a:solidFill>
                <a:latin typeface="Arial" pitchFamily="34" charset="0"/>
              </a:rPr>
              <a:t>Michael D. Johnson</a:t>
            </a:r>
            <a:endParaRPr lang="en-US" sz="2000">
              <a:latin typeface="Arial" pitchFamily="34" charset="0"/>
            </a:endParaRP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572000" y="390525"/>
            <a:ext cx="4572000" cy="1219200"/>
          </a:xfrm>
        </p:spPr>
        <p:txBody>
          <a:bodyPr anchor="ctr"/>
          <a:lstStyle>
            <a:lvl1pPr algn="ctr">
              <a:defRPr>
                <a:solidFill>
                  <a:srgbClr val="B4DD65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5837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572000" y="1752600"/>
            <a:ext cx="4572000" cy="1676400"/>
          </a:xfrm>
        </p:spPr>
        <p:txBody>
          <a:bodyPr/>
          <a:lstStyle>
            <a:lvl1pPr marL="0" indent="0" algn="ctr">
              <a:buFontTx/>
              <a:buNone/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8799468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49381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128907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25661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372608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143000"/>
            <a:ext cx="40767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143000"/>
            <a:ext cx="40767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06773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00630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173580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55758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375405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099568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143000"/>
            <a:ext cx="83058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2" r:id="rId1"/>
    <p:sldLayoutId id="2147483832" r:id="rId2"/>
    <p:sldLayoutId id="2147483833" r:id="rId3"/>
    <p:sldLayoutId id="2147483834" r:id="rId4"/>
    <p:sldLayoutId id="2147483835" r:id="rId5"/>
    <p:sldLayoutId id="2147483836" r:id="rId6"/>
    <p:sldLayoutId id="2147483837" r:id="rId7"/>
    <p:sldLayoutId id="2147483838" r:id="rId8"/>
    <p:sldLayoutId id="2147483839" r:id="rId9"/>
    <p:sldLayoutId id="2147483840" r:id="rId10"/>
    <p:sldLayoutId id="214748384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wav"/><Relationship Id="rId2" Type="http://schemas.microsoft.com/office/2007/relationships/media" Target="../media/media1.wav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wav"/><Relationship Id="rId2" Type="http://schemas.microsoft.com/office/2007/relationships/media" Target="../media/media2.wav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wav"/><Relationship Id="rId2" Type="http://schemas.microsoft.com/office/2007/relationships/media" Target="../media/media3.wav"/><Relationship Id="rId1" Type="http://schemas.openxmlformats.org/officeDocument/2006/relationships/tags" Target="../tags/tag3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wav"/><Relationship Id="rId2" Type="http://schemas.microsoft.com/office/2007/relationships/media" Target="../media/media4.wav"/><Relationship Id="rId1" Type="http://schemas.openxmlformats.org/officeDocument/2006/relationships/tags" Target="../tags/tag4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2.png"/><Relationship Id="rId5" Type="http://schemas.openxmlformats.org/officeDocument/2006/relationships/image" Target="../media/image3.jpe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wav"/><Relationship Id="rId7" Type="http://schemas.openxmlformats.org/officeDocument/2006/relationships/image" Target="../media/image2.png"/><Relationship Id="rId2" Type="http://schemas.microsoft.com/office/2007/relationships/media" Target="../media/media6.wav"/><Relationship Id="rId1" Type="http://schemas.openxmlformats.org/officeDocument/2006/relationships/tags" Target="../tags/tag5.xml"/><Relationship Id="rId6" Type="http://schemas.openxmlformats.org/officeDocument/2006/relationships/image" Target="../media/image4.jpeg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media7.wav"/><Relationship Id="rId7" Type="http://schemas.openxmlformats.org/officeDocument/2006/relationships/image" Target="../media/image2.png"/><Relationship Id="rId2" Type="http://schemas.microsoft.com/office/2007/relationships/media" Target="../media/media7.wav"/><Relationship Id="rId1" Type="http://schemas.openxmlformats.org/officeDocument/2006/relationships/tags" Target="../tags/tag6.xml"/><Relationship Id="rId6" Type="http://schemas.openxmlformats.org/officeDocument/2006/relationships/image" Target="../media/image5.jpeg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media8.wav"/><Relationship Id="rId2" Type="http://schemas.microsoft.com/office/2007/relationships/media" Target="../media/media8.wav"/><Relationship Id="rId1" Type="http://schemas.openxmlformats.org/officeDocument/2006/relationships/tags" Target="../tags/tag7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6" Type="http://schemas.openxmlformats.org/officeDocument/2006/relationships/image" Target="../media/image2.png"/><Relationship Id="rId5" Type="http://schemas.openxmlformats.org/officeDocument/2006/relationships/image" Target="../media/image6.jpe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/>
              <a:t>Sources of Energy</a:t>
            </a:r>
          </a:p>
        </p:txBody>
      </p:sp>
      <p:sp>
        <p:nvSpPr>
          <p:cNvPr id="70659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1200150"/>
            <a:ext cx="8305800" cy="4495800"/>
          </a:xfrm>
        </p:spPr>
        <p:txBody>
          <a:bodyPr/>
          <a:lstStyle/>
          <a:p>
            <a:pPr eaLnBrk="1" hangingPunct="1"/>
            <a:r>
              <a:rPr lang="en-US" altLang="en-US"/>
              <a:t>Fat</a:t>
            </a:r>
          </a:p>
          <a:p>
            <a:pPr lvl="1" eaLnBrk="1" hangingPunct="1"/>
            <a:r>
              <a:rPr lang="en-US" altLang="en-US"/>
              <a:t>Triglycerides</a:t>
            </a:r>
          </a:p>
          <a:p>
            <a:pPr lvl="1" eaLnBrk="1" hangingPunct="1"/>
            <a:r>
              <a:rPr lang="en-US" altLang="en-US"/>
              <a:t>Long-term energy storage in animals</a:t>
            </a:r>
          </a:p>
          <a:p>
            <a:pPr eaLnBrk="1" hangingPunct="1"/>
            <a:endParaRPr lang="en-US" altLang="en-US"/>
          </a:p>
          <a:p>
            <a:pPr eaLnBrk="1" hangingPunct="1"/>
            <a:r>
              <a:rPr lang="en-US" altLang="en-US"/>
              <a:t>Glycogen</a:t>
            </a:r>
          </a:p>
          <a:p>
            <a:pPr lvl="1" eaLnBrk="1" hangingPunct="1"/>
            <a:r>
              <a:rPr lang="en-US" altLang="en-US"/>
              <a:t>Carbohydrate storage</a:t>
            </a:r>
          </a:p>
          <a:p>
            <a:pPr lvl="1" eaLnBrk="1" hangingPunct="1"/>
            <a:r>
              <a:rPr lang="en-US" altLang="en-US"/>
              <a:t>Short-term energy storage in animals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7488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/>
              <a:t>Cell Structures for Support and Movement</a:t>
            </a:r>
          </a:p>
        </p:txBody>
      </p:sp>
      <p:sp>
        <p:nvSpPr>
          <p:cNvPr id="71683" name="Content Placeholder 2"/>
          <p:cNvSpPr>
            <a:spLocks noGrp="1"/>
          </p:cNvSpPr>
          <p:nvPr>
            <p:ph idx="4294967295"/>
          </p:nvPr>
        </p:nvSpPr>
        <p:spPr>
          <a:xfrm>
            <a:off x="400050" y="871538"/>
            <a:ext cx="7772400" cy="5605462"/>
          </a:xfrm>
        </p:spPr>
        <p:txBody>
          <a:bodyPr/>
          <a:lstStyle/>
          <a:p>
            <a:pPr eaLnBrk="1" hangingPunct="1"/>
            <a:r>
              <a:rPr lang="en-US" altLang="en-US"/>
              <a:t>Cytoskeleton</a:t>
            </a:r>
          </a:p>
          <a:p>
            <a:pPr lvl="1" eaLnBrk="1" hangingPunct="1"/>
            <a:r>
              <a:rPr lang="en-US" altLang="en-US"/>
              <a:t>Structural support</a:t>
            </a:r>
          </a:p>
          <a:p>
            <a:pPr eaLnBrk="1" hangingPunct="1"/>
            <a:r>
              <a:rPr lang="en-US" altLang="en-US"/>
              <a:t>Cilia</a:t>
            </a:r>
          </a:p>
          <a:p>
            <a:pPr lvl="1" eaLnBrk="1" hangingPunct="1"/>
            <a:r>
              <a:rPr lang="en-US" altLang="en-US"/>
              <a:t>Short, many</a:t>
            </a:r>
          </a:p>
          <a:p>
            <a:pPr eaLnBrk="1" hangingPunct="1"/>
            <a:r>
              <a:rPr lang="en-US" altLang="en-US"/>
              <a:t>Flagella</a:t>
            </a:r>
          </a:p>
          <a:p>
            <a:pPr lvl="1" eaLnBrk="1" hangingPunct="1"/>
            <a:r>
              <a:rPr lang="en-US" altLang="en-US"/>
              <a:t>Long, single</a:t>
            </a:r>
          </a:p>
          <a:p>
            <a:pPr eaLnBrk="1" hangingPunct="1"/>
            <a:r>
              <a:rPr lang="en-US" altLang="en-US"/>
              <a:t>Centrioles</a:t>
            </a:r>
          </a:p>
          <a:p>
            <a:pPr lvl="1" eaLnBrk="1" hangingPunct="1"/>
            <a:r>
              <a:rPr lang="en-US" altLang="en-US"/>
              <a:t>Cell division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4566"/>
    </mc:Choice>
    <mc:Fallback xmlns="">
      <p:transition spd="slow" advTm="945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5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8866188" cy="1282700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/>
              <a:t>Cells Use and Transform Matter </a:t>
            </a:r>
            <a:br>
              <a:rPr lang="en-US" altLang="en-US"/>
            </a:br>
            <a:r>
              <a:rPr lang="en-US" altLang="en-US"/>
              <a:t>and Energy</a:t>
            </a:r>
          </a:p>
        </p:txBody>
      </p:sp>
      <p:sp>
        <p:nvSpPr>
          <p:cNvPr id="45059" name="Rectangle 6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Anabolism</a:t>
            </a:r>
          </a:p>
          <a:p>
            <a:pPr lvl="1" eaLnBrk="1" hangingPunct="1"/>
            <a:r>
              <a:rPr lang="en-US" altLang="en-US"/>
              <a:t>Requires enzymes</a:t>
            </a:r>
          </a:p>
          <a:p>
            <a:pPr lvl="1" eaLnBrk="1" hangingPunct="1"/>
            <a:r>
              <a:rPr lang="en-US" altLang="en-US"/>
              <a:t>Used in making/assembling large molecules</a:t>
            </a:r>
          </a:p>
          <a:p>
            <a:pPr lvl="1" eaLnBrk="1" hangingPunct="1"/>
            <a:r>
              <a:rPr lang="en-US" altLang="en-US"/>
              <a:t>May require energy (ATP)</a:t>
            </a:r>
          </a:p>
          <a:p>
            <a:pPr eaLnBrk="1" hangingPunct="1"/>
            <a:r>
              <a:rPr lang="en-US" altLang="en-US"/>
              <a:t>Catabolism</a:t>
            </a:r>
          </a:p>
          <a:p>
            <a:pPr lvl="1" eaLnBrk="1" hangingPunct="1"/>
            <a:r>
              <a:rPr lang="en-US" altLang="en-US"/>
              <a:t>Requires enzymes</a:t>
            </a:r>
          </a:p>
          <a:p>
            <a:pPr lvl="1" eaLnBrk="1" hangingPunct="1"/>
            <a:r>
              <a:rPr lang="en-US" altLang="en-US"/>
              <a:t>Breakdown of molecules</a:t>
            </a:r>
          </a:p>
          <a:p>
            <a:pPr lvl="1" eaLnBrk="1" hangingPunct="1"/>
            <a:r>
              <a:rPr lang="en-US" altLang="en-US"/>
              <a:t>May release energy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11742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6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/>
              <a:t>Glucose Provides the Cell with Energy</a:t>
            </a:r>
          </a:p>
        </p:txBody>
      </p:sp>
      <p:sp>
        <p:nvSpPr>
          <p:cNvPr id="47107" name="Rectangle 7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1228725"/>
            <a:ext cx="8107363" cy="4495800"/>
          </a:xfrm>
        </p:spPr>
        <p:txBody>
          <a:bodyPr/>
          <a:lstStyle/>
          <a:p>
            <a:pPr eaLnBrk="1" hangingPunct="1"/>
            <a:r>
              <a:rPr lang="en-US" altLang="en-US"/>
              <a:t>Energy in glucose is used to generate ATP</a:t>
            </a:r>
          </a:p>
          <a:p>
            <a:pPr eaLnBrk="1" hangingPunct="1"/>
            <a:r>
              <a:rPr lang="en-US" altLang="en-US"/>
              <a:t>In absence of glucose, other carbohydrates, fats, and protein can be catabolized to generate ATP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10398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18" descr="03_23Figure-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66"/>
          <a:stretch>
            <a:fillRect/>
          </a:stretch>
        </p:blipFill>
        <p:spPr bwMode="auto">
          <a:xfrm>
            <a:off x="1866900" y="22225"/>
            <a:ext cx="5408613" cy="643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2" name="TextBox 4"/>
          <p:cNvSpPr txBox="1">
            <a:spLocks noChangeArrowheads="1"/>
          </p:cNvSpPr>
          <p:nvPr/>
        </p:nvSpPr>
        <p:spPr bwMode="auto">
          <a:xfrm>
            <a:off x="2638425" y="5781675"/>
            <a:ext cx="1916113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>
              <a:buFont typeface="Arial" charset="0"/>
              <a:buChar char="•"/>
            </a:pPr>
            <a:r>
              <a:rPr lang="en-US" altLang="en-US" sz="1400" b="1">
                <a:latin typeface="Helvetica" pitchFamily="28" charset="0"/>
                <a:cs typeface="Helvetica" pitchFamily="28" charset="0"/>
              </a:rPr>
              <a:t> Anabolism</a:t>
            </a:r>
          </a:p>
          <a:p>
            <a:pPr>
              <a:buFont typeface="Arial" charset="0"/>
              <a:buChar char="•"/>
            </a:pPr>
            <a:r>
              <a:rPr lang="en-US" altLang="en-US" sz="1400" b="1">
                <a:latin typeface="Helvetica" pitchFamily="28" charset="0"/>
                <a:cs typeface="Helvetica" pitchFamily="28" charset="0"/>
              </a:rPr>
              <a:t> Transport</a:t>
            </a:r>
          </a:p>
          <a:p>
            <a:pPr>
              <a:buFontTx/>
              <a:buChar char="•"/>
            </a:pPr>
            <a:r>
              <a:rPr lang="en-US" altLang="en-US" sz="1400" b="1">
                <a:latin typeface="Helvetica" pitchFamily="28" charset="0"/>
                <a:cs typeface="Helvetica" pitchFamily="28" charset="0"/>
              </a:rPr>
              <a:t> Muscle contraction</a:t>
            </a:r>
          </a:p>
        </p:txBody>
      </p:sp>
      <p:sp>
        <p:nvSpPr>
          <p:cNvPr id="7173" name="TextBox 7"/>
          <p:cNvSpPr txBox="1">
            <a:spLocks noChangeArrowheads="1"/>
          </p:cNvSpPr>
          <p:nvPr/>
        </p:nvSpPr>
        <p:spPr bwMode="auto">
          <a:xfrm>
            <a:off x="1843088" y="190500"/>
            <a:ext cx="190629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400" b="1" dirty="0">
                <a:latin typeface="Helvetica" pitchFamily="28" charset="0"/>
                <a:cs typeface="Helvetica" pitchFamily="28" charset="0"/>
              </a:rPr>
              <a:t>(glucose  +  oxygen)</a:t>
            </a:r>
          </a:p>
        </p:txBody>
      </p:sp>
      <p:sp>
        <p:nvSpPr>
          <p:cNvPr id="7174" name="TextBox 8"/>
          <p:cNvSpPr txBox="1">
            <a:spLocks noChangeArrowheads="1"/>
          </p:cNvSpPr>
          <p:nvPr/>
        </p:nvSpPr>
        <p:spPr bwMode="auto">
          <a:xfrm>
            <a:off x="5133975" y="190500"/>
            <a:ext cx="223361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400" b="1">
                <a:latin typeface="Helvetica" pitchFamily="28" charset="0"/>
                <a:cs typeface="Helvetica" pitchFamily="28" charset="0"/>
              </a:rPr>
              <a:t>(carbon dioxide + water)</a:t>
            </a:r>
          </a:p>
        </p:txBody>
      </p:sp>
      <p:sp>
        <p:nvSpPr>
          <p:cNvPr id="7175" name="WordArt 22"/>
          <p:cNvSpPr>
            <a:spLocks noChangeArrowheads="1" noChangeShapeType="1" noTextEdit="1"/>
          </p:cNvSpPr>
          <p:nvPr/>
        </p:nvSpPr>
        <p:spPr bwMode="auto">
          <a:xfrm rot="946382">
            <a:off x="3922713" y="1195388"/>
            <a:ext cx="573087" cy="74612"/>
          </a:xfrm>
          <a:prstGeom prst="rect">
            <a:avLst/>
          </a:prstGeom>
        </p:spPr>
        <p:txBody>
          <a:bodyPr spcFirstLastPara="1" wrap="none" fromWordArt="1">
            <a:prstTxWarp prst="textArchDown">
              <a:avLst>
                <a:gd name="adj" fmla="val 99876"/>
              </a:avLst>
            </a:prstTxWarp>
          </a:bodyPr>
          <a:lstStyle/>
          <a:p>
            <a:pPr algn="ctr"/>
            <a:r>
              <a:rPr lang="en-US" sz="3600" kern="10">
                <a:ln w="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Helvetica CE"/>
              </a:rPr>
              <a:t>Cellular</a:t>
            </a:r>
          </a:p>
        </p:txBody>
      </p:sp>
      <p:sp>
        <p:nvSpPr>
          <p:cNvPr id="7176" name="WordArt 23"/>
          <p:cNvSpPr>
            <a:spLocks noChangeArrowheads="1" noChangeShapeType="1" noTextEdit="1"/>
          </p:cNvSpPr>
          <p:nvPr/>
        </p:nvSpPr>
        <p:spPr bwMode="auto">
          <a:xfrm rot="-878317">
            <a:off x="4511675" y="1111250"/>
            <a:ext cx="827088" cy="165100"/>
          </a:xfrm>
          <a:prstGeom prst="rect">
            <a:avLst/>
          </a:prstGeom>
        </p:spPr>
        <p:txBody>
          <a:bodyPr spcFirstLastPara="1" wrap="none" fromWordArt="1">
            <a:prstTxWarp prst="textArchDown">
              <a:avLst>
                <a:gd name="adj" fmla="val 182997"/>
              </a:avLst>
            </a:prstTxWarp>
          </a:bodyPr>
          <a:lstStyle/>
          <a:p>
            <a:pPr algn="ctr"/>
            <a:r>
              <a:rPr lang="en-US" sz="3600" kern="10">
                <a:ln w="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Helvetica CE"/>
              </a:rPr>
              <a:t>respiration</a:t>
            </a:r>
          </a:p>
        </p:txBody>
      </p:sp>
      <p:sp>
        <p:nvSpPr>
          <p:cNvPr id="7177" name="WordArt 24"/>
          <p:cNvSpPr>
            <a:spLocks noChangeArrowheads="1" noChangeShapeType="1" noTextEdit="1"/>
          </p:cNvSpPr>
          <p:nvPr/>
        </p:nvSpPr>
        <p:spPr bwMode="auto">
          <a:xfrm rot="-904070">
            <a:off x="3968750" y="1693863"/>
            <a:ext cx="534988" cy="74612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0"/>
              </a:avLst>
            </a:prstTxWarp>
          </a:bodyPr>
          <a:lstStyle/>
          <a:p>
            <a:pPr algn="ctr"/>
            <a:r>
              <a:rPr lang="en-US" sz="3600" kern="10">
                <a:ln w="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Helvetica CE"/>
              </a:rPr>
              <a:t>(Energy</a:t>
            </a:r>
          </a:p>
        </p:txBody>
      </p:sp>
      <p:sp>
        <p:nvSpPr>
          <p:cNvPr id="7178" name="WordArt 25"/>
          <p:cNvSpPr>
            <a:spLocks noChangeArrowheads="1" noChangeShapeType="1" noTextEdit="1"/>
          </p:cNvSpPr>
          <p:nvPr/>
        </p:nvSpPr>
        <p:spPr bwMode="auto">
          <a:xfrm rot="831542">
            <a:off x="4541838" y="1714500"/>
            <a:ext cx="688975" cy="74613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0"/>
              </a:avLst>
            </a:prstTxWarp>
          </a:bodyPr>
          <a:lstStyle/>
          <a:p>
            <a:pPr algn="ctr"/>
            <a:r>
              <a:rPr lang="en-US" sz="3600" kern="10">
                <a:ln w="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Helvetica CE"/>
              </a:rPr>
              <a:t>required)</a:t>
            </a:r>
          </a:p>
        </p:txBody>
      </p:sp>
      <p:sp>
        <p:nvSpPr>
          <p:cNvPr id="7179" name="WordArt 26"/>
          <p:cNvSpPr>
            <a:spLocks noChangeArrowheads="1" noChangeShapeType="1" noTextEdit="1"/>
          </p:cNvSpPr>
          <p:nvPr/>
        </p:nvSpPr>
        <p:spPr bwMode="auto">
          <a:xfrm rot="-449483">
            <a:off x="4046538" y="5181600"/>
            <a:ext cx="554037" cy="74613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966092"/>
              </a:avLst>
            </a:prstTxWarp>
          </a:bodyPr>
          <a:lstStyle/>
          <a:p>
            <a:pPr algn="ctr"/>
            <a:r>
              <a:rPr lang="en-US" sz="3600" kern="10">
                <a:ln w="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Helvetica CE"/>
              </a:rPr>
              <a:t>Cellular</a:t>
            </a:r>
          </a:p>
        </p:txBody>
      </p:sp>
      <p:sp>
        <p:nvSpPr>
          <p:cNvPr id="7180" name="WordArt 27"/>
          <p:cNvSpPr>
            <a:spLocks noChangeArrowheads="1" noChangeShapeType="1" noTextEdit="1"/>
          </p:cNvSpPr>
          <p:nvPr/>
        </p:nvSpPr>
        <p:spPr bwMode="auto">
          <a:xfrm rot="981226">
            <a:off x="4614863" y="5208588"/>
            <a:ext cx="403225" cy="74612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1168395"/>
              </a:avLst>
            </a:prstTxWarp>
          </a:bodyPr>
          <a:lstStyle/>
          <a:p>
            <a:pPr algn="ctr"/>
            <a:r>
              <a:rPr lang="en-US" sz="3600" kern="10">
                <a:ln w="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Helvetica CE"/>
              </a:rPr>
              <a:t>work</a:t>
            </a:r>
          </a:p>
        </p:txBody>
      </p:sp>
      <p:sp>
        <p:nvSpPr>
          <p:cNvPr id="7181" name="WordArt 28"/>
          <p:cNvSpPr>
            <a:spLocks noChangeArrowheads="1" noChangeShapeType="1" noTextEdit="1"/>
          </p:cNvSpPr>
          <p:nvPr/>
        </p:nvSpPr>
        <p:spPr bwMode="auto">
          <a:xfrm rot="918502">
            <a:off x="3868738" y="4670425"/>
            <a:ext cx="534987" cy="74613"/>
          </a:xfrm>
          <a:prstGeom prst="rect">
            <a:avLst/>
          </a:prstGeom>
        </p:spPr>
        <p:txBody>
          <a:bodyPr spcFirstLastPara="1" wrap="none" fromWordArt="1">
            <a:prstTxWarp prst="textArchDown">
              <a:avLst>
                <a:gd name="adj" fmla="val 106986"/>
              </a:avLst>
            </a:prstTxWarp>
          </a:bodyPr>
          <a:lstStyle/>
          <a:p>
            <a:pPr algn="ctr"/>
            <a:r>
              <a:rPr lang="en-US" sz="3600" kern="10">
                <a:ln w="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Helvetica CE"/>
              </a:rPr>
              <a:t>(Energy</a:t>
            </a:r>
          </a:p>
        </p:txBody>
      </p:sp>
      <p:sp>
        <p:nvSpPr>
          <p:cNvPr id="7182" name="WordArt 29"/>
          <p:cNvSpPr>
            <a:spLocks noChangeArrowheads="1" noChangeShapeType="1" noTextEdit="1"/>
          </p:cNvSpPr>
          <p:nvPr/>
        </p:nvSpPr>
        <p:spPr bwMode="auto">
          <a:xfrm rot="-639869">
            <a:off x="4419600" y="4694238"/>
            <a:ext cx="665163" cy="84137"/>
          </a:xfrm>
          <a:prstGeom prst="rect">
            <a:avLst/>
          </a:prstGeom>
        </p:spPr>
        <p:txBody>
          <a:bodyPr spcFirstLastPara="1" wrap="none" fromWordArt="1">
            <a:prstTxWarp prst="textArchDown">
              <a:avLst>
                <a:gd name="adj" fmla="val 116026"/>
              </a:avLst>
            </a:prstTxWarp>
          </a:bodyPr>
          <a:lstStyle/>
          <a:p>
            <a:pPr algn="ctr"/>
            <a:r>
              <a:rPr lang="en-US" sz="3600" kern="10">
                <a:ln w="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Helvetica CE"/>
              </a:rPr>
              <a:t>released)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9765"/>
    </mc:Choice>
    <mc:Fallback xmlns="">
      <p:transition spd="slow" advTm="8976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15" descr="03_24Figure-U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56"/>
          <a:stretch>
            <a:fillRect/>
          </a:stretch>
        </p:blipFill>
        <p:spPr bwMode="auto">
          <a:xfrm>
            <a:off x="471488" y="79375"/>
            <a:ext cx="8201025" cy="641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6" name="TextBox 2"/>
          <p:cNvSpPr txBox="1">
            <a:spLocks noChangeArrowheads="1"/>
          </p:cNvSpPr>
          <p:nvPr/>
        </p:nvSpPr>
        <p:spPr bwMode="auto">
          <a:xfrm>
            <a:off x="452438" y="2528888"/>
            <a:ext cx="830262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500" b="1">
                <a:latin typeface="Helvetica" pitchFamily="28" charset="0"/>
                <a:cs typeface="Helvetica" pitchFamily="28" charset="0"/>
              </a:rPr>
              <a:t>Energy</a:t>
            </a:r>
          </a:p>
        </p:txBody>
      </p:sp>
      <p:sp>
        <p:nvSpPr>
          <p:cNvPr id="50181" name="TextBox 3"/>
          <p:cNvSpPr txBox="1">
            <a:spLocks noChangeArrowheads="1"/>
          </p:cNvSpPr>
          <p:nvPr/>
        </p:nvSpPr>
        <p:spPr bwMode="auto">
          <a:xfrm>
            <a:off x="3925888" y="3205163"/>
            <a:ext cx="830262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500" b="1">
                <a:latin typeface="Helvetica" pitchFamily="28" charset="0"/>
                <a:cs typeface="Helvetica" pitchFamily="28" charset="0"/>
              </a:rPr>
              <a:t>Energy</a:t>
            </a:r>
          </a:p>
          <a:p>
            <a:endParaRPr lang="en-US" altLang="en-US" sz="1500" b="1">
              <a:latin typeface="Helvetica" pitchFamily="28" charset="0"/>
              <a:cs typeface="Helvetica" pitchFamily="28" charset="0"/>
            </a:endParaRPr>
          </a:p>
        </p:txBody>
      </p:sp>
      <p:sp>
        <p:nvSpPr>
          <p:cNvPr id="50182" name="TextBox 4"/>
          <p:cNvSpPr txBox="1">
            <a:spLocks noChangeArrowheads="1"/>
          </p:cNvSpPr>
          <p:nvPr/>
        </p:nvSpPr>
        <p:spPr bwMode="auto">
          <a:xfrm>
            <a:off x="4945063" y="2520950"/>
            <a:ext cx="830262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500" b="1">
                <a:latin typeface="Helvetica" pitchFamily="28" charset="0"/>
                <a:cs typeface="Helvetica" pitchFamily="28" charset="0"/>
              </a:rPr>
              <a:t>Energy</a:t>
            </a:r>
          </a:p>
          <a:p>
            <a:endParaRPr lang="en-US" altLang="en-US" sz="1500" b="1">
              <a:latin typeface="Helvetica" pitchFamily="28" charset="0"/>
              <a:cs typeface="Helvetica" pitchFamily="28" charset="0"/>
            </a:endParaRPr>
          </a:p>
        </p:txBody>
      </p:sp>
      <p:sp>
        <p:nvSpPr>
          <p:cNvPr id="50183" name="TextBox 5"/>
          <p:cNvSpPr txBox="1">
            <a:spLocks noChangeArrowheads="1"/>
          </p:cNvSpPr>
          <p:nvPr/>
        </p:nvSpPr>
        <p:spPr bwMode="auto">
          <a:xfrm>
            <a:off x="5915025" y="3219450"/>
            <a:ext cx="830263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500" b="1">
                <a:latin typeface="Helvetica" pitchFamily="28" charset="0"/>
                <a:cs typeface="Helvetica" pitchFamily="28" charset="0"/>
              </a:rPr>
              <a:t>Energy</a:t>
            </a:r>
          </a:p>
          <a:p>
            <a:endParaRPr lang="en-US" altLang="en-US" sz="1500" b="1">
              <a:latin typeface="Helvetica" pitchFamily="28" charset="0"/>
              <a:cs typeface="Helvetica" pitchFamily="28" charset="0"/>
            </a:endParaRPr>
          </a:p>
        </p:txBody>
      </p:sp>
      <p:sp>
        <p:nvSpPr>
          <p:cNvPr id="50184" name="TextBox 6"/>
          <p:cNvSpPr txBox="1">
            <a:spLocks noChangeArrowheads="1"/>
          </p:cNvSpPr>
          <p:nvPr/>
        </p:nvSpPr>
        <p:spPr bwMode="auto">
          <a:xfrm>
            <a:off x="600075" y="4333875"/>
            <a:ext cx="1219200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500" b="1">
                <a:solidFill>
                  <a:schemeClr val="bg1"/>
                </a:solidFill>
                <a:latin typeface="Helvetica" pitchFamily="28" charset="0"/>
                <a:cs typeface="Helvetica" pitchFamily="28" charset="0"/>
              </a:rPr>
              <a:t>Glycolysis</a:t>
            </a:r>
          </a:p>
        </p:txBody>
      </p:sp>
      <p:sp>
        <p:nvSpPr>
          <p:cNvPr id="50185" name="TextBox 7"/>
          <p:cNvSpPr txBox="1">
            <a:spLocks noChangeArrowheads="1"/>
          </p:cNvSpPr>
          <p:nvPr/>
        </p:nvSpPr>
        <p:spPr bwMode="auto">
          <a:xfrm>
            <a:off x="2784475" y="4260850"/>
            <a:ext cx="107315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500" b="1">
                <a:solidFill>
                  <a:schemeClr val="bg1"/>
                </a:solidFill>
                <a:latin typeface="Helvetica" pitchFamily="28" charset="0"/>
                <a:cs typeface="Helvetica" pitchFamily="28" charset="0"/>
              </a:rPr>
              <a:t>Prepatory</a:t>
            </a:r>
          </a:p>
          <a:p>
            <a:r>
              <a:rPr lang="en-US" altLang="en-US" sz="1500" b="1">
                <a:solidFill>
                  <a:schemeClr val="bg1"/>
                </a:solidFill>
                <a:latin typeface="Helvetica" pitchFamily="28" charset="0"/>
                <a:cs typeface="Helvetica" pitchFamily="28" charset="0"/>
              </a:rPr>
              <a:t>step</a:t>
            </a:r>
          </a:p>
        </p:txBody>
      </p:sp>
      <p:sp>
        <p:nvSpPr>
          <p:cNvPr id="50186" name="TextBox 8"/>
          <p:cNvSpPr txBox="1">
            <a:spLocks noChangeArrowheads="1"/>
          </p:cNvSpPr>
          <p:nvPr/>
        </p:nvSpPr>
        <p:spPr bwMode="auto">
          <a:xfrm>
            <a:off x="5053013" y="4102100"/>
            <a:ext cx="671512" cy="7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500" b="1">
                <a:solidFill>
                  <a:schemeClr val="bg1"/>
                </a:solidFill>
                <a:latin typeface="Helvetica" pitchFamily="28" charset="0"/>
                <a:cs typeface="Helvetica" pitchFamily="28" charset="0"/>
              </a:rPr>
              <a:t>Citric</a:t>
            </a:r>
          </a:p>
          <a:p>
            <a:r>
              <a:rPr lang="en-US" altLang="en-US" sz="1500" b="1">
                <a:solidFill>
                  <a:schemeClr val="bg1"/>
                </a:solidFill>
                <a:latin typeface="Helvetica" pitchFamily="28" charset="0"/>
                <a:cs typeface="Helvetica" pitchFamily="28" charset="0"/>
              </a:rPr>
              <a:t>acid</a:t>
            </a:r>
          </a:p>
          <a:p>
            <a:r>
              <a:rPr lang="en-US" altLang="en-US" sz="1500" b="1">
                <a:solidFill>
                  <a:schemeClr val="bg1"/>
                </a:solidFill>
                <a:latin typeface="Helvetica" pitchFamily="28" charset="0"/>
                <a:cs typeface="Helvetica" pitchFamily="28" charset="0"/>
              </a:rPr>
              <a:t>cycle</a:t>
            </a:r>
          </a:p>
        </p:txBody>
      </p:sp>
      <p:sp>
        <p:nvSpPr>
          <p:cNvPr id="50187" name="TextBox 9"/>
          <p:cNvSpPr txBox="1">
            <a:spLocks noChangeArrowheads="1"/>
          </p:cNvSpPr>
          <p:nvPr/>
        </p:nvSpPr>
        <p:spPr bwMode="auto">
          <a:xfrm>
            <a:off x="6921500" y="4117975"/>
            <a:ext cx="1020763" cy="7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500" b="1">
                <a:solidFill>
                  <a:schemeClr val="bg1"/>
                </a:solidFill>
                <a:latin typeface="Helvetica" pitchFamily="28" charset="0"/>
                <a:cs typeface="Helvetica" pitchFamily="28" charset="0"/>
              </a:rPr>
              <a:t>Electron</a:t>
            </a:r>
          </a:p>
          <a:p>
            <a:r>
              <a:rPr lang="en-US" altLang="en-US" sz="1500" b="1">
                <a:solidFill>
                  <a:schemeClr val="bg1"/>
                </a:solidFill>
                <a:latin typeface="Helvetica" pitchFamily="28" charset="0"/>
                <a:cs typeface="Helvetica" pitchFamily="28" charset="0"/>
              </a:rPr>
              <a:t>transport</a:t>
            </a:r>
          </a:p>
          <a:p>
            <a:r>
              <a:rPr lang="en-US" altLang="en-US" sz="1500" b="1">
                <a:solidFill>
                  <a:schemeClr val="bg1"/>
                </a:solidFill>
                <a:latin typeface="Helvetica" pitchFamily="28" charset="0"/>
                <a:cs typeface="Helvetica" pitchFamily="28" charset="0"/>
              </a:rPr>
              <a:t>system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5519"/>
    </mc:Choice>
    <mc:Fallback xmlns="">
      <p:transition spd="slow" advTm="855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50181" grpId="0"/>
      <p:bldP spid="50182" grpId="0"/>
      <p:bldP spid="50183" grpId="0"/>
      <p:bldP spid="50184" grpId="0"/>
      <p:bldP spid="50185" grpId="0"/>
      <p:bldP spid="50186" grpId="0"/>
      <p:bldP spid="5018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16" descr="03_29aFigure-U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96"/>
          <a:stretch>
            <a:fillRect/>
          </a:stretch>
        </p:blipFill>
        <p:spPr bwMode="auto">
          <a:xfrm>
            <a:off x="298450" y="757238"/>
            <a:ext cx="8547100" cy="4948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20" name="TextBox 2"/>
          <p:cNvSpPr txBox="1">
            <a:spLocks noChangeArrowheads="1"/>
          </p:cNvSpPr>
          <p:nvPr/>
        </p:nvSpPr>
        <p:spPr bwMode="auto">
          <a:xfrm>
            <a:off x="715963" y="2392363"/>
            <a:ext cx="947737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100" b="1">
                <a:solidFill>
                  <a:schemeClr val="bg1"/>
                </a:solidFill>
                <a:latin typeface="Helvetica" pitchFamily="28" charset="0"/>
                <a:cs typeface="Helvetica" pitchFamily="28" charset="0"/>
              </a:rPr>
              <a:t>Glycolysis</a:t>
            </a:r>
          </a:p>
        </p:txBody>
      </p:sp>
      <p:sp>
        <p:nvSpPr>
          <p:cNvPr id="60421" name="TextBox 3"/>
          <p:cNvSpPr txBox="1">
            <a:spLocks noChangeArrowheads="1"/>
          </p:cNvSpPr>
          <p:nvPr/>
        </p:nvSpPr>
        <p:spPr bwMode="auto">
          <a:xfrm>
            <a:off x="347663" y="2697163"/>
            <a:ext cx="776287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100" b="1">
                <a:latin typeface="Helvetica" pitchFamily="28" charset="0"/>
                <a:cs typeface="Helvetica" pitchFamily="28" charset="0"/>
              </a:rPr>
              <a:t>Glucose</a:t>
            </a:r>
          </a:p>
        </p:txBody>
      </p:sp>
      <p:sp>
        <p:nvSpPr>
          <p:cNvPr id="60422" name="TextBox 4"/>
          <p:cNvSpPr txBox="1">
            <a:spLocks noChangeArrowheads="1"/>
          </p:cNvSpPr>
          <p:nvPr/>
        </p:nvSpPr>
        <p:spPr bwMode="auto">
          <a:xfrm>
            <a:off x="1300163" y="2528888"/>
            <a:ext cx="774700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100" b="1">
                <a:latin typeface="Helvetica" pitchFamily="28" charset="0"/>
                <a:cs typeface="Helvetica" pitchFamily="28" charset="0"/>
              </a:rPr>
              <a:t>       2</a:t>
            </a:r>
          </a:p>
          <a:p>
            <a:r>
              <a:rPr lang="en-US" altLang="en-US" sz="1100" b="1">
                <a:latin typeface="Helvetica" pitchFamily="28" charset="0"/>
                <a:cs typeface="Helvetica" pitchFamily="28" charset="0"/>
              </a:rPr>
              <a:t>Pyruvate</a:t>
            </a:r>
          </a:p>
        </p:txBody>
      </p:sp>
      <p:sp>
        <p:nvSpPr>
          <p:cNvPr id="60423" name="TextBox 5"/>
          <p:cNvSpPr txBox="1">
            <a:spLocks noChangeArrowheads="1"/>
          </p:cNvSpPr>
          <p:nvPr/>
        </p:nvSpPr>
        <p:spPr bwMode="auto">
          <a:xfrm>
            <a:off x="2268538" y="2503488"/>
            <a:ext cx="1066800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>
              <a:lnSpc>
                <a:spcPct val="95000"/>
              </a:lnSpc>
            </a:pPr>
            <a:r>
              <a:rPr lang="en-US" altLang="en-US" sz="1100" b="1">
                <a:solidFill>
                  <a:schemeClr val="bg1"/>
                </a:solidFill>
                <a:latin typeface="Helvetica" pitchFamily="28" charset="0"/>
                <a:cs typeface="Helvetica" pitchFamily="28" charset="0"/>
              </a:rPr>
              <a:t>Preparatory</a:t>
            </a:r>
          </a:p>
          <a:p>
            <a:pPr>
              <a:lnSpc>
                <a:spcPct val="95000"/>
              </a:lnSpc>
            </a:pPr>
            <a:r>
              <a:rPr lang="en-US" altLang="en-US" sz="1100" b="1">
                <a:solidFill>
                  <a:schemeClr val="bg1"/>
                </a:solidFill>
                <a:latin typeface="Helvetica" pitchFamily="28" charset="0"/>
                <a:cs typeface="Helvetica" pitchFamily="28" charset="0"/>
              </a:rPr>
              <a:t>step</a:t>
            </a:r>
          </a:p>
        </p:txBody>
      </p:sp>
      <p:sp>
        <p:nvSpPr>
          <p:cNvPr id="60424" name="TextBox 6"/>
          <p:cNvSpPr txBox="1">
            <a:spLocks noChangeArrowheads="1"/>
          </p:cNvSpPr>
          <p:nvPr/>
        </p:nvSpPr>
        <p:spPr bwMode="auto">
          <a:xfrm>
            <a:off x="4098925" y="2416175"/>
            <a:ext cx="549275" cy="54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1100" b="1">
                <a:solidFill>
                  <a:schemeClr val="bg1"/>
                </a:solidFill>
                <a:latin typeface="Helvetica" pitchFamily="28" charset="0"/>
                <a:cs typeface="Helvetica" pitchFamily="28" charset="0"/>
              </a:rPr>
              <a:t>Citric</a:t>
            </a:r>
          </a:p>
          <a:p>
            <a:pPr>
              <a:lnSpc>
                <a:spcPct val="90000"/>
              </a:lnSpc>
            </a:pPr>
            <a:r>
              <a:rPr lang="en-US" altLang="en-US" sz="1100" b="1">
                <a:solidFill>
                  <a:schemeClr val="bg1"/>
                </a:solidFill>
                <a:latin typeface="Helvetica" pitchFamily="28" charset="0"/>
                <a:cs typeface="Helvetica" pitchFamily="28" charset="0"/>
              </a:rPr>
              <a:t>acid </a:t>
            </a:r>
          </a:p>
          <a:p>
            <a:pPr>
              <a:lnSpc>
                <a:spcPct val="90000"/>
              </a:lnSpc>
            </a:pPr>
            <a:r>
              <a:rPr lang="en-US" altLang="en-US" sz="1100" b="1">
                <a:solidFill>
                  <a:schemeClr val="bg1"/>
                </a:solidFill>
                <a:latin typeface="Helvetica" pitchFamily="28" charset="0"/>
                <a:cs typeface="Helvetica" pitchFamily="28" charset="0"/>
              </a:rPr>
              <a:t>cycle</a:t>
            </a:r>
          </a:p>
        </p:txBody>
      </p:sp>
      <p:sp>
        <p:nvSpPr>
          <p:cNvPr id="60425" name="TextBox 7"/>
          <p:cNvSpPr txBox="1">
            <a:spLocks noChangeArrowheads="1"/>
          </p:cNvSpPr>
          <p:nvPr/>
        </p:nvSpPr>
        <p:spPr bwMode="auto">
          <a:xfrm>
            <a:off x="3194050" y="2400300"/>
            <a:ext cx="603250" cy="59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100" b="1">
                <a:latin typeface="Helvetica" pitchFamily="28" charset="0"/>
                <a:cs typeface="Helvetica" pitchFamily="28" charset="0"/>
              </a:rPr>
              <a:t>    2</a:t>
            </a:r>
          </a:p>
          <a:p>
            <a:r>
              <a:rPr lang="en-US" altLang="en-US" sz="1100" b="1">
                <a:latin typeface="Helvetica" pitchFamily="28" charset="0"/>
                <a:cs typeface="Helvetica" pitchFamily="28" charset="0"/>
              </a:rPr>
              <a:t>Acetyl</a:t>
            </a:r>
          </a:p>
          <a:p>
            <a:r>
              <a:rPr lang="en-US" altLang="en-US" sz="1100" b="1">
                <a:latin typeface="Helvetica" pitchFamily="28" charset="0"/>
                <a:cs typeface="Helvetica" pitchFamily="28" charset="0"/>
              </a:rPr>
              <a:t> CoA</a:t>
            </a:r>
          </a:p>
        </p:txBody>
      </p:sp>
      <p:sp>
        <p:nvSpPr>
          <p:cNvPr id="60426" name="TextBox 8"/>
          <p:cNvSpPr txBox="1">
            <a:spLocks noChangeArrowheads="1"/>
          </p:cNvSpPr>
          <p:nvPr/>
        </p:nvSpPr>
        <p:spPr bwMode="auto">
          <a:xfrm>
            <a:off x="5326063" y="2352675"/>
            <a:ext cx="1277937" cy="846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1100" b="1">
                <a:solidFill>
                  <a:schemeClr val="bg1"/>
                </a:solidFill>
                <a:latin typeface="Helvetica" pitchFamily="28" charset="0"/>
                <a:cs typeface="Helvetica" pitchFamily="28" charset="0"/>
              </a:rPr>
              <a:t>Electron</a:t>
            </a:r>
          </a:p>
          <a:p>
            <a:pPr>
              <a:lnSpc>
                <a:spcPct val="90000"/>
              </a:lnSpc>
            </a:pPr>
            <a:r>
              <a:rPr lang="en-US" altLang="en-US" sz="1100" b="1">
                <a:solidFill>
                  <a:schemeClr val="bg1"/>
                </a:solidFill>
                <a:latin typeface="Helvetica" pitchFamily="28" charset="0"/>
                <a:cs typeface="Helvetica" pitchFamily="28" charset="0"/>
              </a:rPr>
              <a:t>transport chain</a:t>
            </a:r>
          </a:p>
          <a:p>
            <a:pPr>
              <a:lnSpc>
                <a:spcPct val="90000"/>
              </a:lnSpc>
            </a:pPr>
            <a:r>
              <a:rPr lang="en-US" altLang="en-US" sz="1100" b="1">
                <a:solidFill>
                  <a:schemeClr val="bg1"/>
                </a:solidFill>
                <a:latin typeface="Helvetica" pitchFamily="28" charset="0"/>
                <a:cs typeface="Helvetica" pitchFamily="28" charset="0"/>
              </a:rPr>
              <a:t>and oxidative</a:t>
            </a:r>
          </a:p>
          <a:p>
            <a:pPr>
              <a:lnSpc>
                <a:spcPct val="90000"/>
              </a:lnSpc>
            </a:pPr>
            <a:r>
              <a:rPr lang="en-US" altLang="en-US" sz="1100" b="1">
                <a:solidFill>
                  <a:schemeClr val="bg1"/>
                </a:solidFill>
                <a:latin typeface="Helvetica" pitchFamily="28" charset="0"/>
                <a:cs typeface="Helvetica" pitchFamily="28" charset="0"/>
              </a:rPr>
              <a:t>phosphorylation</a:t>
            </a:r>
          </a:p>
          <a:p>
            <a:pPr>
              <a:lnSpc>
                <a:spcPct val="90000"/>
              </a:lnSpc>
            </a:pPr>
            <a:endParaRPr lang="en-US" altLang="en-US" sz="1100" b="1">
              <a:solidFill>
                <a:schemeClr val="bg1"/>
              </a:solidFill>
              <a:latin typeface="Helvetica" pitchFamily="28" charset="0"/>
              <a:cs typeface="Helvetica" pitchFamily="28" charset="0"/>
            </a:endParaRPr>
          </a:p>
        </p:txBody>
      </p:sp>
      <p:sp>
        <p:nvSpPr>
          <p:cNvPr id="60427" name="TextBox 9"/>
          <p:cNvSpPr txBox="1">
            <a:spLocks noChangeArrowheads="1"/>
          </p:cNvSpPr>
          <p:nvPr/>
        </p:nvSpPr>
        <p:spPr bwMode="auto">
          <a:xfrm>
            <a:off x="7062788" y="1257300"/>
            <a:ext cx="1892300" cy="54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1100" b="1">
                <a:latin typeface="Helvetica" pitchFamily="28" charset="0"/>
                <a:cs typeface="Helvetica" pitchFamily="28" charset="0"/>
              </a:rPr>
              <a:t>to shuttle electrons from</a:t>
            </a:r>
          </a:p>
          <a:p>
            <a:pPr>
              <a:lnSpc>
                <a:spcPct val="90000"/>
              </a:lnSpc>
            </a:pPr>
            <a:r>
              <a:rPr lang="en-US" altLang="en-US" sz="1100" b="1">
                <a:latin typeface="Helvetica" pitchFamily="28" charset="0"/>
                <a:cs typeface="Helvetica" pitchFamily="28" charset="0"/>
              </a:rPr>
              <a:t>NADH in cytosol to NADH</a:t>
            </a:r>
          </a:p>
          <a:p>
            <a:pPr>
              <a:lnSpc>
                <a:spcPct val="90000"/>
              </a:lnSpc>
            </a:pPr>
            <a:r>
              <a:rPr lang="en-US" altLang="en-US" sz="1100" b="1">
                <a:latin typeface="Helvetica" pitchFamily="28" charset="0"/>
                <a:cs typeface="Helvetica" pitchFamily="28" charset="0"/>
              </a:rPr>
              <a:t>within mitochondrion</a:t>
            </a:r>
          </a:p>
        </p:txBody>
      </p:sp>
      <p:sp>
        <p:nvSpPr>
          <p:cNvPr id="60428" name="TextBox 10"/>
          <p:cNvSpPr txBox="1">
            <a:spLocks noChangeArrowheads="1"/>
          </p:cNvSpPr>
          <p:nvPr/>
        </p:nvSpPr>
        <p:spPr bwMode="auto">
          <a:xfrm>
            <a:off x="5373688" y="4014788"/>
            <a:ext cx="1277937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100" b="1">
                <a:latin typeface="Helvetica" pitchFamily="28" charset="0"/>
                <a:cs typeface="Helvetica" pitchFamily="28" charset="0"/>
              </a:rPr>
              <a:t>by oxidative</a:t>
            </a:r>
          </a:p>
          <a:p>
            <a:r>
              <a:rPr lang="en-US" altLang="en-US" sz="1100" b="1">
                <a:latin typeface="Helvetica" pitchFamily="28" charset="0"/>
                <a:cs typeface="Helvetica" pitchFamily="28" charset="0"/>
              </a:rPr>
              <a:t>phosphorylation</a:t>
            </a:r>
          </a:p>
        </p:txBody>
      </p:sp>
      <p:sp>
        <p:nvSpPr>
          <p:cNvPr id="60429" name="TextBox 11"/>
          <p:cNvSpPr txBox="1">
            <a:spLocks noChangeArrowheads="1"/>
          </p:cNvSpPr>
          <p:nvPr/>
        </p:nvSpPr>
        <p:spPr bwMode="auto">
          <a:xfrm>
            <a:off x="4060825" y="4014788"/>
            <a:ext cx="1371600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100" b="1">
                <a:latin typeface="Helvetica" pitchFamily="28" charset="0"/>
                <a:cs typeface="Helvetica" pitchFamily="28" charset="0"/>
              </a:rPr>
              <a:t>by substrate-level</a:t>
            </a:r>
          </a:p>
          <a:p>
            <a:r>
              <a:rPr lang="en-US" altLang="en-US" sz="1100" b="1">
                <a:latin typeface="Helvetica" pitchFamily="28" charset="0"/>
                <a:cs typeface="Helvetica" pitchFamily="28" charset="0"/>
              </a:rPr>
              <a:t>phosphorylation</a:t>
            </a:r>
          </a:p>
        </p:txBody>
      </p:sp>
      <p:sp>
        <p:nvSpPr>
          <p:cNvPr id="60430" name="TextBox 12"/>
          <p:cNvSpPr txBox="1">
            <a:spLocks noChangeArrowheads="1"/>
          </p:cNvSpPr>
          <p:nvPr/>
        </p:nvSpPr>
        <p:spPr bwMode="auto">
          <a:xfrm>
            <a:off x="1128713" y="4016375"/>
            <a:ext cx="1371600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100" b="1">
                <a:latin typeface="Helvetica" pitchFamily="28" charset="0"/>
                <a:cs typeface="Helvetica" pitchFamily="28" charset="0"/>
              </a:rPr>
              <a:t>by substrate-level</a:t>
            </a:r>
          </a:p>
          <a:p>
            <a:r>
              <a:rPr lang="en-US" altLang="en-US" sz="1100" b="1">
                <a:latin typeface="Helvetica" pitchFamily="28" charset="0"/>
                <a:cs typeface="Helvetica" pitchFamily="28" charset="0"/>
              </a:rPr>
              <a:t>phosphorylation</a:t>
            </a:r>
          </a:p>
        </p:txBody>
      </p:sp>
      <p:sp>
        <p:nvSpPr>
          <p:cNvPr id="60431" name="TextBox 13"/>
          <p:cNvSpPr txBox="1">
            <a:spLocks noChangeArrowheads="1"/>
          </p:cNvSpPr>
          <p:nvPr/>
        </p:nvSpPr>
        <p:spPr bwMode="auto">
          <a:xfrm>
            <a:off x="328613" y="4016375"/>
            <a:ext cx="871537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100" b="1">
                <a:latin typeface="Helvetica" pitchFamily="28" charset="0"/>
                <a:cs typeface="Helvetica" pitchFamily="28" charset="0"/>
              </a:rPr>
              <a:t>to initiate</a:t>
            </a:r>
          </a:p>
          <a:p>
            <a:r>
              <a:rPr lang="en-US" altLang="en-US" sz="1100" b="1">
                <a:latin typeface="Helvetica" pitchFamily="28" charset="0"/>
                <a:cs typeface="Helvetica" pitchFamily="28" charset="0"/>
              </a:rPr>
              <a:t>glycolysis</a:t>
            </a:r>
          </a:p>
        </p:txBody>
      </p:sp>
      <p:sp>
        <p:nvSpPr>
          <p:cNvPr id="9232" name="TextBox 14"/>
          <p:cNvSpPr txBox="1">
            <a:spLocks noChangeArrowheads="1"/>
          </p:cNvSpPr>
          <p:nvPr/>
        </p:nvSpPr>
        <p:spPr bwMode="auto">
          <a:xfrm>
            <a:off x="230188" y="5514975"/>
            <a:ext cx="7116762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100" b="1">
                <a:latin typeface="Helvetica" pitchFamily="28" charset="0"/>
                <a:cs typeface="Helvetica" pitchFamily="28" charset="0"/>
              </a:rPr>
              <a:t>a) Most of the ATP generated during cellular respiration is synthesized in the electron transport system. </a:t>
            </a:r>
          </a:p>
        </p:txBody>
      </p:sp>
      <p:sp>
        <p:nvSpPr>
          <p:cNvPr id="9233" name="TextBox 15"/>
          <p:cNvSpPr txBox="1">
            <a:spLocks noChangeArrowheads="1"/>
          </p:cNvSpPr>
          <p:nvPr/>
        </p:nvSpPr>
        <p:spPr bwMode="auto">
          <a:xfrm>
            <a:off x="3643313" y="1335088"/>
            <a:ext cx="1154112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100" b="1">
                <a:latin typeface="Helvetica" pitchFamily="28" charset="0"/>
                <a:cs typeface="Helvetica" pitchFamily="28" charset="0"/>
              </a:rPr>
              <a:t>Mitochondrion</a:t>
            </a:r>
          </a:p>
        </p:txBody>
      </p:sp>
      <p:sp>
        <p:nvSpPr>
          <p:cNvPr id="2" name="Rectangle 1"/>
          <p:cNvSpPr/>
          <p:nvPr/>
        </p:nvSpPr>
        <p:spPr>
          <a:xfrm>
            <a:off x="1895475" y="757238"/>
            <a:ext cx="704850" cy="3000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3282950" y="1581150"/>
            <a:ext cx="630238" cy="2333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4557713" y="1568450"/>
            <a:ext cx="630237" cy="2333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5260975" y="1576388"/>
            <a:ext cx="631825" cy="2333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4556"/>
    </mc:Choice>
    <mc:Fallback xmlns="">
      <p:transition spd="slow" advTm="1245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0420" grpId="0"/>
      <p:bldP spid="60421" grpId="0"/>
      <p:bldP spid="60422" grpId="0"/>
      <p:bldP spid="60423" grpId="0"/>
      <p:bldP spid="60424" grpId="0"/>
      <p:bldP spid="60425" grpId="0"/>
      <p:bldP spid="60426" grpId="0"/>
      <p:bldP spid="60427" grpId="0"/>
      <p:bldP spid="60428" grpId="0"/>
      <p:bldP spid="60429" grpId="0"/>
      <p:bldP spid="60430" grpId="0"/>
      <p:bldP spid="6043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/>
              <a:t>Additional Energy Sources</a:t>
            </a:r>
          </a:p>
        </p:txBody>
      </p:sp>
      <p:sp>
        <p:nvSpPr>
          <p:cNvPr id="61443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1200150"/>
            <a:ext cx="8305800" cy="4495800"/>
          </a:xfrm>
        </p:spPr>
        <p:txBody>
          <a:bodyPr/>
          <a:lstStyle/>
          <a:p>
            <a:pPr eaLnBrk="1" hangingPunct="1"/>
            <a:r>
              <a:rPr lang="en-US" altLang="en-US"/>
              <a:t>Glycogen</a:t>
            </a:r>
          </a:p>
          <a:p>
            <a:pPr eaLnBrk="1" hangingPunct="1"/>
            <a:r>
              <a:rPr lang="en-US" altLang="en-US"/>
              <a:t>Fats</a:t>
            </a:r>
          </a:p>
          <a:p>
            <a:pPr lvl="1" eaLnBrk="1" hangingPunct="1"/>
            <a:r>
              <a:rPr lang="en-US" altLang="en-US"/>
              <a:t>Triglycerides have twice the energy of carbohydrates</a:t>
            </a:r>
          </a:p>
          <a:p>
            <a:pPr eaLnBrk="1" hangingPunct="1"/>
            <a:r>
              <a:rPr lang="en-US" altLang="en-US"/>
              <a:t>Proteins</a:t>
            </a:r>
          </a:p>
          <a:p>
            <a:pPr lvl="1" eaLnBrk="1" hangingPunct="1"/>
            <a:r>
              <a:rPr lang="en-US" altLang="en-US"/>
              <a:t>Have the same energy as carbohydrates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6329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9" descr="03_31Figure-U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9"/>
          <a:stretch>
            <a:fillRect/>
          </a:stretch>
        </p:blipFill>
        <p:spPr bwMode="auto">
          <a:xfrm>
            <a:off x="884238" y="136525"/>
            <a:ext cx="7375525" cy="6430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TextBox 2"/>
          <p:cNvSpPr txBox="1">
            <a:spLocks noChangeArrowheads="1"/>
          </p:cNvSpPr>
          <p:nvPr/>
        </p:nvSpPr>
        <p:spPr bwMode="auto">
          <a:xfrm>
            <a:off x="1425575" y="1790700"/>
            <a:ext cx="1924050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>
              <a:lnSpc>
                <a:spcPct val="95000"/>
              </a:lnSpc>
            </a:pPr>
            <a:r>
              <a:rPr lang="en-US" altLang="en-US" sz="1800" b="1">
                <a:latin typeface="Helvetica" pitchFamily="28" charset="0"/>
              </a:rPr>
              <a:t>Mitochondrial</a:t>
            </a:r>
          </a:p>
          <a:p>
            <a:pPr>
              <a:lnSpc>
                <a:spcPct val="95000"/>
              </a:lnSpc>
            </a:pPr>
            <a:r>
              <a:rPr lang="en-US" altLang="en-US" sz="1800" b="1">
                <a:latin typeface="Helvetica" pitchFamily="28" charset="0"/>
              </a:rPr>
              <a:t>metabolism</a:t>
            </a:r>
          </a:p>
          <a:p>
            <a:pPr>
              <a:lnSpc>
                <a:spcPct val="95000"/>
              </a:lnSpc>
            </a:pPr>
            <a:r>
              <a:rPr lang="en-US" altLang="en-US" sz="1800" b="1">
                <a:latin typeface="Helvetica" pitchFamily="28" charset="0"/>
              </a:rPr>
              <a:t>blocked without</a:t>
            </a:r>
          </a:p>
          <a:p>
            <a:pPr>
              <a:lnSpc>
                <a:spcPct val="95000"/>
              </a:lnSpc>
            </a:pPr>
            <a:r>
              <a:rPr lang="en-US" altLang="en-US" sz="1800" b="1">
                <a:latin typeface="Helvetica" pitchFamily="28" charset="0"/>
              </a:rPr>
              <a:t>oxygen</a:t>
            </a:r>
          </a:p>
        </p:txBody>
      </p:sp>
      <p:sp>
        <p:nvSpPr>
          <p:cNvPr id="11268" name="TextBox 3"/>
          <p:cNvSpPr txBox="1">
            <a:spLocks noChangeArrowheads="1"/>
          </p:cNvSpPr>
          <p:nvPr/>
        </p:nvSpPr>
        <p:spPr bwMode="auto">
          <a:xfrm>
            <a:off x="3924300" y="1687513"/>
            <a:ext cx="11493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800" b="1">
                <a:latin typeface="Helvetica" pitchFamily="28" charset="0"/>
              </a:rPr>
              <a:t>Pyruvate</a:t>
            </a: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6942138" y="1597025"/>
            <a:ext cx="14287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800" b="1">
                <a:latin typeface="Helvetica" pitchFamily="28" charset="0"/>
              </a:rPr>
              <a:t>Lactic acid </a:t>
            </a:r>
          </a:p>
          <a:p>
            <a:r>
              <a:rPr lang="en-US" altLang="en-US" sz="1800" b="1">
                <a:latin typeface="Helvetica" pitchFamily="28" charset="0"/>
              </a:rPr>
              <a:t>buildup</a:t>
            </a: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5086350" y="4121150"/>
            <a:ext cx="17716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800" b="1">
                <a:latin typeface="Helvetica" pitchFamily="28" charset="0"/>
              </a:rPr>
              <a:t>Mitochondrion</a:t>
            </a:r>
          </a:p>
        </p:txBody>
      </p:sp>
      <p:sp>
        <p:nvSpPr>
          <p:cNvPr id="11271" name="TextBox 7"/>
          <p:cNvSpPr txBox="1">
            <a:spLocks noChangeArrowheads="1"/>
          </p:cNvSpPr>
          <p:nvPr/>
        </p:nvSpPr>
        <p:spPr bwMode="auto">
          <a:xfrm>
            <a:off x="3944938" y="90488"/>
            <a:ext cx="10858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800" b="1">
                <a:latin typeface="Helvetica" pitchFamily="28" charset="0"/>
              </a:rPr>
              <a:t>Glucose</a:t>
            </a:r>
          </a:p>
        </p:txBody>
      </p:sp>
      <p:sp>
        <p:nvSpPr>
          <p:cNvPr id="11272" name="TextBox 8"/>
          <p:cNvSpPr txBox="1">
            <a:spLocks noChangeArrowheads="1"/>
          </p:cNvSpPr>
          <p:nvPr/>
        </p:nvSpPr>
        <p:spPr bwMode="auto">
          <a:xfrm>
            <a:off x="2857500" y="760413"/>
            <a:ext cx="1479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800" b="1">
                <a:latin typeface="Helvetica" pitchFamily="28" charset="0"/>
              </a:rPr>
              <a:t>(Glycolysis)</a:t>
            </a:r>
          </a:p>
        </p:txBody>
      </p:sp>
      <p:cxnSp>
        <p:nvCxnSpPr>
          <p:cNvPr id="11273" name="Straight Connector 9"/>
          <p:cNvCxnSpPr>
            <a:cxnSpLocks noChangeShapeType="1"/>
          </p:cNvCxnSpPr>
          <p:nvPr/>
        </p:nvCxnSpPr>
        <p:spPr bwMode="auto">
          <a:xfrm rot="10800000">
            <a:off x="2514600" y="2667000"/>
            <a:ext cx="1371600" cy="685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1275" name="Title 1"/>
          <p:cNvSpPr txBox="1">
            <a:spLocks/>
          </p:cNvSpPr>
          <p:nvPr/>
        </p:nvSpPr>
        <p:spPr bwMode="auto">
          <a:xfrm>
            <a:off x="0" y="0"/>
            <a:ext cx="3200400" cy="129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182880" tIns="91440" rIns="182880" bIns="91440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3600">
                <a:solidFill>
                  <a:srgbClr val="0A29AA"/>
                </a:solidFill>
                <a:latin typeface="Arial" charset="0"/>
              </a:rPr>
              <a:t>Anaerobic Pathways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5931"/>
    </mc:Choice>
    <mc:Fallback xmlns="">
      <p:transition spd="slow" advTm="759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|27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4.1|33.3|24.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8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6.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6|27.6|2.7|7.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9|25.6|1.3|8.9|17.3|53.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7.4|22.7"/>
</p:tagLst>
</file>

<file path=ppt/theme/theme1.xml><?xml version="1.0" encoding="utf-8"?>
<a:theme xmlns:a="http://schemas.openxmlformats.org/drawingml/2006/main" name="Johnson_6e_PPT_template-orig">
  <a:themeElements>
    <a:clrScheme name="Johnson_6e_PPT_template-ori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-orig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Johnson_6e_PPT_template-ori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Gmac6:Applications:Microsoft Office 2004:Templates:My Templates:Johnson_6e_PPT_template_2line.pot</Template>
  <TotalTime>724</TotalTime>
  <Words>248</Words>
  <Application>Microsoft Office PowerPoint</Application>
  <PresentationFormat>On-screen Show (4:3)</PresentationFormat>
  <Paragraphs>105</Paragraphs>
  <Slides>9</Slides>
  <Notes>9</Notes>
  <HiddenSlides>0</HiddenSlides>
  <MMClips>9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Bookman Old Style</vt:lpstr>
      <vt:lpstr>Helvetica</vt:lpstr>
      <vt:lpstr>Helvetica CE</vt:lpstr>
      <vt:lpstr>Times New Roman</vt:lpstr>
      <vt:lpstr>Johnson_6e_PPT_template-orig</vt:lpstr>
      <vt:lpstr>Sources of Energy</vt:lpstr>
      <vt:lpstr>Cell Structures for Support and Movement</vt:lpstr>
      <vt:lpstr>Cells Use and Transform Matter  and Energy</vt:lpstr>
      <vt:lpstr>Glucose Provides the Cell with Energy</vt:lpstr>
      <vt:lpstr>PowerPoint Presentation</vt:lpstr>
      <vt:lpstr>PowerPoint Presentation</vt:lpstr>
      <vt:lpstr>PowerPoint Presentation</vt:lpstr>
      <vt:lpstr>Additional Energy Sources</vt:lpstr>
      <vt:lpstr>PowerPoint Presentation</vt:lpstr>
    </vt:vector>
  </TitlesOfParts>
  <Company>뿿첰ᢏ㽔뿿_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Sources of Energy</dc:title>
  <dc:creator>Gary</dc:creator>
  <cp:lastModifiedBy>Gary</cp:lastModifiedBy>
  <cp:revision>84</cp:revision>
  <cp:lastPrinted>2002-04-29T18:54:29Z</cp:lastPrinted>
  <dcterms:created xsi:type="dcterms:W3CDTF">2008-11-18T22:42:21Z</dcterms:created>
  <dcterms:modified xsi:type="dcterms:W3CDTF">2019-12-19T19:44:58Z</dcterms:modified>
</cp:coreProperties>
</file>