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</p:sldMasterIdLst>
  <p:notesMasterIdLst>
    <p:notesMasterId r:id="rId9"/>
  </p:notesMasterIdLst>
  <p:handoutMasterIdLst>
    <p:handoutMasterId r:id="rId10"/>
  </p:handoutMasterIdLst>
  <p:sldIdLst>
    <p:sldId id="426" r:id="rId2"/>
    <p:sldId id="427" r:id="rId3"/>
    <p:sldId id="429" r:id="rId4"/>
    <p:sldId id="430" r:id="rId5"/>
    <p:sldId id="432" r:id="rId6"/>
    <p:sldId id="434" r:id="rId7"/>
    <p:sldId id="436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8089" autoAdjust="0"/>
  </p:normalViewPr>
  <p:slideViewPr>
    <p:cSldViewPr snapToGrid="0">
      <p:cViewPr varScale="1">
        <p:scale>
          <a:sx n="131" d="100"/>
          <a:sy n="131" d="100"/>
        </p:scale>
        <p:origin x="-1008" y="-90"/>
      </p:cViewPr>
      <p:guideLst>
        <p:guide orient="horz" pos="4128"/>
        <p:guide orient="horz" pos="316"/>
        <p:guide orient="horz" pos="299"/>
        <p:guide orient="horz" pos="979"/>
        <p:guide pos="2880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8" d="100"/>
          <a:sy n="98" d="100"/>
        </p:scale>
        <p:origin x="-35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1A6718DC-D8C0-4CF0-AD5C-DC10784D45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122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144744E-2298-4F8A-BF12-D4D21040BB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546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2461535F-9186-44A7-A138-DD2856AB5E35}" type="slidenum">
              <a:rPr lang="en-US" sz="1200" smtClean="0">
                <a:latin typeface="Arial" charset="0"/>
              </a:rPr>
              <a:pPr>
                <a:defRPr/>
              </a:pPr>
              <a:t>2</a:t>
            </a:fld>
            <a:endParaRPr lang="en-US" sz="1200" smtClean="0">
              <a:latin typeface="Arial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BD742AA1-2D0C-46E0-8478-34E22E00E313}" type="slidenum">
              <a:rPr lang="en-US" sz="1200" smtClean="0">
                <a:latin typeface="Arial" charset="0"/>
              </a:rPr>
              <a:pPr>
                <a:defRPr/>
              </a:pPr>
              <a:t>4</a:t>
            </a:fld>
            <a:endParaRPr lang="en-US" sz="1200" smtClean="0">
              <a:latin typeface="Arial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pitchFamily="34" charset="0"/>
              </a:rPr>
              <a:t>Concepts and Current Issues</a:t>
            </a:r>
            <a:endParaRPr lang="en-US" sz="3200" smtClean="0">
              <a:latin typeface="Arial" pitchFamily="34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pitchFamily="34" charset="0"/>
              </a:rPr>
              <a:t>Human Biology</a:t>
            </a:r>
            <a:endParaRPr lang="en-US" sz="4800" smtClean="0">
              <a:latin typeface="Arial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pitchFamily="34" charset="0"/>
              </a:rPr>
              <a:t>Sixth Edition</a:t>
            </a:r>
            <a:endParaRPr lang="en-US" sz="2000" smtClean="0">
              <a:latin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pitchFamily="34" charset="0"/>
              </a:rPr>
              <a:t>Michael D. Johnson</a:t>
            </a:r>
            <a:endParaRPr lang="en-US" sz="2000" smtClean="0">
              <a:latin typeface="Arial" pitchFamily="34" charset="0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08172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220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23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112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1718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440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074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201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1549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134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197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7" Type="http://schemas.openxmlformats.org/officeDocument/2006/relationships/image" Target="../media/image3.png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3.png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3.png"/><Relationship Id="rId2" Type="http://schemas.microsoft.com/office/2007/relationships/media" Target="../media/media5.wav"/><Relationship Id="rId1" Type="http://schemas.openxmlformats.org/officeDocument/2006/relationships/tags" Target="../tags/tag5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7" Type="http://schemas.openxmlformats.org/officeDocument/2006/relationships/image" Target="../media/image3.png"/><Relationship Id="rId2" Type="http://schemas.microsoft.com/office/2007/relationships/media" Target="../media/media6.wav"/><Relationship Id="rId1" Type="http://schemas.openxmlformats.org/officeDocument/2006/relationships/tags" Target="../tags/tag6.xml"/><Relationship Id="rId6" Type="http://schemas.openxmlformats.org/officeDocument/2006/relationships/image" Target="../media/image6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7" Type="http://schemas.openxmlformats.org/officeDocument/2006/relationships/image" Target="../media/image3.png"/><Relationship Id="rId2" Type="http://schemas.microsoft.com/office/2007/relationships/media" Target="../media/media7.wav"/><Relationship Id="rId1" Type="http://schemas.openxmlformats.org/officeDocument/2006/relationships/tags" Target="../tags/tag7.xml"/><Relationship Id="rId6" Type="http://schemas.openxmlformats.org/officeDocument/2006/relationships/image" Target="../media/image7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44" descr="03_14Figure-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9"/>
          <a:stretch>
            <a:fillRect/>
          </a:stretch>
        </p:blipFill>
        <p:spPr bwMode="auto">
          <a:xfrm>
            <a:off x="628650" y="136525"/>
            <a:ext cx="7886700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Freeform 52"/>
          <p:cNvSpPr>
            <a:spLocks/>
          </p:cNvSpPr>
          <p:nvPr/>
        </p:nvSpPr>
        <p:spPr bwMode="auto">
          <a:xfrm>
            <a:off x="5610225" y="557213"/>
            <a:ext cx="1685925" cy="2046287"/>
          </a:xfrm>
          <a:custGeom>
            <a:avLst/>
            <a:gdLst>
              <a:gd name="T0" fmla="*/ 0 w 1062"/>
              <a:gd name="T1" fmla="*/ 2147483647 h 1289"/>
              <a:gd name="T2" fmla="*/ 2147483647 w 1062"/>
              <a:gd name="T3" fmla="*/ 0 h 1289"/>
              <a:gd name="T4" fmla="*/ 2147483647 w 1062"/>
              <a:gd name="T5" fmla="*/ 0 h 128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62" h="1289">
                <a:moveTo>
                  <a:pt x="0" y="1289"/>
                </a:moveTo>
                <a:lnTo>
                  <a:pt x="816" y="0"/>
                </a:lnTo>
                <a:lnTo>
                  <a:pt x="1062" y="0"/>
                </a:lnTo>
              </a:path>
            </a:pathLst>
          </a:custGeom>
          <a:noFill/>
          <a:ln w="158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" name="Freeform 53"/>
          <p:cNvSpPr>
            <a:spLocks/>
          </p:cNvSpPr>
          <p:nvPr/>
        </p:nvSpPr>
        <p:spPr bwMode="auto">
          <a:xfrm>
            <a:off x="5962650" y="4624388"/>
            <a:ext cx="498475" cy="1563687"/>
          </a:xfrm>
          <a:custGeom>
            <a:avLst/>
            <a:gdLst>
              <a:gd name="T0" fmla="*/ 2147483647 w 314"/>
              <a:gd name="T1" fmla="*/ 2147483647 h 985"/>
              <a:gd name="T2" fmla="*/ 2147483647 w 314"/>
              <a:gd name="T3" fmla="*/ 2147483647 h 985"/>
              <a:gd name="T4" fmla="*/ 0 w 314"/>
              <a:gd name="T5" fmla="*/ 0 h 98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14" h="985">
                <a:moveTo>
                  <a:pt x="314" y="985"/>
                </a:moveTo>
                <a:lnTo>
                  <a:pt x="250" y="985"/>
                </a:lnTo>
                <a:lnTo>
                  <a:pt x="0" y="0"/>
                </a:lnTo>
              </a:path>
            </a:pathLst>
          </a:custGeom>
          <a:noFill/>
          <a:ln w="158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8" name="Freeform 54"/>
          <p:cNvSpPr>
            <a:spLocks/>
          </p:cNvSpPr>
          <p:nvPr/>
        </p:nvSpPr>
        <p:spPr bwMode="auto">
          <a:xfrm>
            <a:off x="1185863" y="234950"/>
            <a:ext cx="2755900" cy="577850"/>
          </a:xfrm>
          <a:custGeom>
            <a:avLst/>
            <a:gdLst>
              <a:gd name="T0" fmla="*/ 0 w 1736"/>
              <a:gd name="T1" fmla="*/ 2147483647 h 364"/>
              <a:gd name="T2" fmla="*/ 2147483647 w 1736"/>
              <a:gd name="T3" fmla="*/ 0 h 364"/>
              <a:gd name="T4" fmla="*/ 2147483647 w 1736"/>
              <a:gd name="T5" fmla="*/ 2147483647 h 36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736" h="364">
                <a:moveTo>
                  <a:pt x="0" y="1"/>
                </a:moveTo>
                <a:lnTo>
                  <a:pt x="741" y="0"/>
                </a:lnTo>
                <a:lnTo>
                  <a:pt x="1736" y="364"/>
                </a:lnTo>
              </a:path>
            </a:pathLst>
          </a:custGeom>
          <a:noFill/>
          <a:ln w="158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9" name="Freeform 55"/>
          <p:cNvSpPr>
            <a:spLocks/>
          </p:cNvSpPr>
          <p:nvPr/>
        </p:nvSpPr>
        <p:spPr bwMode="auto">
          <a:xfrm>
            <a:off x="1512888" y="1895475"/>
            <a:ext cx="1119187" cy="100013"/>
          </a:xfrm>
          <a:custGeom>
            <a:avLst/>
            <a:gdLst>
              <a:gd name="T0" fmla="*/ 0 w 705"/>
              <a:gd name="T1" fmla="*/ 0 h 63"/>
              <a:gd name="T2" fmla="*/ 2147483647 w 705"/>
              <a:gd name="T3" fmla="*/ 0 h 63"/>
              <a:gd name="T4" fmla="*/ 2147483647 w 705"/>
              <a:gd name="T5" fmla="*/ 2147483647 h 6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05" h="63">
                <a:moveTo>
                  <a:pt x="0" y="0"/>
                </a:moveTo>
                <a:lnTo>
                  <a:pt x="439" y="0"/>
                </a:lnTo>
                <a:lnTo>
                  <a:pt x="705" y="63"/>
                </a:lnTo>
              </a:path>
            </a:pathLst>
          </a:custGeom>
          <a:noFill/>
          <a:ln w="158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0" name="Freeform 56"/>
          <p:cNvSpPr>
            <a:spLocks/>
          </p:cNvSpPr>
          <p:nvPr/>
        </p:nvSpPr>
        <p:spPr bwMode="auto">
          <a:xfrm>
            <a:off x="1370013" y="1295400"/>
            <a:ext cx="2268537" cy="766763"/>
          </a:xfrm>
          <a:custGeom>
            <a:avLst/>
            <a:gdLst>
              <a:gd name="T0" fmla="*/ 0 w 1429"/>
              <a:gd name="T1" fmla="*/ 0 h 483"/>
              <a:gd name="T2" fmla="*/ 2147483647 w 1429"/>
              <a:gd name="T3" fmla="*/ 0 h 483"/>
              <a:gd name="T4" fmla="*/ 2147483647 w 1429"/>
              <a:gd name="T5" fmla="*/ 2147483647 h 48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29" h="483">
                <a:moveTo>
                  <a:pt x="0" y="0"/>
                </a:moveTo>
                <a:lnTo>
                  <a:pt x="640" y="0"/>
                </a:lnTo>
                <a:lnTo>
                  <a:pt x="1429" y="483"/>
                </a:lnTo>
              </a:path>
            </a:pathLst>
          </a:custGeom>
          <a:noFill/>
          <a:ln w="158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1" name="Freeform 57"/>
          <p:cNvSpPr>
            <a:spLocks/>
          </p:cNvSpPr>
          <p:nvPr/>
        </p:nvSpPr>
        <p:spPr bwMode="auto">
          <a:xfrm>
            <a:off x="1447800" y="822325"/>
            <a:ext cx="2105025" cy="641350"/>
          </a:xfrm>
          <a:custGeom>
            <a:avLst/>
            <a:gdLst>
              <a:gd name="T0" fmla="*/ 0 w 1326"/>
              <a:gd name="T1" fmla="*/ 2147483647 h 404"/>
              <a:gd name="T2" fmla="*/ 2147483647 w 1326"/>
              <a:gd name="T3" fmla="*/ 0 h 404"/>
              <a:gd name="T4" fmla="*/ 2147483647 w 1326"/>
              <a:gd name="T5" fmla="*/ 2147483647 h 40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26" h="404">
                <a:moveTo>
                  <a:pt x="0" y="2"/>
                </a:moveTo>
                <a:lnTo>
                  <a:pt x="582" y="0"/>
                </a:lnTo>
                <a:lnTo>
                  <a:pt x="1326" y="404"/>
                </a:lnTo>
              </a:path>
            </a:pathLst>
          </a:custGeom>
          <a:noFill/>
          <a:ln w="158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2" name="Line 58"/>
          <p:cNvSpPr>
            <a:spLocks noChangeShapeType="1"/>
          </p:cNvSpPr>
          <p:nvPr/>
        </p:nvSpPr>
        <p:spPr bwMode="auto">
          <a:xfrm>
            <a:off x="2206625" y="1895475"/>
            <a:ext cx="328613" cy="55086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3" name="Line 59"/>
          <p:cNvSpPr>
            <a:spLocks noChangeShapeType="1"/>
          </p:cNvSpPr>
          <p:nvPr/>
        </p:nvSpPr>
        <p:spPr bwMode="auto">
          <a:xfrm>
            <a:off x="2376488" y="1290638"/>
            <a:ext cx="1373187" cy="1081087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4" name="Freeform 60"/>
          <p:cNvSpPr>
            <a:spLocks/>
          </p:cNvSpPr>
          <p:nvPr/>
        </p:nvSpPr>
        <p:spPr bwMode="auto">
          <a:xfrm>
            <a:off x="1292225" y="2660650"/>
            <a:ext cx="2154238" cy="381000"/>
          </a:xfrm>
          <a:custGeom>
            <a:avLst/>
            <a:gdLst>
              <a:gd name="T0" fmla="*/ 0 w 1357"/>
              <a:gd name="T1" fmla="*/ 2147483647 h 240"/>
              <a:gd name="T2" fmla="*/ 2147483647 w 1357"/>
              <a:gd name="T3" fmla="*/ 0 h 240"/>
              <a:gd name="T4" fmla="*/ 2147483647 w 1357"/>
              <a:gd name="T5" fmla="*/ 2147483647 h 24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57" h="240">
                <a:moveTo>
                  <a:pt x="0" y="1"/>
                </a:moveTo>
                <a:lnTo>
                  <a:pt x="517" y="0"/>
                </a:lnTo>
                <a:lnTo>
                  <a:pt x="1357" y="240"/>
                </a:lnTo>
              </a:path>
            </a:pathLst>
          </a:custGeom>
          <a:noFill/>
          <a:ln w="158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5" name="Line 61"/>
          <p:cNvSpPr>
            <a:spLocks noChangeShapeType="1"/>
          </p:cNvSpPr>
          <p:nvPr/>
        </p:nvSpPr>
        <p:spPr bwMode="auto">
          <a:xfrm>
            <a:off x="1298575" y="3686175"/>
            <a:ext cx="31242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6" name="Freeform 62"/>
          <p:cNvSpPr>
            <a:spLocks/>
          </p:cNvSpPr>
          <p:nvPr/>
        </p:nvSpPr>
        <p:spPr bwMode="auto">
          <a:xfrm>
            <a:off x="1693863" y="4189413"/>
            <a:ext cx="1285875" cy="158750"/>
          </a:xfrm>
          <a:custGeom>
            <a:avLst/>
            <a:gdLst>
              <a:gd name="T0" fmla="*/ 0 w 810"/>
              <a:gd name="T1" fmla="*/ 2147483647 h 100"/>
              <a:gd name="T2" fmla="*/ 2147483647 w 810"/>
              <a:gd name="T3" fmla="*/ 2147483647 h 100"/>
              <a:gd name="T4" fmla="*/ 2147483647 w 810"/>
              <a:gd name="T5" fmla="*/ 0 h 1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10" h="100">
                <a:moveTo>
                  <a:pt x="0" y="100"/>
                </a:moveTo>
                <a:lnTo>
                  <a:pt x="603" y="99"/>
                </a:lnTo>
                <a:lnTo>
                  <a:pt x="810" y="0"/>
                </a:lnTo>
              </a:path>
            </a:pathLst>
          </a:custGeom>
          <a:noFill/>
          <a:ln w="158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7" name="Freeform 63"/>
          <p:cNvSpPr>
            <a:spLocks/>
          </p:cNvSpPr>
          <p:nvPr/>
        </p:nvSpPr>
        <p:spPr bwMode="auto">
          <a:xfrm>
            <a:off x="1781175" y="4725988"/>
            <a:ext cx="1377950" cy="288925"/>
          </a:xfrm>
          <a:custGeom>
            <a:avLst/>
            <a:gdLst>
              <a:gd name="T0" fmla="*/ 0 w 868"/>
              <a:gd name="T1" fmla="*/ 2147483647 h 182"/>
              <a:gd name="T2" fmla="*/ 2147483647 w 868"/>
              <a:gd name="T3" fmla="*/ 2147483647 h 182"/>
              <a:gd name="T4" fmla="*/ 2147483647 w 868"/>
              <a:gd name="T5" fmla="*/ 0 h 18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8" h="182">
                <a:moveTo>
                  <a:pt x="0" y="182"/>
                </a:moveTo>
                <a:lnTo>
                  <a:pt x="832" y="180"/>
                </a:lnTo>
                <a:lnTo>
                  <a:pt x="868" y="0"/>
                </a:lnTo>
              </a:path>
            </a:pathLst>
          </a:custGeom>
          <a:noFill/>
          <a:ln w="158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8" name="Freeform 64"/>
          <p:cNvSpPr>
            <a:spLocks/>
          </p:cNvSpPr>
          <p:nvPr/>
        </p:nvSpPr>
        <p:spPr bwMode="auto">
          <a:xfrm>
            <a:off x="1422400" y="4927600"/>
            <a:ext cx="2784475" cy="762000"/>
          </a:xfrm>
          <a:custGeom>
            <a:avLst/>
            <a:gdLst>
              <a:gd name="T0" fmla="*/ 0 w 1754"/>
              <a:gd name="T1" fmla="*/ 2147483647 h 480"/>
              <a:gd name="T2" fmla="*/ 2147483647 w 1754"/>
              <a:gd name="T3" fmla="*/ 2147483647 h 480"/>
              <a:gd name="T4" fmla="*/ 2147483647 w 1754"/>
              <a:gd name="T5" fmla="*/ 2147483647 h 480"/>
              <a:gd name="T6" fmla="*/ 2147483647 w 1754"/>
              <a:gd name="T7" fmla="*/ 0 h 4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54" h="480">
                <a:moveTo>
                  <a:pt x="0" y="479"/>
                </a:moveTo>
                <a:lnTo>
                  <a:pt x="2" y="480"/>
                </a:lnTo>
                <a:lnTo>
                  <a:pt x="1525" y="480"/>
                </a:lnTo>
                <a:lnTo>
                  <a:pt x="1754" y="0"/>
                </a:lnTo>
              </a:path>
            </a:pathLst>
          </a:custGeom>
          <a:noFill/>
          <a:ln w="158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9" name="Freeform 65"/>
          <p:cNvSpPr>
            <a:spLocks/>
          </p:cNvSpPr>
          <p:nvPr/>
        </p:nvSpPr>
        <p:spPr bwMode="auto">
          <a:xfrm>
            <a:off x="3843338" y="4922838"/>
            <a:ext cx="157162" cy="763587"/>
          </a:xfrm>
          <a:custGeom>
            <a:avLst/>
            <a:gdLst>
              <a:gd name="T0" fmla="*/ 0 w 99"/>
              <a:gd name="T1" fmla="*/ 2147483647 h 481"/>
              <a:gd name="T2" fmla="*/ 2147483647 w 99"/>
              <a:gd name="T3" fmla="*/ 0 h 48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99" h="481">
                <a:moveTo>
                  <a:pt x="0" y="481"/>
                </a:moveTo>
                <a:lnTo>
                  <a:pt x="99" y="0"/>
                </a:lnTo>
              </a:path>
            </a:pathLst>
          </a:custGeom>
          <a:noFill/>
          <a:ln w="158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0" name="Freeform 66"/>
          <p:cNvSpPr>
            <a:spLocks/>
          </p:cNvSpPr>
          <p:nvPr/>
        </p:nvSpPr>
        <p:spPr bwMode="auto">
          <a:xfrm>
            <a:off x="1847850" y="5260975"/>
            <a:ext cx="2714625" cy="863600"/>
          </a:xfrm>
          <a:custGeom>
            <a:avLst/>
            <a:gdLst>
              <a:gd name="T0" fmla="*/ 0 w 1710"/>
              <a:gd name="T1" fmla="*/ 2147483647 h 544"/>
              <a:gd name="T2" fmla="*/ 2147483647 w 1710"/>
              <a:gd name="T3" fmla="*/ 2147483647 h 544"/>
              <a:gd name="T4" fmla="*/ 2147483647 w 1710"/>
              <a:gd name="T5" fmla="*/ 2147483647 h 544"/>
              <a:gd name="T6" fmla="*/ 2147483647 w 1710"/>
              <a:gd name="T7" fmla="*/ 0 h 54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10" h="544">
                <a:moveTo>
                  <a:pt x="0" y="543"/>
                </a:moveTo>
                <a:lnTo>
                  <a:pt x="2" y="544"/>
                </a:lnTo>
                <a:lnTo>
                  <a:pt x="1430" y="544"/>
                </a:lnTo>
                <a:lnTo>
                  <a:pt x="1710" y="0"/>
                </a:lnTo>
              </a:path>
            </a:pathLst>
          </a:custGeom>
          <a:noFill/>
          <a:ln w="158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9" name="TextBox 2"/>
          <p:cNvSpPr txBox="1">
            <a:spLocks noChangeArrowheads="1"/>
          </p:cNvSpPr>
          <p:nvPr/>
        </p:nvSpPr>
        <p:spPr bwMode="auto">
          <a:xfrm>
            <a:off x="565150" y="98425"/>
            <a:ext cx="14970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</a:rPr>
              <a:t>Cytosol</a:t>
            </a:r>
          </a:p>
          <a:p>
            <a:r>
              <a:rPr lang="en-US" altLang="en-US" sz="1000" b="1">
                <a:latin typeface="Helvetica" pitchFamily="28" charset="0"/>
              </a:rPr>
              <a:t>Semifluid gel material</a:t>
            </a:r>
          </a:p>
          <a:p>
            <a:r>
              <a:rPr lang="en-US" altLang="en-US" sz="1000" b="1">
                <a:latin typeface="Helvetica" pitchFamily="28" charset="0"/>
              </a:rPr>
              <a:t>inside the cell</a:t>
            </a:r>
          </a:p>
        </p:txBody>
      </p:sp>
      <p:sp>
        <p:nvSpPr>
          <p:cNvPr id="56340" name="TextBox 3"/>
          <p:cNvSpPr txBox="1">
            <a:spLocks noChangeArrowheads="1"/>
          </p:cNvSpPr>
          <p:nvPr/>
        </p:nvSpPr>
        <p:spPr bwMode="auto">
          <a:xfrm>
            <a:off x="566738" y="690563"/>
            <a:ext cx="2228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</a:rPr>
              <a:t>Peroxisome</a:t>
            </a:r>
          </a:p>
          <a:p>
            <a:r>
              <a:rPr lang="en-US" altLang="en-US" sz="1000" b="1">
                <a:latin typeface="Helvetica" pitchFamily="28" charset="0"/>
              </a:rPr>
              <a:t>Destroys cellular toxic waste</a:t>
            </a:r>
          </a:p>
        </p:txBody>
      </p:sp>
      <p:sp>
        <p:nvSpPr>
          <p:cNvPr id="56341" name="TextBox 5"/>
          <p:cNvSpPr txBox="1">
            <a:spLocks noChangeArrowheads="1"/>
          </p:cNvSpPr>
          <p:nvPr/>
        </p:nvSpPr>
        <p:spPr bwMode="auto">
          <a:xfrm>
            <a:off x="566738" y="5549900"/>
            <a:ext cx="16589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</a:rPr>
              <a:t>Ribosomes</a:t>
            </a:r>
          </a:p>
          <a:p>
            <a:r>
              <a:rPr lang="en-US" altLang="en-US" sz="1000" b="1">
                <a:latin typeface="Helvetica" pitchFamily="28" charset="0"/>
              </a:rPr>
              <a:t>Site of protein synthesis</a:t>
            </a:r>
          </a:p>
        </p:txBody>
      </p:sp>
      <p:sp>
        <p:nvSpPr>
          <p:cNvPr id="56342" name="TextBox 6"/>
          <p:cNvSpPr txBox="1">
            <a:spLocks noChangeArrowheads="1"/>
          </p:cNvSpPr>
          <p:nvPr/>
        </p:nvSpPr>
        <p:spPr bwMode="auto">
          <a:xfrm>
            <a:off x="566738" y="2365375"/>
            <a:ext cx="146843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</a:rPr>
              <a:t>Smooth endoplasmic</a:t>
            </a:r>
          </a:p>
          <a:p>
            <a:r>
              <a:rPr lang="en-US" altLang="en-US" sz="1000" b="1">
                <a:latin typeface="Helvetica" pitchFamily="28" charset="0"/>
              </a:rPr>
              <a:t>reticulum</a:t>
            </a:r>
          </a:p>
          <a:p>
            <a:r>
              <a:rPr lang="en-US" altLang="en-US" sz="1000" b="1">
                <a:latin typeface="Helvetica" pitchFamily="28" charset="0"/>
              </a:rPr>
              <a:t>Primary site of</a:t>
            </a:r>
          </a:p>
          <a:p>
            <a:r>
              <a:rPr lang="en-US" altLang="en-US" sz="1000" b="1">
                <a:latin typeface="Helvetica" pitchFamily="28" charset="0"/>
              </a:rPr>
              <a:t>macromolecule</a:t>
            </a:r>
          </a:p>
          <a:p>
            <a:r>
              <a:rPr lang="en-US" altLang="en-US" sz="1000" b="1">
                <a:latin typeface="Helvetica" pitchFamily="28" charset="0"/>
              </a:rPr>
              <a:t>synthesis other than</a:t>
            </a:r>
          </a:p>
          <a:p>
            <a:r>
              <a:rPr lang="en-US" altLang="en-US" sz="1000" b="1">
                <a:latin typeface="Helvetica" pitchFamily="28" charset="0"/>
              </a:rPr>
              <a:t>proteins</a:t>
            </a:r>
          </a:p>
        </p:txBody>
      </p:sp>
      <p:sp>
        <p:nvSpPr>
          <p:cNvPr id="56343" name="TextBox 7"/>
          <p:cNvSpPr txBox="1">
            <a:spLocks noChangeArrowheads="1"/>
          </p:cNvSpPr>
          <p:nvPr/>
        </p:nvSpPr>
        <p:spPr bwMode="auto">
          <a:xfrm>
            <a:off x="565150" y="3384550"/>
            <a:ext cx="14192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</a:rPr>
              <a:t>Rough endoplasmic</a:t>
            </a:r>
          </a:p>
          <a:p>
            <a:r>
              <a:rPr lang="en-US" altLang="en-US" sz="1000" b="1">
                <a:latin typeface="Helvetica" pitchFamily="28" charset="0"/>
              </a:rPr>
              <a:t>reticulum</a:t>
            </a:r>
          </a:p>
          <a:p>
            <a:r>
              <a:rPr lang="en-US" altLang="en-US" sz="1000" b="1">
                <a:latin typeface="Helvetica" pitchFamily="28" charset="0"/>
              </a:rPr>
              <a:t>Primary site of</a:t>
            </a:r>
          </a:p>
          <a:p>
            <a:r>
              <a:rPr lang="en-US" altLang="en-US" sz="1000" b="1">
                <a:latin typeface="Helvetica" pitchFamily="28" charset="0"/>
              </a:rPr>
              <a:t>protein synthesis by</a:t>
            </a:r>
          </a:p>
          <a:p>
            <a:r>
              <a:rPr lang="en-US" altLang="en-US" sz="1000" b="1">
                <a:latin typeface="Helvetica" pitchFamily="28" charset="0"/>
              </a:rPr>
              <a:t>ribosomes</a:t>
            </a:r>
          </a:p>
        </p:txBody>
      </p:sp>
      <p:sp>
        <p:nvSpPr>
          <p:cNvPr id="56344" name="TextBox 8"/>
          <p:cNvSpPr txBox="1">
            <a:spLocks noChangeArrowheads="1"/>
          </p:cNvSpPr>
          <p:nvPr/>
        </p:nvSpPr>
        <p:spPr bwMode="auto">
          <a:xfrm>
            <a:off x="576263" y="4200525"/>
            <a:ext cx="15890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</a:rPr>
              <a:t>Golgi apparatus</a:t>
            </a:r>
          </a:p>
          <a:p>
            <a:r>
              <a:rPr lang="en-US" altLang="en-US" sz="1000" b="1">
                <a:latin typeface="Helvetica" pitchFamily="28" charset="0"/>
              </a:rPr>
              <a:t>Refines, packages, and</a:t>
            </a:r>
          </a:p>
          <a:p>
            <a:r>
              <a:rPr lang="en-US" altLang="en-US" sz="1000" b="1">
                <a:latin typeface="Helvetica" pitchFamily="28" charset="0"/>
              </a:rPr>
              <a:t>ships macromolecular</a:t>
            </a:r>
          </a:p>
          <a:p>
            <a:r>
              <a:rPr lang="en-US" altLang="en-US" sz="1000" b="1">
                <a:latin typeface="Helvetica" pitchFamily="28" charset="0"/>
              </a:rPr>
              <a:t>products</a:t>
            </a:r>
          </a:p>
        </p:txBody>
      </p:sp>
      <p:sp>
        <p:nvSpPr>
          <p:cNvPr id="56345" name="TextBox 13"/>
          <p:cNvSpPr txBox="1">
            <a:spLocks noChangeArrowheads="1"/>
          </p:cNvSpPr>
          <p:nvPr/>
        </p:nvSpPr>
        <p:spPr bwMode="auto">
          <a:xfrm>
            <a:off x="561975" y="4870450"/>
            <a:ext cx="2895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</a:rPr>
              <a:t>Secretory vesicle</a:t>
            </a:r>
          </a:p>
          <a:p>
            <a:r>
              <a:rPr lang="en-US" altLang="en-US" sz="1000" b="1">
                <a:latin typeface="Helvetica" pitchFamily="28" charset="0"/>
              </a:rPr>
              <a:t>Membrane-bound</a:t>
            </a:r>
          </a:p>
          <a:p>
            <a:r>
              <a:rPr lang="en-US" altLang="en-US" sz="1000" b="1">
                <a:latin typeface="Helvetica" pitchFamily="28" charset="0"/>
              </a:rPr>
              <a:t>shipping container</a:t>
            </a:r>
          </a:p>
        </p:txBody>
      </p:sp>
      <p:sp>
        <p:nvSpPr>
          <p:cNvPr id="56346" name="TextBox 14"/>
          <p:cNvSpPr txBox="1">
            <a:spLocks noChangeArrowheads="1"/>
          </p:cNvSpPr>
          <p:nvPr/>
        </p:nvSpPr>
        <p:spPr bwMode="auto">
          <a:xfrm>
            <a:off x="565150" y="5989638"/>
            <a:ext cx="19065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</a:rPr>
              <a:t>Plasma membrane</a:t>
            </a:r>
          </a:p>
          <a:p>
            <a:r>
              <a:rPr lang="en-US" altLang="en-US" sz="1000" b="1">
                <a:latin typeface="Helvetica" pitchFamily="28" charset="0"/>
              </a:rPr>
              <a:t>Controls movement of</a:t>
            </a:r>
          </a:p>
          <a:p>
            <a:r>
              <a:rPr lang="en-US" altLang="en-US" sz="1000" b="1">
                <a:latin typeface="Helvetica" pitchFamily="28" charset="0"/>
              </a:rPr>
              <a:t>materials into and out of cell</a:t>
            </a:r>
          </a:p>
        </p:txBody>
      </p:sp>
      <p:sp>
        <p:nvSpPr>
          <p:cNvPr id="56347" name="TextBox 15"/>
          <p:cNvSpPr txBox="1">
            <a:spLocks noChangeArrowheads="1"/>
          </p:cNvSpPr>
          <p:nvPr/>
        </p:nvSpPr>
        <p:spPr bwMode="auto">
          <a:xfrm>
            <a:off x="6402388" y="6062663"/>
            <a:ext cx="19065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</a:rPr>
              <a:t>Lysosome</a:t>
            </a:r>
          </a:p>
          <a:p>
            <a:r>
              <a:rPr lang="en-US" altLang="en-US" sz="1000" b="1">
                <a:latin typeface="Helvetica" pitchFamily="28" charset="0"/>
              </a:rPr>
              <a:t>Digests damaged organelles</a:t>
            </a:r>
          </a:p>
          <a:p>
            <a:r>
              <a:rPr lang="en-US" altLang="en-US" sz="1000" b="1">
                <a:latin typeface="Helvetica" pitchFamily="28" charset="0"/>
              </a:rPr>
              <a:t>and cellular debris</a:t>
            </a:r>
          </a:p>
        </p:txBody>
      </p:sp>
      <p:sp>
        <p:nvSpPr>
          <p:cNvPr id="56348" name="TextBox 16"/>
          <p:cNvSpPr txBox="1">
            <a:spLocks noChangeArrowheads="1"/>
          </p:cNvSpPr>
          <p:nvPr/>
        </p:nvSpPr>
        <p:spPr bwMode="auto">
          <a:xfrm>
            <a:off x="7358063" y="5556250"/>
            <a:ext cx="121443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</a:rPr>
              <a:t>Mitochondrion</a:t>
            </a:r>
          </a:p>
          <a:p>
            <a:r>
              <a:rPr lang="en-US" altLang="en-US" sz="1000" b="1">
                <a:latin typeface="Helvetica" pitchFamily="28" charset="0"/>
              </a:rPr>
              <a:t>Produces energy</a:t>
            </a:r>
          </a:p>
          <a:p>
            <a:r>
              <a:rPr lang="en-US" altLang="en-US" sz="1000" b="1">
                <a:latin typeface="Helvetica" pitchFamily="28" charset="0"/>
              </a:rPr>
              <a:t>for the cell</a:t>
            </a:r>
          </a:p>
        </p:txBody>
      </p:sp>
      <p:sp>
        <p:nvSpPr>
          <p:cNvPr id="56349" name="TextBox 17"/>
          <p:cNvSpPr txBox="1">
            <a:spLocks noChangeArrowheads="1"/>
          </p:cNvSpPr>
          <p:nvPr/>
        </p:nvSpPr>
        <p:spPr bwMode="auto">
          <a:xfrm>
            <a:off x="7239000" y="423863"/>
            <a:ext cx="13716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</a:rPr>
              <a:t>Nucleus</a:t>
            </a:r>
          </a:p>
          <a:p>
            <a:r>
              <a:rPr lang="en-US" altLang="en-US" sz="1000" b="1">
                <a:latin typeface="Helvetica" pitchFamily="28" charset="0"/>
              </a:rPr>
              <a:t>Information</a:t>
            </a:r>
          </a:p>
          <a:p>
            <a:r>
              <a:rPr lang="en-US" altLang="en-US" sz="1000" b="1">
                <a:latin typeface="Helvetica" pitchFamily="28" charset="0"/>
              </a:rPr>
              <a:t>center for the</a:t>
            </a:r>
          </a:p>
          <a:p>
            <a:r>
              <a:rPr lang="en-US" altLang="en-US" sz="1000" b="1">
                <a:latin typeface="Helvetica" pitchFamily="28" charset="0"/>
              </a:rPr>
              <a:t>cell. Contains</a:t>
            </a:r>
          </a:p>
          <a:p>
            <a:r>
              <a:rPr lang="en-US" altLang="en-US" sz="1000" b="1">
                <a:latin typeface="Helvetica" pitchFamily="28" charset="0"/>
              </a:rPr>
              <a:t>DNA</a:t>
            </a:r>
          </a:p>
        </p:txBody>
      </p:sp>
      <p:sp>
        <p:nvSpPr>
          <p:cNvPr id="56350" name="TextBox 18"/>
          <p:cNvSpPr txBox="1">
            <a:spLocks noChangeArrowheads="1"/>
          </p:cNvSpPr>
          <p:nvPr/>
        </p:nvSpPr>
        <p:spPr bwMode="auto">
          <a:xfrm>
            <a:off x="579438" y="1152525"/>
            <a:ext cx="16097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</a:rPr>
              <a:t>Centrioles</a:t>
            </a:r>
          </a:p>
          <a:p>
            <a:r>
              <a:rPr lang="en-US" altLang="en-US" sz="1000" b="1">
                <a:latin typeface="Helvetica" pitchFamily="28" charset="0"/>
              </a:rPr>
              <a:t>Microtubular structures</a:t>
            </a:r>
          </a:p>
          <a:p>
            <a:r>
              <a:rPr lang="en-US" altLang="en-US" sz="1000" b="1">
                <a:latin typeface="Helvetica" pitchFamily="28" charset="0"/>
              </a:rPr>
              <a:t>involved in cell division</a:t>
            </a:r>
          </a:p>
        </p:txBody>
      </p:sp>
      <p:sp>
        <p:nvSpPr>
          <p:cNvPr id="56351" name="TextBox 19"/>
          <p:cNvSpPr txBox="1">
            <a:spLocks noChangeArrowheads="1"/>
          </p:cNvSpPr>
          <p:nvPr/>
        </p:nvSpPr>
        <p:spPr bwMode="auto">
          <a:xfrm>
            <a:off x="571500" y="1754188"/>
            <a:ext cx="17732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</a:rPr>
              <a:t>Cytoskeleton</a:t>
            </a:r>
          </a:p>
          <a:p>
            <a:r>
              <a:rPr lang="en-US" altLang="en-US" sz="1000" b="1">
                <a:latin typeface="Helvetica" pitchFamily="28" charset="0"/>
              </a:rPr>
              <a:t>Structural framework of</a:t>
            </a:r>
          </a:p>
          <a:p>
            <a:r>
              <a:rPr lang="en-US" altLang="en-US" sz="1000" b="1">
                <a:latin typeface="Helvetica" pitchFamily="28" charset="0"/>
              </a:rPr>
              <a:t>the cell</a:t>
            </a:r>
          </a:p>
        </p:txBody>
      </p:sp>
      <p:sp>
        <p:nvSpPr>
          <p:cNvPr id="3104" name="Freeform 80"/>
          <p:cNvSpPr>
            <a:spLocks/>
          </p:cNvSpPr>
          <p:nvPr/>
        </p:nvSpPr>
        <p:spPr bwMode="auto">
          <a:xfrm>
            <a:off x="1185863" y="234950"/>
            <a:ext cx="2755900" cy="577850"/>
          </a:xfrm>
          <a:custGeom>
            <a:avLst/>
            <a:gdLst>
              <a:gd name="T0" fmla="*/ 0 w 1736"/>
              <a:gd name="T1" fmla="*/ 2147483647 h 364"/>
              <a:gd name="T2" fmla="*/ 2147483647 w 1736"/>
              <a:gd name="T3" fmla="*/ 0 h 364"/>
              <a:gd name="T4" fmla="*/ 2147483647 w 1736"/>
              <a:gd name="T5" fmla="*/ 2147483647 h 36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736" h="364">
                <a:moveTo>
                  <a:pt x="0" y="1"/>
                </a:moveTo>
                <a:lnTo>
                  <a:pt x="741" y="0"/>
                </a:lnTo>
                <a:lnTo>
                  <a:pt x="1736" y="364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05" name="Freeform 81"/>
          <p:cNvSpPr>
            <a:spLocks/>
          </p:cNvSpPr>
          <p:nvPr/>
        </p:nvSpPr>
        <p:spPr bwMode="auto">
          <a:xfrm>
            <a:off x="1512888" y="1895475"/>
            <a:ext cx="1119187" cy="100013"/>
          </a:xfrm>
          <a:custGeom>
            <a:avLst/>
            <a:gdLst>
              <a:gd name="T0" fmla="*/ 0 w 705"/>
              <a:gd name="T1" fmla="*/ 0 h 63"/>
              <a:gd name="T2" fmla="*/ 2147483647 w 705"/>
              <a:gd name="T3" fmla="*/ 0 h 63"/>
              <a:gd name="T4" fmla="*/ 2147483647 w 705"/>
              <a:gd name="T5" fmla="*/ 2147483647 h 6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05" h="63">
                <a:moveTo>
                  <a:pt x="0" y="0"/>
                </a:moveTo>
                <a:lnTo>
                  <a:pt x="439" y="0"/>
                </a:lnTo>
                <a:lnTo>
                  <a:pt x="705" y="63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06" name="Freeform 82"/>
          <p:cNvSpPr>
            <a:spLocks/>
          </p:cNvSpPr>
          <p:nvPr/>
        </p:nvSpPr>
        <p:spPr bwMode="auto">
          <a:xfrm>
            <a:off x="1370013" y="1295400"/>
            <a:ext cx="2268537" cy="766763"/>
          </a:xfrm>
          <a:custGeom>
            <a:avLst/>
            <a:gdLst>
              <a:gd name="T0" fmla="*/ 0 w 1429"/>
              <a:gd name="T1" fmla="*/ 0 h 483"/>
              <a:gd name="T2" fmla="*/ 2147483647 w 1429"/>
              <a:gd name="T3" fmla="*/ 0 h 483"/>
              <a:gd name="T4" fmla="*/ 2147483647 w 1429"/>
              <a:gd name="T5" fmla="*/ 2147483647 h 48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29" h="483">
                <a:moveTo>
                  <a:pt x="0" y="0"/>
                </a:moveTo>
                <a:lnTo>
                  <a:pt x="640" y="0"/>
                </a:lnTo>
                <a:lnTo>
                  <a:pt x="1429" y="483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07" name="Freeform 83"/>
          <p:cNvSpPr>
            <a:spLocks/>
          </p:cNvSpPr>
          <p:nvPr/>
        </p:nvSpPr>
        <p:spPr bwMode="auto">
          <a:xfrm>
            <a:off x="1447800" y="822325"/>
            <a:ext cx="2105025" cy="641350"/>
          </a:xfrm>
          <a:custGeom>
            <a:avLst/>
            <a:gdLst>
              <a:gd name="T0" fmla="*/ 0 w 1326"/>
              <a:gd name="T1" fmla="*/ 2147483647 h 404"/>
              <a:gd name="T2" fmla="*/ 2147483647 w 1326"/>
              <a:gd name="T3" fmla="*/ 0 h 404"/>
              <a:gd name="T4" fmla="*/ 2147483647 w 1326"/>
              <a:gd name="T5" fmla="*/ 2147483647 h 40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26" h="404">
                <a:moveTo>
                  <a:pt x="0" y="2"/>
                </a:moveTo>
                <a:lnTo>
                  <a:pt x="582" y="0"/>
                </a:lnTo>
                <a:lnTo>
                  <a:pt x="1326" y="404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08" name="Line 84"/>
          <p:cNvSpPr>
            <a:spLocks noChangeShapeType="1"/>
          </p:cNvSpPr>
          <p:nvPr/>
        </p:nvSpPr>
        <p:spPr bwMode="auto">
          <a:xfrm>
            <a:off x="2206625" y="1895475"/>
            <a:ext cx="328613" cy="550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09" name="Line 85"/>
          <p:cNvSpPr>
            <a:spLocks noChangeShapeType="1"/>
          </p:cNvSpPr>
          <p:nvPr/>
        </p:nvSpPr>
        <p:spPr bwMode="auto">
          <a:xfrm>
            <a:off x="2382838" y="1296988"/>
            <a:ext cx="1373187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0" name="Freeform 86"/>
          <p:cNvSpPr>
            <a:spLocks/>
          </p:cNvSpPr>
          <p:nvPr/>
        </p:nvSpPr>
        <p:spPr bwMode="auto">
          <a:xfrm>
            <a:off x="1292225" y="2660650"/>
            <a:ext cx="2154238" cy="381000"/>
          </a:xfrm>
          <a:custGeom>
            <a:avLst/>
            <a:gdLst>
              <a:gd name="T0" fmla="*/ 0 w 1357"/>
              <a:gd name="T1" fmla="*/ 2147483647 h 240"/>
              <a:gd name="T2" fmla="*/ 2147483647 w 1357"/>
              <a:gd name="T3" fmla="*/ 0 h 240"/>
              <a:gd name="T4" fmla="*/ 2147483647 w 1357"/>
              <a:gd name="T5" fmla="*/ 2147483647 h 24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57" h="240">
                <a:moveTo>
                  <a:pt x="0" y="1"/>
                </a:moveTo>
                <a:lnTo>
                  <a:pt x="517" y="0"/>
                </a:lnTo>
                <a:lnTo>
                  <a:pt x="1357" y="24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1" name="Line 87"/>
          <p:cNvSpPr>
            <a:spLocks noChangeShapeType="1"/>
          </p:cNvSpPr>
          <p:nvPr/>
        </p:nvSpPr>
        <p:spPr bwMode="auto">
          <a:xfrm>
            <a:off x="1298575" y="3686175"/>
            <a:ext cx="3124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2" name="Freeform 88"/>
          <p:cNvSpPr>
            <a:spLocks/>
          </p:cNvSpPr>
          <p:nvPr/>
        </p:nvSpPr>
        <p:spPr bwMode="auto">
          <a:xfrm>
            <a:off x="1693863" y="4189413"/>
            <a:ext cx="1285875" cy="158750"/>
          </a:xfrm>
          <a:custGeom>
            <a:avLst/>
            <a:gdLst>
              <a:gd name="T0" fmla="*/ 0 w 810"/>
              <a:gd name="T1" fmla="*/ 2147483647 h 100"/>
              <a:gd name="T2" fmla="*/ 2147483647 w 810"/>
              <a:gd name="T3" fmla="*/ 2147483647 h 100"/>
              <a:gd name="T4" fmla="*/ 2147483647 w 810"/>
              <a:gd name="T5" fmla="*/ 0 h 1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10" h="100">
                <a:moveTo>
                  <a:pt x="0" y="100"/>
                </a:moveTo>
                <a:lnTo>
                  <a:pt x="603" y="99"/>
                </a:lnTo>
                <a:lnTo>
                  <a:pt x="81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3" name="Freeform 89"/>
          <p:cNvSpPr>
            <a:spLocks/>
          </p:cNvSpPr>
          <p:nvPr/>
        </p:nvSpPr>
        <p:spPr bwMode="auto">
          <a:xfrm>
            <a:off x="1781175" y="4725988"/>
            <a:ext cx="1377950" cy="288925"/>
          </a:xfrm>
          <a:custGeom>
            <a:avLst/>
            <a:gdLst>
              <a:gd name="T0" fmla="*/ 0 w 868"/>
              <a:gd name="T1" fmla="*/ 2147483647 h 182"/>
              <a:gd name="T2" fmla="*/ 2147483647 w 868"/>
              <a:gd name="T3" fmla="*/ 2147483647 h 182"/>
              <a:gd name="T4" fmla="*/ 2147483647 w 868"/>
              <a:gd name="T5" fmla="*/ 0 h 18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8" h="182">
                <a:moveTo>
                  <a:pt x="0" y="182"/>
                </a:moveTo>
                <a:lnTo>
                  <a:pt x="832" y="180"/>
                </a:lnTo>
                <a:lnTo>
                  <a:pt x="868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4" name="Freeform 90"/>
          <p:cNvSpPr>
            <a:spLocks/>
          </p:cNvSpPr>
          <p:nvPr/>
        </p:nvSpPr>
        <p:spPr bwMode="auto">
          <a:xfrm>
            <a:off x="1422400" y="4927600"/>
            <a:ext cx="2784475" cy="762000"/>
          </a:xfrm>
          <a:custGeom>
            <a:avLst/>
            <a:gdLst>
              <a:gd name="T0" fmla="*/ 0 w 1754"/>
              <a:gd name="T1" fmla="*/ 2147483647 h 480"/>
              <a:gd name="T2" fmla="*/ 2147483647 w 1754"/>
              <a:gd name="T3" fmla="*/ 2147483647 h 480"/>
              <a:gd name="T4" fmla="*/ 2147483647 w 1754"/>
              <a:gd name="T5" fmla="*/ 2147483647 h 480"/>
              <a:gd name="T6" fmla="*/ 2147483647 w 1754"/>
              <a:gd name="T7" fmla="*/ 0 h 4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54" h="480">
                <a:moveTo>
                  <a:pt x="0" y="479"/>
                </a:moveTo>
                <a:lnTo>
                  <a:pt x="2" y="480"/>
                </a:lnTo>
                <a:lnTo>
                  <a:pt x="1525" y="480"/>
                </a:lnTo>
                <a:lnTo>
                  <a:pt x="1754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5" name="Freeform 91"/>
          <p:cNvSpPr>
            <a:spLocks/>
          </p:cNvSpPr>
          <p:nvPr/>
        </p:nvSpPr>
        <p:spPr bwMode="auto">
          <a:xfrm>
            <a:off x="3843338" y="4922838"/>
            <a:ext cx="157162" cy="763587"/>
          </a:xfrm>
          <a:custGeom>
            <a:avLst/>
            <a:gdLst>
              <a:gd name="T0" fmla="*/ 0 w 99"/>
              <a:gd name="T1" fmla="*/ 2147483647 h 481"/>
              <a:gd name="T2" fmla="*/ 2147483647 w 99"/>
              <a:gd name="T3" fmla="*/ 0 h 48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99" h="481">
                <a:moveTo>
                  <a:pt x="0" y="481"/>
                </a:moveTo>
                <a:lnTo>
                  <a:pt x="99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6" name="Freeform 92"/>
          <p:cNvSpPr>
            <a:spLocks/>
          </p:cNvSpPr>
          <p:nvPr/>
        </p:nvSpPr>
        <p:spPr bwMode="auto">
          <a:xfrm>
            <a:off x="1847850" y="5260975"/>
            <a:ext cx="2714625" cy="863600"/>
          </a:xfrm>
          <a:custGeom>
            <a:avLst/>
            <a:gdLst>
              <a:gd name="T0" fmla="*/ 0 w 1710"/>
              <a:gd name="T1" fmla="*/ 2147483647 h 544"/>
              <a:gd name="T2" fmla="*/ 2147483647 w 1710"/>
              <a:gd name="T3" fmla="*/ 2147483647 h 544"/>
              <a:gd name="T4" fmla="*/ 2147483647 w 1710"/>
              <a:gd name="T5" fmla="*/ 2147483647 h 544"/>
              <a:gd name="T6" fmla="*/ 2147483647 w 1710"/>
              <a:gd name="T7" fmla="*/ 0 h 54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10" h="544">
                <a:moveTo>
                  <a:pt x="0" y="543"/>
                </a:moveTo>
                <a:lnTo>
                  <a:pt x="2" y="544"/>
                </a:lnTo>
                <a:lnTo>
                  <a:pt x="1430" y="544"/>
                </a:lnTo>
                <a:lnTo>
                  <a:pt x="171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7" name="Freeform 93"/>
          <p:cNvSpPr>
            <a:spLocks/>
          </p:cNvSpPr>
          <p:nvPr/>
        </p:nvSpPr>
        <p:spPr bwMode="auto">
          <a:xfrm>
            <a:off x="5610225" y="557213"/>
            <a:ext cx="1685925" cy="2046287"/>
          </a:xfrm>
          <a:custGeom>
            <a:avLst/>
            <a:gdLst>
              <a:gd name="T0" fmla="*/ 0 w 1062"/>
              <a:gd name="T1" fmla="*/ 2147483647 h 1289"/>
              <a:gd name="T2" fmla="*/ 2147483647 w 1062"/>
              <a:gd name="T3" fmla="*/ 0 h 1289"/>
              <a:gd name="T4" fmla="*/ 2147483647 w 1062"/>
              <a:gd name="T5" fmla="*/ 0 h 128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62" h="1289">
                <a:moveTo>
                  <a:pt x="0" y="1289"/>
                </a:moveTo>
                <a:lnTo>
                  <a:pt x="816" y="0"/>
                </a:lnTo>
                <a:lnTo>
                  <a:pt x="1062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8" name="Freeform 94"/>
          <p:cNvSpPr>
            <a:spLocks/>
          </p:cNvSpPr>
          <p:nvPr/>
        </p:nvSpPr>
        <p:spPr bwMode="auto">
          <a:xfrm>
            <a:off x="5962650" y="4624388"/>
            <a:ext cx="498475" cy="1563687"/>
          </a:xfrm>
          <a:custGeom>
            <a:avLst/>
            <a:gdLst>
              <a:gd name="T0" fmla="*/ 2147483647 w 314"/>
              <a:gd name="T1" fmla="*/ 2147483647 h 985"/>
              <a:gd name="T2" fmla="*/ 2147483647 w 314"/>
              <a:gd name="T3" fmla="*/ 2147483647 h 985"/>
              <a:gd name="T4" fmla="*/ 0 w 314"/>
              <a:gd name="T5" fmla="*/ 0 h 98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14" h="985">
                <a:moveTo>
                  <a:pt x="314" y="985"/>
                </a:moveTo>
                <a:lnTo>
                  <a:pt x="250" y="985"/>
                </a:ln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9" name="Freeform 95"/>
          <p:cNvSpPr>
            <a:spLocks/>
          </p:cNvSpPr>
          <p:nvPr/>
        </p:nvSpPr>
        <p:spPr bwMode="auto">
          <a:xfrm>
            <a:off x="6829425" y="3952875"/>
            <a:ext cx="571500" cy="1724025"/>
          </a:xfrm>
          <a:custGeom>
            <a:avLst/>
            <a:gdLst>
              <a:gd name="T0" fmla="*/ 2147483647 w 360"/>
              <a:gd name="T1" fmla="*/ 2147483647 h 1086"/>
              <a:gd name="T2" fmla="*/ 2147483647 w 360"/>
              <a:gd name="T3" fmla="*/ 2147483647 h 1086"/>
              <a:gd name="T4" fmla="*/ 0 w 360"/>
              <a:gd name="T5" fmla="*/ 0 h 108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60" h="1086">
                <a:moveTo>
                  <a:pt x="360" y="1086"/>
                </a:moveTo>
                <a:lnTo>
                  <a:pt x="223" y="1086"/>
                </a:ln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320"/>
    </mc:Choice>
    <mc:Fallback xmlns="">
      <p:transition spd="slow" advTm="2573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6339" grpId="0"/>
      <p:bldP spid="56340" grpId="0"/>
      <p:bldP spid="56341" grpId="0"/>
      <p:bldP spid="56342" grpId="0"/>
      <p:bldP spid="56343" grpId="0"/>
      <p:bldP spid="56344" grpId="0"/>
      <p:bldP spid="56345" grpId="0"/>
      <p:bldP spid="56346" grpId="0"/>
      <p:bldP spid="56347" grpId="0"/>
      <p:bldP spid="56348" grpId="0"/>
      <p:bldP spid="56349" grpId="0"/>
      <p:bldP spid="56350" grpId="0"/>
      <p:bldP spid="563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3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Nucleus</a:t>
            </a:r>
          </a:p>
        </p:txBody>
      </p:sp>
      <p:sp>
        <p:nvSpPr>
          <p:cNvPr id="57347" name="Rectangle 14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14425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Functions</a:t>
            </a:r>
          </a:p>
          <a:p>
            <a:pPr lvl="1" eaLnBrk="1" hangingPunct="1"/>
            <a:r>
              <a:rPr lang="en-US" altLang="en-US" smtClean="0"/>
              <a:t>Contains the genetic information of the cell</a:t>
            </a:r>
          </a:p>
          <a:p>
            <a:pPr lvl="1" eaLnBrk="1" hangingPunct="1"/>
            <a:r>
              <a:rPr lang="en-US" altLang="en-US" smtClean="0"/>
              <a:t>Controls the cell</a:t>
            </a:r>
          </a:p>
          <a:p>
            <a:pPr eaLnBrk="1" hangingPunct="1"/>
            <a:r>
              <a:rPr lang="en-US" altLang="en-US" smtClean="0"/>
              <a:t>Structural features</a:t>
            </a:r>
          </a:p>
          <a:p>
            <a:pPr lvl="1" eaLnBrk="1" hangingPunct="1"/>
            <a:r>
              <a:rPr lang="en-US" altLang="en-US" smtClean="0"/>
              <a:t>Double-layered nuclear membrane</a:t>
            </a:r>
          </a:p>
          <a:p>
            <a:pPr lvl="1" eaLnBrk="1" hangingPunct="1"/>
            <a:r>
              <a:rPr lang="en-US" altLang="en-US" smtClean="0"/>
              <a:t>Nuclear pores</a:t>
            </a:r>
          </a:p>
          <a:p>
            <a:pPr lvl="1" eaLnBrk="1" hangingPunct="1"/>
            <a:r>
              <a:rPr lang="en-US" altLang="en-US" smtClean="0"/>
              <a:t>Chromosomes/chromatin</a:t>
            </a:r>
          </a:p>
          <a:p>
            <a:pPr lvl="1" eaLnBrk="1" hangingPunct="1"/>
            <a:r>
              <a:rPr lang="en-US" altLang="en-US" smtClean="0"/>
              <a:t>Nucleolus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5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Ribosomes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4294967295"/>
          </p:nvPr>
        </p:nvSpPr>
        <p:spPr>
          <a:xfrm>
            <a:off x="381000" y="1171575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Site of protein synthesis</a:t>
            </a:r>
          </a:p>
          <a:p>
            <a:pPr eaLnBrk="1" hangingPunct="1"/>
            <a:r>
              <a:rPr lang="en-US" altLang="en-US" smtClean="0"/>
              <a:t>Location</a:t>
            </a:r>
          </a:p>
          <a:p>
            <a:pPr lvl="1" eaLnBrk="1" hangingPunct="1"/>
            <a:r>
              <a:rPr lang="en-US" altLang="en-US" smtClean="0"/>
              <a:t>Free: floating in cytoplasm</a:t>
            </a:r>
          </a:p>
          <a:p>
            <a:pPr lvl="1" eaLnBrk="1" hangingPunct="1"/>
            <a:r>
              <a:rPr lang="en-US" altLang="en-US" smtClean="0"/>
              <a:t>Bound: attached to outer surface of endoplasmic reticulum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58"/>
    </mc:Choice>
    <mc:Fallback xmlns="">
      <p:transition spd="slow" advTm="334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Endoplasmic Reticulum (ER)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677863"/>
            <a:ext cx="8305800" cy="769937"/>
          </a:xfrm>
        </p:spPr>
        <p:txBody>
          <a:bodyPr/>
          <a:lstStyle/>
          <a:p>
            <a:pPr eaLnBrk="1" hangingPunct="1"/>
            <a:r>
              <a:rPr lang="en-US" altLang="en-US" smtClean="0"/>
              <a:t>Two types of endoplasmic reticulum (ER)</a:t>
            </a:r>
          </a:p>
        </p:txBody>
      </p:sp>
      <p:pic>
        <p:nvPicPr>
          <p:cNvPr id="6148" name="Picture 17" descr="03_16Figure-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38"/>
          <a:stretch>
            <a:fillRect/>
          </a:stretch>
        </p:blipFill>
        <p:spPr bwMode="auto">
          <a:xfrm>
            <a:off x="295275" y="3586163"/>
            <a:ext cx="8553450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Freeform 20"/>
          <p:cNvSpPr>
            <a:spLocks/>
          </p:cNvSpPr>
          <p:nvPr/>
        </p:nvSpPr>
        <p:spPr bwMode="auto">
          <a:xfrm>
            <a:off x="2057400" y="5984875"/>
            <a:ext cx="1577975" cy="1588"/>
          </a:xfrm>
          <a:custGeom>
            <a:avLst/>
            <a:gdLst>
              <a:gd name="T0" fmla="*/ 0 w 994"/>
              <a:gd name="T1" fmla="*/ 0 h 1"/>
              <a:gd name="T2" fmla="*/ 2147483647 w 994"/>
              <a:gd name="T3" fmla="*/ 0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994" h="1">
                <a:moveTo>
                  <a:pt x="0" y="0"/>
                </a:moveTo>
                <a:lnTo>
                  <a:pt x="994" y="0"/>
                </a:lnTo>
              </a:path>
            </a:pathLst>
          </a:cu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0" name="Freeform 21"/>
          <p:cNvSpPr>
            <a:spLocks/>
          </p:cNvSpPr>
          <p:nvPr/>
        </p:nvSpPr>
        <p:spPr bwMode="auto">
          <a:xfrm>
            <a:off x="1838325" y="4954588"/>
            <a:ext cx="927100" cy="263525"/>
          </a:xfrm>
          <a:custGeom>
            <a:avLst/>
            <a:gdLst>
              <a:gd name="T0" fmla="*/ 0 w 584"/>
              <a:gd name="T1" fmla="*/ 2147483647 h 166"/>
              <a:gd name="T2" fmla="*/ 2147483647 w 584"/>
              <a:gd name="T3" fmla="*/ 2147483647 h 166"/>
              <a:gd name="T4" fmla="*/ 2147483647 w 584"/>
              <a:gd name="T5" fmla="*/ 0 h 16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84" h="166">
                <a:moveTo>
                  <a:pt x="0" y="166"/>
                </a:moveTo>
                <a:lnTo>
                  <a:pt x="552" y="165"/>
                </a:lnTo>
                <a:lnTo>
                  <a:pt x="584" y="0"/>
                </a:lnTo>
              </a:path>
            </a:pathLst>
          </a:cu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1" name="Line 22"/>
          <p:cNvSpPr>
            <a:spLocks noChangeShapeType="1"/>
          </p:cNvSpPr>
          <p:nvPr/>
        </p:nvSpPr>
        <p:spPr bwMode="auto">
          <a:xfrm flipH="1">
            <a:off x="7329488" y="4156075"/>
            <a:ext cx="595312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2" name="Line 23"/>
          <p:cNvSpPr>
            <a:spLocks noChangeShapeType="1"/>
          </p:cNvSpPr>
          <p:nvPr/>
        </p:nvSpPr>
        <p:spPr bwMode="auto">
          <a:xfrm flipH="1">
            <a:off x="7475538" y="4770438"/>
            <a:ext cx="449262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3" name="TextBox 8"/>
          <p:cNvSpPr txBox="1">
            <a:spLocks noChangeArrowheads="1"/>
          </p:cNvSpPr>
          <p:nvPr/>
        </p:nvSpPr>
        <p:spPr bwMode="auto">
          <a:xfrm>
            <a:off x="7878763" y="4003675"/>
            <a:ext cx="876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  <a:cs typeface="Helvetica" pitchFamily="28" charset="0"/>
              </a:rPr>
              <a:t>Nucleus</a:t>
            </a:r>
          </a:p>
        </p:txBody>
      </p:sp>
      <p:sp>
        <p:nvSpPr>
          <p:cNvPr id="6154" name="TextBox 9"/>
          <p:cNvSpPr txBox="1">
            <a:spLocks noChangeArrowheads="1"/>
          </p:cNvSpPr>
          <p:nvPr/>
        </p:nvSpPr>
        <p:spPr bwMode="auto">
          <a:xfrm>
            <a:off x="7869238" y="4613275"/>
            <a:ext cx="10429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  <a:cs typeface="Helvetica" pitchFamily="28" charset="0"/>
              </a:rPr>
              <a:t>Rough ER</a:t>
            </a:r>
          </a:p>
        </p:txBody>
      </p:sp>
      <p:sp>
        <p:nvSpPr>
          <p:cNvPr id="6155" name="TextBox 10"/>
          <p:cNvSpPr txBox="1">
            <a:spLocks noChangeArrowheads="1"/>
          </p:cNvSpPr>
          <p:nvPr/>
        </p:nvSpPr>
        <p:spPr bwMode="auto">
          <a:xfrm>
            <a:off x="1098550" y="5043488"/>
            <a:ext cx="914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  <a:cs typeface="Helvetica" pitchFamily="28" charset="0"/>
              </a:rPr>
              <a:t>Vesicle</a:t>
            </a:r>
          </a:p>
        </p:txBody>
      </p:sp>
      <p:sp>
        <p:nvSpPr>
          <p:cNvPr id="6156" name="TextBox 11"/>
          <p:cNvSpPr txBox="1">
            <a:spLocks noChangeArrowheads="1"/>
          </p:cNvSpPr>
          <p:nvPr/>
        </p:nvSpPr>
        <p:spPr bwMode="auto">
          <a:xfrm>
            <a:off x="974725" y="5826125"/>
            <a:ext cx="13430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  <a:cs typeface="Helvetica" pitchFamily="28" charset="0"/>
              </a:rPr>
              <a:t>Smooth ER</a:t>
            </a:r>
          </a:p>
        </p:txBody>
      </p:sp>
      <p:sp>
        <p:nvSpPr>
          <p:cNvPr id="6157" name="Freeform 28"/>
          <p:cNvSpPr>
            <a:spLocks/>
          </p:cNvSpPr>
          <p:nvPr/>
        </p:nvSpPr>
        <p:spPr bwMode="auto">
          <a:xfrm>
            <a:off x="2057400" y="5983288"/>
            <a:ext cx="1577975" cy="1587"/>
          </a:xfrm>
          <a:custGeom>
            <a:avLst/>
            <a:gdLst>
              <a:gd name="T0" fmla="*/ 0 w 994"/>
              <a:gd name="T1" fmla="*/ 0 h 1"/>
              <a:gd name="T2" fmla="*/ 2147483647 w 994"/>
              <a:gd name="T3" fmla="*/ 0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994" h="1">
                <a:moveTo>
                  <a:pt x="0" y="0"/>
                </a:moveTo>
                <a:lnTo>
                  <a:pt x="994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8" name="Freeform 29"/>
          <p:cNvSpPr>
            <a:spLocks/>
          </p:cNvSpPr>
          <p:nvPr/>
        </p:nvSpPr>
        <p:spPr bwMode="auto">
          <a:xfrm>
            <a:off x="1838325" y="4953000"/>
            <a:ext cx="927100" cy="263525"/>
          </a:xfrm>
          <a:custGeom>
            <a:avLst/>
            <a:gdLst>
              <a:gd name="T0" fmla="*/ 0 w 584"/>
              <a:gd name="T1" fmla="*/ 2147483647 h 166"/>
              <a:gd name="T2" fmla="*/ 2147483647 w 584"/>
              <a:gd name="T3" fmla="*/ 2147483647 h 166"/>
              <a:gd name="T4" fmla="*/ 2147483647 w 584"/>
              <a:gd name="T5" fmla="*/ 0 h 16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84" h="166">
                <a:moveTo>
                  <a:pt x="0" y="166"/>
                </a:moveTo>
                <a:lnTo>
                  <a:pt x="552" y="165"/>
                </a:lnTo>
                <a:lnTo>
                  <a:pt x="584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9" name="Line 30"/>
          <p:cNvSpPr>
            <a:spLocks noChangeShapeType="1"/>
          </p:cNvSpPr>
          <p:nvPr/>
        </p:nvSpPr>
        <p:spPr bwMode="auto">
          <a:xfrm flipH="1">
            <a:off x="7329488" y="4156075"/>
            <a:ext cx="5953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0" name="Line 31"/>
          <p:cNvSpPr>
            <a:spLocks noChangeShapeType="1"/>
          </p:cNvSpPr>
          <p:nvPr/>
        </p:nvSpPr>
        <p:spPr bwMode="auto">
          <a:xfrm flipH="1">
            <a:off x="7475538" y="4768850"/>
            <a:ext cx="449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Rectangle 5"/>
          <p:cNvSpPr txBox="1">
            <a:spLocks noChangeArrowheads="1"/>
          </p:cNvSpPr>
          <p:nvPr/>
        </p:nvSpPr>
        <p:spPr bwMode="auto">
          <a:xfrm>
            <a:off x="4071938" y="1470025"/>
            <a:ext cx="5056187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08585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>
                <a:latin typeface="Arial" charset="0"/>
              </a:rPr>
              <a:t>Smooth ER </a:t>
            </a:r>
          </a:p>
          <a:p>
            <a:pPr lvl="2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400">
                <a:latin typeface="Arial" charset="0"/>
              </a:rPr>
              <a:t>No ribosomes on surface</a:t>
            </a:r>
          </a:p>
          <a:p>
            <a:pPr lvl="2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400">
                <a:latin typeface="Arial" charset="0"/>
              </a:rPr>
              <a:t>Lipid synthesis</a:t>
            </a:r>
          </a:p>
          <a:p>
            <a:pPr lvl="2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400">
                <a:latin typeface="Arial" charset="0"/>
              </a:rPr>
              <a:t>Packages the proteins</a:t>
            </a:r>
          </a:p>
        </p:txBody>
      </p:sp>
      <p:sp>
        <p:nvSpPr>
          <p:cNvPr id="19" name="Rectangle 5"/>
          <p:cNvSpPr txBox="1">
            <a:spLocks noChangeArrowheads="1"/>
          </p:cNvSpPr>
          <p:nvPr/>
        </p:nvSpPr>
        <p:spPr bwMode="auto">
          <a:xfrm>
            <a:off x="-230188" y="1493838"/>
            <a:ext cx="4840288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08585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>
                <a:latin typeface="Arial" charset="0"/>
              </a:rPr>
              <a:t>Rough ER </a:t>
            </a:r>
          </a:p>
          <a:p>
            <a:pPr lvl="2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400">
                <a:latin typeface="Arial" charset="0"/>
              </a:rPr>
              <a:t>Has ribosomes on surface</a:t>
            </a:r>
          </a:p>
          <a:p>
            <a:pPr lvl="2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400">
                <a:latin typeface="Arial" charset="0"/>
              </a:rPr>
              <a:t> Protein manufacturing, modifications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60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Golgi Apparatus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4294967295"/>
          </p:nvPr>
        </p:nvSpPr>
        <p:spPr>
          <a:xfrm>
            <a:off x="381000" y="95885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Refines synthesized products</a:t>
            </a:r>
          </a:p>
          <a:p>
            <a:pPr eaLnBrk="1" hangingPunct="1"/>
            <a:r>
              <a:rPr lang="en-US" altLang="en-US" smtClean="0"/>
              <a:t>Packaging and shipping center</a:t>
            </a:r>
          </a:p>
          <a:p>
            <a:pPr eaLnBrk="1" hangingPunct="1"/>
            <a:r>
              <a:rPr lang="en-US" altLang="en-US" smtClean="0"/>
              <a:t>Products are packaged into vesicles</a:t>
            </a:r>
          </a:p>
        </p:txBody>
      </p:sp>
      <p:pic>
        <p:nvPicPr>
          <p:cNvPr id="7173" name="Picture 18" descr="03_17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13"/>
          <a:stretch>
            <a:fillRect/>
          </a:stretch>
        </p:blipFill>
        <p:spPr bwMode="auto">
          <a:xfrm>
            <a:off x="298450" y="2922588"/>
            <a:ext cx="8547100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Box 4"/>
          <p:cNvSpPr txBox="1">
            <a:spLocks noChangeArrowheads="1"/>
          </p:cNvSpPr>
          <p:nvPr/>
        </p:nvSpPr>
        <p:spPr bwMode="auto">
          <a:xfrm>
            <a:off x="4851400" y="3346450"/>
            <a:ext cx="12080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Smooth ER</a:t>
            </a:r>
          </a:p>
        </p:txBody>
      </p:sp>
      <p:sp>
        <p:nvSpPr>
          <p:cNvPr id="7175" name="TextBox 5"/>
          <p:cNvSpPr txBox="1">
            <a:spLocks noChangeArrowheads="1"/>
          </p:cNvSpPr>
          <p:nvPr/>
        </p:nvSpPr>
        <p:spPr bwMode="auto">
          <a:xfrm>
            <a:off x="4918075" y="4178300"/>
            <a:ext cx="1150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Golgi apparatus</a:t>
            </a:r>
          </a:p>
        </p:txBody>
      </p:sp>
      <p:sp>
        <p:nvSpPr>
          <p:cNvPr id="7176" name="TextBox 6"/>
          <p:cNvSpPr txBox="1">
            <a:spLocks noChangeArrowheads="1"/>
          </p:cNvSpPr>
          <p:nvPr/>
        </p:nvSpPr>
        <p:spPr bwMode="auto">
          <a:xfrm>
            <a:off x="4867275" y="4887913"/>
            <a:ext cx="692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Vesicles</a:t>
            </a:r>
          </a:p>
        </p:txBody>
      </p:sp>
      <p:sp>
        <p:nvSpPr>
          <p:cNvPr id="7177" name="TextBox 7"/>
          <p:cNvSpPr txBox="1">
            <a:spLocks noChangeArrowheads="1"/>
          </p:cNvSpPr>
          <p:nvPr/>
        </p:nvSpPr>
        <p:spPr bwMode="auto">
          <a:xfrm>
            <a:off x="4845050" y="5160963"/>
            <a:ext cx="812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Lysosome</a:t>
            </a:r>
          </a:p>
        </p:txBody>
      </p:sp>
      <p:sp>
        <p:nvSpPr>
          <p:cNvPr id="7178" name="TextBox 8"/>
          <p:cNvSpPr txBox="1">
            <a:spLocks noChangeArrowheads="1"/>
          </p:cNvSpPr>
          <p:nvPr/>
        </p:nvSpPr>
        <p:spPr bwMode="auto">
          <a:xfrm>
            <a:off x="4865688" y="5383213"/>
            <a:ext cx="12287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Secretory vesicle</a:t>
            </a:r>
          </a:p>
        </p:txBody>
      </p:sp>
      <p:sp>
        <p:nvSpPr>
          <p:cNvPr id="7179" name="TextBox 9"/>
          <p:cNvSpPr txBox="1">
            <a:spLocks noChangeArrowheads="1"/>
          </p:cNvSpPr>
          <p:nvPr/>
        </p:nvSpPr>
        <p:spPr bwMode="auto">
          <a:xfrm>
            <a:off x="4851400" y="5605463"/>
            <a:ext cx="82708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Plasma  </a:t>
            </a:r>
          </a:p>
          <a:p>
            <a:pPr>
              <a:lnSpc>
                <a:spcPct val="90000"/>
              </a:lnSpc>
            </a:pPr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membrane</a:t>
            </a:r>
          </a:p>
        </p:txBody>
      </p:sp>
      <p:cxnSp>
        <p:nvCxnSpPr>
          <p:cNvPr id="7180" name="Straight Connector 12"/>
          <p:cNvCxnSpPr>
            <a:cxnSpLocks noChangeShapeType="1"/>
          </p:cNvCxnSpPr>
          <p:nvPr/>
        </p:nvCxnSpPr>
        <p:spPr bwMode="auto">
          <a:xfrm flipV="1">
            <a:off x="6002338" y="4306888"/>
            <a:ext cx="8572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81" name="Line 29"/>
          <p:cNvSpPr>
            <a:spLocks noChangeShapeType="1"/>
          </p:cNvSpPr>
          <p:nvPr/>
        </p:nvSpPr>
        <p:spPr bwMode="auto">
          <a:xfrm flipH="1">
            <a:off x="4117975" y="4297363"/>
            <a:ext cx="8509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2" name="Line 30"/>
          <p:cNvSpPr>
            <a:spLocks noChangeShapeType="1"/>
          </p:cNvSpPr>
          <p:nvPr/>
        </p:nvSpPr>
        <p:spPr bwMode="auto">
          <a:xfrm flipH="1">
            <a:off x="4267200" y="4995863"/>
            <a:ext cx="671513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3" name="Line 31"/>
          <p:cNvSpPr>
            <a:spLocks noChangeShapeType="1"/>
          </p:cNvSpPr>
          <p:nvPr/>
        </p:nvSpPr>
        <p:spPr bwMode="auto">
          <a:xfrm flipH="1">
            <a:off x="4572000" y="5286375"/>
            <a:ext cx="328613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4" name="Line 32"/>
          <p:cNvSpPr>
            <a:spLocks noChangeShapeType="1"/>
          </p:cNvSpPr>
          <p:nvPr/>
        </p:nvSpPr>
        <p:spPr bwMode="auto">
          <a:xfrm flipH="1">
            <a:off x="3810000" y="5507038"/>
            <a:ext cx="1090613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5" name="Freeform 33"/>
          <p:cNvSpPr>
            <a:spLocks/>
          </p:cNvSpPr>
          <p:nvPr/>
        </p:nvSpPr>
        <p:spPr bwMode="auto">
          <a:xfrm>
            <a:off x="4119563" y="5710238"/>
            <a:ext cx="784225" cy="74612"/>
          </a:xfrm>
          <a:custGeom>
            <a:avLst/>
            <a:gdLst>
              <a:gd name="T0" fmla="*/ 2147483647 w 494"/>
              <a:gd name="T1" fmla="*/ 0 h 47"/>
              <a:gd name="T2" fmla="*/ 2147483647 w 494"/>
              <a:gd name="T3" fmla="*/ 0 h 47"/>
              <a:gd name="T4" fmla="*/ 0 w 494"/>
              <a:gd name="T5" fmla="*/ 2147483647 h 4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94" h="47">
                <a:moveTo>
                  <a:pt x="494" y="0"/>
                </a:moveTo>
                <a:lnTo>
                  <a:pt x="74" y="0"/>
                </a:lnTo>
                <a:lnTo>
                  <a:pt x="0" y="47"/>
                </a:lnTo>
              </a:path>
            </a:pathLst>
          </a:cu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103"/>
    </mc:Choice>
    <mc:Fallback xmlns="">
      <p:transition spd="slow" advTm="641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Vesicles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4294967295"/>
          </p:nvPr>
        </p:nvSpPr>
        <p:spPr>
          <a:xfrm>
            <a:off x="0" y="681038"/>
            <a:ext cx="3098800" cy="5734050"/>
          </a:xfrm>
        </p:spPr>
        <p:txBody>
          <a:bodyPr/>
          <a:lstStyle/>
          <a:p>
            <a:pPr eaLnBrk="1" hangingPunct="1"/>
            <a:r>
              <a:rPr lang="en-US" altLang="en-US" smtClean="0"/>
              <a:t>Storage and shipping vesicles</a:t>
            </a:r>
          </a:p>
          <a:p>
            <a:pPr eaLnBrk="1" hangingPunct="1"/>
            <a:endParaRPr lang="en-US" altLang="en-US" smtClean="0"/>
          </a:p>
          <a:p>
            <a:pPr lvl="1" eaLnBrk="1" hangingPunct="1"/>
            <a:r>
              <a:rPr lang="en-US" altLang="en-US" smtClean="0"/>
              <a:t>Peroxisomes</a:t>
            </a:r>
          </a:p>
          <a:p>
            <a:pPr lvl="2" eaLnBrk="1" hangingPunct="1"/>
            <a:r>
              <a:rPr lang="en-US" altLang="en-US" smtClean="0"/>
              <a:t>Contain enzymes that detoxify </a:t>
            </a:r>
          </a:p>
          <a:p>
            <a:pPr lvl="1" eaLnBrk="1" hangingPunct="1"/>
            <a:r>
              <a:rPr lang="en-US" altLang="en-US" smtClean="0"/>
              <a:t>Lysosomes</a:t>
            </a:r>
          </a:p>
          <a:p>
            <a:pPr lvl="2" eaLnBrk="1" hangingPunct="1"/>
            <a:r>
              <a:rPr lang="en-US" altLang="en-US" smtClean="0"/>
              <a:t>Contain digestive enzymes</a:t>
            </a:r>
          </a:p>
        </p:txBody>
      </p:sp>
      <p:pic>
        <p:nvPicPr>
          <p:cNvPr id="8196" name="Picture 17" descr="03_18Figure-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9"/>
          <a:stretch>
            <a:fillRect/>
          </a:stretch>
        </p:blipFill>
        <p:spPr bwMode="auto">
          <a:xfrm>
            <a:off x="3098800" y="233363"/>
            <a:ext cx="6064250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Box 2"/>
          <p:cNvSpPr txBox="1">
            <a:spLocks noChangeArrowheads="1"/>
          </p:cNvSpPr>
          <p:nvPr/>
        </p:nvSpPr>
        <p:spPr bwMode="auto">
          <a:xfrm>
            <a:off x="4348163" y="4676775"/>
            <a:ext cx="1054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Bacterium</a:t>
            </a:r>
          </a:p>
        </p:txBody>
      </p:sp>
      <p:sp>
        <p:nvSpPr>
          <p:cNvPr id="8198" name="TextBox 3"/>
          <p:cNvSpPr txBox="1">
            <a:spLocks noChangeArrowheads="1"/>
          </p:cNvSpPr>
          <p:nvPr/>
        </p:nvSpPr>
        <p:spPr bwMode="auto">
          <a:xfrm>
            <a:off x="3905250" y="5626100"/>
            <a:ext cx="21415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Plasma membrane</a:t>
            </a:r>
          </a:p>
        </p:txBody>
      </p:sp>
      <p:sp>
        <p:nvSpPr>
          <p:cNvPr id="8199" name="TextBox 4"/>
          <p:cNvSpPr txBox="1">
            <a:spLocks noChangeArrowheads="1"/>
          </p:cNvSpPr>
          <p:nvPr/>
        </p:nvSpPr>
        <p:spPr bwMode="auto">
          <a:xfrm>
            <a:off x="4048125" y="2578100"/>
            <a:ext cx="127158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Golgi</a:t>
            </a:r>
          </a:p>
          <a:p>
            <a:r>
              <a:rPr lang="en-US" altLang="en-US" sz="1400" b="1">
                <a:latin typeface="Helvetica" pitchFamily="28" charset="0"/>
              </a:rPr>
              <a:t>apparatus</a:t>
            </a:r>
          </a:p>
        </p:txBody>
      </p:sp>
      <p:sp>
        <p:nvSpPr>
          <p:cNvPr id="8200" name="TextBox 5"/>
          <p:cNvSpPr txBox="1">
            <a:spLocks noChangeArrowheads="1"/>
          </p:cNvSpPr>
          <p:nvPr/>
        </p:nvSpPr>
        <p:spPr bwMode="auto">
          <a:xfrm>
            <a:off x="4054475" y="2087563"/>
            <a:ext cx="11922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Peroxisome</a:t>
            </a:r>
          </a:p>
        </p:txBody>
      </p:sp>
      <p:sp>
        <p:nvSpPr>
          <p:cNvPr id="8201" name="TextBox 6"/>
          <p:cNvSpPr txBox="1">
            <a:spLocks noChangeArrowheads="1"/>
          </p:cNvSpPr>
          <p:nvPr/>
        </p:nvSpPr>
        <p:spPr bwMode="auto">
          <a:xfrm>
            <a:off x="5116513" y="1316038"/>
            <a:ext cx="8366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Alcohol</a:t>
            </a:r>
          </a:p>
        </p:txBody>
      </p:sp>
      <p:sp>
        <p:nvSpPr>
          <p:cNvPr id="8202" name="TextBox 7"/>
          <p:cNvSpPr txBox="1">
            <a:spLocks noChangeArrowheads="1"/>
          </p:cNvSpPr>
          <p:nvPr/>
        </p:nvSpPr>
        <p:spPr bwMode="auto">
          <a:xfrm>
            <a:off x="5462588" y="833438"/>
            <a:ext cx="10334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Harmless </a:t>
            </a:r>
          </a:p>
          <a:p>
            <a:r>
              <a:rPr lang="en-US" altLang="en-US" sz="1400" b="1">
                <a:latin typeface="Helvetica" pitchFamily="28" charset="0"/>
              </a:rPr>
              <a:t>   waste</a:t>
            </a:r>
          </a:p>
        </p:txBody>
      </p:sp>
      <p:sp>
        <p:nvSpPr>
          <p:cNvPr id="8203" name="TextBox 8"/>
          <p:cNvSpPr txBox="1">
            <a:spLocks noChangeArrowheads="1"/>
          </p:cNvSpPr>
          <p:nvPr/>
        </p:nvSpPr>
        <p:spPr bwMode="auto">
          <a:xfrm>
            <a:off x="7712075" y="2484438"/>
            <a:ext cx="9747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Cell toxic</a:t>
            </a:r>
          </a:p>
          <a:p>
            <a:r>
              <a:rPr lang="en-US" altLang="en-US" sz="1400" b="1">
                <a:latin typeface="Helvetica" pitchFamily="28" charset="0"/>
              </a:rPr>
              <a:t>waste</a:t>
            </a:r>
          </a:p>
        </p:txBody>
      </p:sp>
      <p:sp>
        <p:nvSpPr>
          <p:cNvPr id="8204" name="TextBox 9"/>
          <p:cNvSpPr txBox="1">
            <a:spLocks noChangeArrowheads="1"/>
          </p:cNvSpPr>
          <p:nvPr/>
        </p:nvSpPr>
        <p:spPr bwMode="auto">
          <a:xfrm>
            <a:off x="7802563" y="3421063"/>
            <a:ext cx="1063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Lysosome</a:t>
            </a:r>
          </a:p>
        </p:txBody>
      </p:sp>
      <p:sp>
        <p:nvSpPr>
          <p:cNvPr id="8205" name="TextBox 10"/>
          <p:cNvSpPr txBox="1">
            <a:spLocks noChangeArrowheads="1"/>
          </p:cNvSpPr>
          <p:nvPr/>
        </p:nvSpPr>
        <p:spPr bwMode="auto">
          <a:xfrm>
            <a:off x="7847013" y="4097338"/>
            <a:ext cx="9747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Residual </a:t>
            </a:r>
          </a:p>
          <a:p>
            <a:r>
              <a:rPr lang="en-US" altLang="en-US" sz="1400" b="1">
                <a:latin typeface="Helvetica" pitchFamily="28" charset="0"/>
              </a:rPr>
              <a:t>   body</a:t>
            </a:r>
          </a:p>
        </p:txBody>
      </p:sp>
      <p:cxnSp>
        <p:nvCxnSpPr>
          <p:cNvPr id="8206" name="Straight Connector 13"/>
          <p:cNvCxnSpPr>
            <a:cxnSpLocks noChangeShapeType="1"/>
          </p:cNvCxnSpPr>
          <p:nvPr/>
        </p:nvCxnSpPr>
        <p:spPr bwMode="auto">
          <a:xfrm>
            <a:off x="4695825" y="2738438"/>
            <a:ext cx="6381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7" name="Straight Connector 16"/>
          <p:cNvCxnSpPr>
            <a:cxnSpLocks noChangeShapeType="1"/>
          </p:cNvCxnSpPr>
          <p:nvPr/>
        </p:nvCxnSpPr>
        <p:spPr bwMode="auto">
          <a:xfrm flipV="1">
            <a:off x="7591425" y="3584575"/>
            <a:ext cx="2921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08" name="Line 35"/>
          <p:cNvSpPr>
            <a:spLocks noChangeShapeType="1"/>
          </p:cNvSpPr>
          <p:nvPr/>
        </p:nvSpPr>
        <p:spPr bwMode="auto">
          <a:xfrm flipV="1">
            <a:off x="8312150" y="4564063"/>
            <a:ext cx="0" cy="2174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9" name="Line 36"/>
          <p:cNvSpPr>
            <a:spLocks noChangeShapeType="1"/>
          </p:cNvSpPr>
          <p:nvPr/>
        </p:nvSpPr>
        <p:spPr bwMode="auto">
          <a:xfrm>
            <a:off x="5613400" y="5795963"/>
            <a:ext cx="10509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0" name="Line 37"/>
          <p:cNvSpPr>
            <a:spLocks noChangeShapeType="1"/>
          </p:cNvSpPr>
          <p:nvPr/>
        </p:nvSpPr>
        <p:spPr bwMode="auto">
          <a:xfrm>
            <a:off x="4883150" y="4935538"/>
            <a:ext cx="0" cy="1301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931"/>
    </mc:Choice>
    <mc:Fallback xmlns="">
      <p:transition spd="slow" advTm="919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Mitochondria</a:t>
            </a:r>
          </a:p>
        </p:txBody>
      </p:sp>
      <p:sp>
        <p:nvSpPr>
          <p:cNvPr id="66563" name="Content Placeholder 2"/>
          <p:cNvSpPr>
            <a:spLocks noGrp="1"/>
          </p:cNvSpPr>
          <p:nvPr>
            <p:ph idx="4294967295"/>
          </p:nvPr>
        </p:nvSpPr>
        <p:spPr>
          <a:xfrm>
            <a:off x="276225" y="1011238"/>
            <a:ext cx="3335338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“Power plant” of the cell</a:t>
            </a:r>
          </a:p>
          <a:p>
            <a:pPr eaLnBrk="1" hangingPunct="1"/>
            <a:r>
              <a:rPr lang="en-US" altLang="en-US" smtClean="0"/>
              <a:t>Surrounded by a double membrane</a:t>
            </a:r>
          </a:p>
          <a:p>
            <a:pPr eaLnBrk="1" hangingPunct="1"/>
            <a:r>
              <a:rPr lang="en-US" altLang="en-US" smtClean="0"/>
              <a:t>Utilizes O</a:t>
            </a:r>
            <a:r>
              <a:rPr lang="en-US" altLang="en-US" baseline="-25000" smtClean="0"/>
              <a:t>2</a:t>
            </a:r>
            <a:r>
              <a:rPr lang="en-US" altLang="en-US" smtClean="0"/>
              <a:t> and produces CO</a:t>
            </a:r>
            <a:r>
              <a:rPr lang="en-US" altLang="en-US" baseline="-25000" smtClean="0"/>
              <a:t>2</a:t>
            </a:r>
          </a:p>
          <a:p>
            <a:pPr eaLnBrk="1" hangingPunct="1"/>
            <a:r>
              <a:rPr lang="en-US" altLang="en-US" smtClean="0"/>
              <a:t>Generates ATP</a:t>
            </a:r>
          </a:p>
        </p:txBody>
      </p:sp>
      <p:pic>
        <p:nvPicPr>
          <p:cNvPr id="9220" name="Picture 9" descr="03_19aFigure-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1"/>
          <a:stretch>
            <a:fillRect/>
          </a:stretch>
        </p:blipFill>
        <p:spPr bwMode="auto">
          <a:xfrm>
            <a:off x="3508375" y="119063"/>
            <a:ext cx="5584825" cy="641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1" name="Group 15"/>
          <p:cNvGrpSpPr>
            <a:grpSpLocks/>
          </p:cNvGrpSpPr>
          <p:nvPr/>
        </p:nvGrpSpPr>
        <p:grpSpPr bwMode="auto">
          <a:xfrm>
            <a:off x="4964113" y="4583113"/>
            <a:ext cx="854075" cy="614362"/>
            <a:chOff x="2038" y="2898"/>
            <a:chExt cx="538" cy="387"/>
          </a:xfrm>
        </p:grpSpPr>
        <p:sp>
          <p:nvSpPr>
            <p:cNvPr id="9229" name="Line 16"/>
            <p:cNvSpPr>
              <a:spLocks noChangeShapeType="1"/>
            </p:cNvSpPr>
            <p:nvPr/>
          </p:nvSpPr>
          <p:spPr bwMode="auto">
            <a:xfrm>
              <a:off x="2038" y="2898"/>
              <a:ext cx="352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0" name="Freeform 17"/>
            <p:cNvSpPr>
              <a:spLocks/>
            </p:cNvSpPr>
            <p:nvPr/>
          </p:nvSpPr>
          <p:spPr bwMode="auto">
            <a:xfrm>
              <a:off x="2040" y="3159"/>
              <a:ext cx="536" cy="126"/>
            </a:xfrm>
            <a:custGeom>
              <a:avLst/>
              <a:gdLst>
                <a:gd name="T0" fmla="*/ 0 w 536"/>
                <a:gd name="T1" fmla="*/ 126 h 126"/>
                <a:gd name="T2" fmla="*/ 314 w 536"/>
                <a:gd name="T3" fmla="*/ 126 h 126"/>
                <a:gd name="T4" fmla="*/ 536 w 536"/>
                <a:gd name="T5" fmla="*/ 0 h 12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36" h="126">
                  <a:moveTo>
                    <a:pt x="0" y="126"/>
                  </a:moveTo>
                  <a:lnTo>
                    <a:pt x="314" y="126"/>
                  </a:lnTo>
                  <a:lnTo>
                    <a:pt x="536" y="0"/>
                  </a:lnTo>
                </a:path>
              </a:pathLst>
            </a:custGeom>
            <a:noFill/>
            <a:ln w="158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22" name="TextBox 2"/>
          <p:cNvSpPr txBox="1">
            <a:spLocks noChangeArrowheads="1"/>
          </p:cNvSpPr>
          <p:nvPr/>
        </p:nvSpPr>
        <p:spPr bwMode="auto">
          <a:xfrm>
            <a:off x="3998913" y="2906713"/>
            <a:ext cx="1177925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58DDD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600" b="1">
                <a:latin typeface="Helvetica" pitchFamily="28" charset="0"/>
              </a:rPr>
              <a:t>Nutrients</a:t>
            </a:r>
          </a:p>
          <a:p>
            <a:pPr>
              <a:lnSpc>
                <a:spcPct val="90000"/>
              </a:lnSpc>
            </a:pPr>
            <a:r>
              <a:rPr lang="en-US" altLang="en-US" sz="1600" b="1">
                <a:latin typeface="Helvetica" pitchFamily="28" charset="0"/>
              </a:rPr>
              <a:t>from </a:t>
            </a:r>
          </a:p>
          <a:p>
            <a:pPr>
              <a:lnSpc>
                <a:spcPct val="90000"/>
              </a:lnSpc>
            </a:pPr>
            <a:r>
              <a:rPr lang="en-US" altLang="en-US" sz="1600" b="1">
                <a:latin typeface="Helvetica" pitchFamily="28" charset="0"/>
              </a:rPr>
              <a:t>foodstuffs</a:t>
            </a:r>
          </a:p>
        </p:txBody>
      </p:sp>
      <p:sp>
        <p:nvSpPr>
          <p:cNvPr id="9223" name="TextBox 3"/>
          <p:cNvSpPr txBox="1">
            <a:spLocks noChangeArrowheads="1"/>
          </p:cNvSpPr>
          <p:nvPr/>
        </p:nvSpPr>
        <p:spPr bwMode="auto">
          <a:xfrm>
            <a:off x="3784600" y="4184650"/>
            <a:ext cx="12112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58DDD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600" b="1">
                <a:latin typeface="Helvetica" pitchFamily="28" charset="0"/>
              </a:rPr>
              <a:t>Inner </a:t>
            </a:r>
          </a:p>
          <a:p>
            <a:pPr>
              <a:lnSpc>
                <a:spcPct val="90000"/>
              </a:lnSpc>
            </a:pPr>
            <a:r>
              <a:rPr lang="en-US" altLang="en-US" sz="1600" b="1">
                <a:latin typeface="Helvetica" pitchFamily="28" charset="0"/>
              </a:rPr>
              <a:t>membrane</a:t>
            </a:r>
          </a:p>
        </p:txBody>
      </p:sp>
      <p:sp>
        <p:nvSpPr>
          <p:cNvPr id="9224" name="TextBox 4"/>
          <p:cNvSpPr txBox="1">
            <a:spLocks noChangeArrowheads="1"/>
          </p:cNvSpPr>
          <p:nvPr/>
        </p:nvSpPr>
        <p:spPr bwMode="auto">
          <a:xfrm>
            <a:off x="3784600" y="4816475"/>
            <a:ext cx="12112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58DDD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600" b="1">
                <a:latin typeface="Helvetica" pitchFamily="28" charset="0"/>
              </a:rPr>
              <a:t>Outer </a:t>
            </a:r>
          </a:p>
          <a:p>
            <a:pPr>
              <a:lnSpc>
                <a:spcPct val="90000"/>
              </a:lnSpc>
            </a:pPr>
            <a:r>
              <a:rPr lang="en-US" altLang="en-US" sz="1600" b="1">
                <a:latin typeface="Helvetica" pitchFamily="28" charset="0"/>
              </a:rPr>
              <a:t>membrane</a:t>
            </a:r>
          </a:p>
        </p:txBody>
      </p:sp>
      <p:sp>
        <p:nvSpPr>
          <p:cNvPr id="9225" name="TextBox 5"/>
          <p:cNvSpPr txBox="1">
            <a:spLocks noChangeArrowheads="1"/>
          </p:cNvSpPr>
          <p:nvPr/>
        </p:nvSpPr>
        <p:spPr bwMode="auto">
          <a:xfrm>
            <a:off x="3998913" y="6049963"/>
            <a:ext cx="41243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58DDD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600" b="1">
                <a:latin typeface="Helvetica" pitchFamily="28" charset="0"/>
              </a:rPr>
              <a:t>a) The structure and overall function of a</a:t>
            </a:r>
          </a:p>
          <a:p>
            <a:pPr>
              <a:lnSpc>
                <a:spcPct val="95000"/>
              </a:lnSpc>
            </a:pPr>
            <a:r>
              <a:rPr lang="en-US" altLang="en-US" sz="1600" b="1">
                <a:latin typeface="Helvetica" pitchFamily="28" charset="0"/>
              </a:rPr>
              <a:t>    mitochondrion.</a:t>
            </a:r>
          </a:p>
        </p:txBody>
      </p:sp>
      <p:sp>
        <p:nvSpPr>
          <p:cNvPr id="9226" name="Line 22"/>
          <p:cNvSpPr>
            <a:spLocks noChangeShapeType="1"/>
          </p:cNvSpPr>
          <p:nvPr/>
        </p:nvSpPr>
        <p:spPr bwMode="auto">
          <a:xfrm>
            <a:off x="4964113" y="4583113"/>
            <a:ext cx="55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7" name="Freeform 23"/>
          <p:cNvSpPr>
            <a:spLocks/>
          </p:cNvSpPr>
          <p:nvPr/>
        </p:nvSpPr>
        <p:spPr bwMode="auto">
          <a:xfrm>
            <a:off x="4967288" y="4997450"/>
            <a:ext cx="850900" cy="200025"/>
          </a:xfrm>
          <a:custGeom>
            <a:avLst/>
            <a:gdLst>
              <a:gd name="T0" fmla="*/ 0 w 536"/>
              <a:gd name="T1" fmla="*/ 2147483647 h 126"/>
              <a:gd name="T2" fmla="*/ 2147483647 w 536"/>
              <a:gd name="T3" fmla="*/ 2147483647 h 126"/>
              <a:gd name="T4" fmla="*/ 2147483647 w 536"/>
              <a:gd name="T5" fmla="*/ 0 h 12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36" h="126">
                <a:moveTo>
                  <a:pt x="0" y="126"/>
                </a:moveTo>
                <a:lnTo>
                  <a:pt x="314" y="126"/>
                </a:lnTo>
                <a:lnTo>
                  <a:pt x="536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238"/>
    </mc:Choice>
    <mc:Fallback xmlns="">
      <p:transition spd="slow" advTm="1362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|20.9|41.8|22.3|16.1|14.2|11|17.7|43|20.2|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19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1|31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7.1|6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|2.3|27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Gmac6:Applications:Microsoft Office 2004:Templates:My Templates:Johnson_6e_PPT_template_2line.pot</Template>
  <TotalTime>680</TotalTime>
  <Words>277</Words>
  <Application>Microsoft Office PowerPoint</Application>
  <PresentationFormat>On-screen Show (4:3)</PresentationFormat>
  <Paragraphs>119</Paragraphs>
  <Slides>7</Slides>
  <Notes>7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Johnson_6e_PPT_template-orig</vt:lpstr>
      <vt:lpstr>PowerPoint Presentation</vt:lpstr>
      <vt:lpstr>Nucleus</vt:lpstr>
      <vt:lpstr>Ribosomes</vt:lpstr>
      <vt:lpstr>Endoplasmic Reticulum (ER)</vt:lpstr>
      <vt:lpstr>Golgi Apparatus</vt:lpstr>
      <vt:lpstr>Vesicles</vt:lpstr>
      <vt:lpstr>Mitochondria</vt:lpstr>
    </vt:vector>
  </TitlesOfParts>
  <Company>뿿첰ᢏ㽔뿿_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3, Part A</dc:title>
  <dc:creator>Gary</dc:creator>
  <cp:lastModifiedBy>Gary</cp:lastModifiedBy>
  <cp:revision>80</cp:revision>
  <cp:lastPrinted>2002-04-29T18:54:29Z</cp:lastPrinted>
  <dcterms:created xsi:type="dcterms:W3CDTF">2008-11-18T22:42:21Z</dcterms:created>
  <dcterms:modified xsi:type="dcterms:W3CDTF">2016-08-17T02:03:16Z</dcterms:modified>
</cp:coreProperties>
</file>