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1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notesSlides/notesSlide5.xml" ContentType="application/vnd.openxmlformats-officedocument.presentationml.notesSlide+xml"/>
  <Override PartName="/ppt/tags/tag3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9" r:id="rId1"/>
    <p:sldMasterId id="2147483662" r:id="rId2"/>
  </p:sldMasterIdLst>
  <p:notesMasterIdLst>
    <p:notesMasterId r:id="rId10"/>
  </p:notesMasterIdLst>
  <p:handoutMasterIdLst>
    <p:handoutMasterId r:id="rId11"/>
  </p:handoutMasterIdLst>
  <p:sldIdLst>
    <p:sldId id="400" r:id="rId3"/>
    <p:sldId id="380" r:id="rId4"/>
    <p:sldId id="421" r:id="rId5"/>
    <p:sldId id="422" r:id="rId6"/>
    <p:sldId id="382" r:id="rId7"/>
    <p:sldId id="402" r:id="rId8"/>
    <p:sldId id="403" r:id="rId9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pitchFamily="18" charset="0"/>
        <a:ea typeface="ＭＳ Ｐゴシック" pitchFamily="28" charset="-128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  <a:srgbClr val="00D68F"/>
    <a:srgbClr val="00BE7F"/>
    <a:srgbClr val="009999"/>
    <a:srgbClr val="E7E200"/>
    <a:srgbClr val="00CC99"/>
    <a:srgbClr val="0A29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8089" autoAdjust="0"/>
  </p:normalViewPr>
  <p:slideViewPr>
    <p:cSldViewPr snapToGrid="0">
      <p:cViewPr varScale="1">
        <p:scale>
          <a:sx n="131" d="100"/>
          <a:sy n="131" d="100"/>
        </p:scale>
        <p:origin x="-1008" y="-90"/>
      </p:cViewPr>
      <p:guideLst>
        <p:guide orient="horz" pos="4128"/>
        <p:guide orient="horz" pos="316"/>
        <p:guide orient="horz" pos="299"/>
        <p:guide orient="horz" pos="979"/>
        <p:guide pos="2880"/>
        <p:guide pos="31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98" d="100"/>
          <a:sy n="98" d="100"/>
        </p:scale>
        <p:origin x="-3516" y="-96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152ABF08-614C-4962-9715-9E17263FE00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19566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Bookman Old Style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60283165-100E-48B9-A902-7B4F4A752F4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4664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Bookman Old Style" pitchFamily="2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Bookman Old Style" pitchFamily="2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Bookman Old Style" pitchFamily="2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Bookman Old Style" pitchFamily="2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Bookman Old Style" pitchFamily="2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man Old Style" pitchFamily="2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man Old Style" pitchFamily="2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man Old Style" pitchFamily="2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man Old Style" pitchFamily="28" charset="0"/>
              </a:defRPr>
            </a:lvl9pPr>
          </a:lstStyle>
          <a:p>
            <a:pPr>
              <a:spcBef>
                <a:spcPct val="0"/>
              </a:spcBef>
            </a:pPr>
            <a:fld id="{5ABFB9DF-46E9-4B70-B23A-97CF2CF64B68}" type="slidenum">
              <a:rPr lang="en-US" altLang="en-US" smtClean="0">
                <a:ea typeface="ＭＳ Ｐゴシック" pitchFamily="28" charset="-128"/>
              </a:rPr>
              <a:pPr>
                <a:spcBef>
                  <a:spcPct val="0"/>
                </a:spcBef>
              </a:pPr>
              <a:t>2</a:t>
            </a:fld>
            <a:endParaRPr lang="en-US" altLang="en-US" smtClean="0">
              <a:ea typeface="ＭＳ Ｐゴシック" pitchFamily="28" charset="-128"/>
            </a:endParaRPr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Bookman Old Style" pitchFamily="28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Bookman Old Style" pitchFamily="28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Bookman Old Style" pitchFamily="28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Bookman Old Style" pitchFamily="28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Bookman Old Style" pitchFamily="28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man Old Style" pitchFamily="28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man Old Style" pitchFamily="28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man Old Style" pitchFamily="28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Bookman Old Style" pitchFamily="28" charset="0"/>
              </a:defRPr>
            </a:lvl9pPr>
          </a:lstStyle>
          <a:p>
            <a:pPr>
              <a:spcBef>
                <a:spcPct val="0"/>
              </a:spcBef>
            </a:pPr>
            <a:fld id="{32AC9171-B0F2-4E6A-B9A9-58AAEB7E9CC8}" type="slidenum">
              <a:rPr lang="en-US" altLang="en-US" smtClean="0">
                <a:ea typeface="ＭＳ Ｐゴシック" pitchFamily="28" charset="-128"/>
              </a:rPr>
              <a:pPr>
                <a:spcBef>
                  <a:spcPct val="0"/>
                </a:spcBef>
              </a:pPr>
              <a:t>5</a:t>
            </a:fld>
            <a:endParaRPr lang="en-US" altLang="en-US" smtClean="0">
              <a:ea typeface="ＭＳ Ｐゴシック" pitchFamily="28" charset="-128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Bookman Old Style" pitchFamily="28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70167Johnson6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6"/>
          <p:cNvSpPr txBox="1">
            <a:spLocks noChangeArrowheads="1"/>
          </p:cNvSpPr>
          <p:nvPr/>
        </p:nvSpPr>
        <p:spPr bwMode="auto">
          <a:xfrm>
            <a:off x="677863" y="2144713"/>
            <a:ext cx="4656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>
              <a:defRPr/>
            </a:pPr>
            <a:r>
              <a:rPr lang="en-US" sz="2000" smtClean="0">
                <a:solidFill>
                  <a:schemeClr val="bg1"/>
                </a:solidFill>
                <a:latin typeface="Arial" pitchFamily="34" charset="0"/>
                <a:cs typeface="+mn-cs"/>
              </a:rPr>
              <a:t>Concepts and Current Issues</a:t>
            </a:r>
            <a:endParaRPr lang="en-US" sz="3200" smtClean="0">
              <a:latin typeface="Arial" pitchFamily="34" charset="0"/>
              <a:cs typeface="+mn-cs"/>
            </a:endParaRP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609600" y="331788"/>
            <a:ext cx="46736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n-US" sz="7200" smtClean="0">
                <a:solidFill>
                  <a:srgbClr val="B4DD65"/>
                </a:solidFill>
                <a:latin typeface="Arial" pitchFamily="34" charset="0"/>
                <a:cs typeface="+mn-cs"/>
              </a:rPr>
              <a:t>Human Biology</a:t>
            </a:r>
            <a:endParaRPr lang="en-US" sz="4800" smtClean="0">
              <a:latin typeface="Arial" pitchFamily="34" charset="0"/>
              <a:cs typeface="+mn-cs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 rot="16200000">
            <a:off x="-493712" y="969963"/>
            <a:ext cx="2065337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US" sz="2200" smtClean="0">
                <a:solidFill>
                  <a:srgbClr val="958DDD"/>
                </a:solidFill>
                <a:latin typeface="Arial" pitchFamily="34" charset="0"/>
                <a:cs typeface="+mn-cs"/>
              </a:rPr>
              <a:t>Sixth Edition</a:t>
            </a:r>
            <a:endParaRPr lang="en-US" sz="2000" smtClean="0">
              <a:latin typeface="Arial" pitchFamily="34" charset="0"/>
              <a:cs typeface="+mn-cs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1752600" y="2584450"/>
            <a:ext cx="2414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1pPr>
            <a:lvl2pPr marL="742950" indent="-28575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2pPr>
            <a:lvl3pPr marL="11430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3pPr>
            <a:lvl4pPr marL="16002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4pPr>
            <a:lvl5pPr marL="2057400" indent="-228600" eaLnBrk="0" hangingPunct="0"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18" charset="0"/>
                <a:ea typeface="ＭＳ Ｐゴシック" pitchFamily="34" charset="-128"/>
              </a:defRPr>
            </a:lvl9pPr>
          </a:lstStyle>
          <a:p>
            <a:pPr algn="ctr">
              <a:defRPr/>
            </a:pPr>
            <a:r>
              <a:rPr lang="en-US" sz="2000" smtClean="0">
                <a:solidFill>
                  <a:srgbClr val="F2FF0A"/>
                </a:solidFill>
                <a:latin typeface="Arial" pitchFamily="34" charset="0"/>
                <a:cs typeface="+mn-cs"/>
              </a:rPr>
              <a:t>Michael D. Johnson</a:t>
            </a:r>
            <a:endParaRPr lang="en-US" sz="2000" smtClean="0">
              <a:latin typeface="Arial" pitchFamily="34" charset="0"/>
              <a:cs typeface="+mn-cs"/>
            </a:endParaRPr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4572000" y="390525"/>
            <a:ext cx="4572000" cy="1219200"/>
          </a:xfrm>
        </p:spPr>
        <p:txBody>
          <a:bodyPr anchor="ctr"/>
          <a:lstStyle>
            <a:lvl1pPr algn="ctr">
              <a:defRPr>
                <a:solidFill>
                  <a:srgbClr val="B4DD65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5837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1752600"/>
            <a:ext cx="4572000" cy="1676400"/>
          </a:xfrm>
        </p:spPr>
        <p:txBody>
          <a:bodyPr/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0910394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312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05117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050583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3999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628401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803493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995515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41656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79559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240014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854516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596862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92228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594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770965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1430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143000"/>
            <a:ext cx="4076700" cy="4953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497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1093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606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5412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051661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75261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143000"/>
            <a:ext cx="8305800" cy="495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6" r:id="rId1"/>
    <p:sldLayoutId id="2147483855" r:id="rId2"/>
    <p:sldLayoutId id="2147483856" r:id="rId3"/>
    <p:sldLayoutId id="2147483857" r:id="rId4"/>
    <p:sldLayoutId id="2147483858" r:id="rId5"/>
    <p:sldLayoutId id="2147483859" r:id="rId6"/>
    <p:sldLayoutId id="2147483860" r:id="rId7"/>
    <p:sldLayoutId id="2147483861" r:id="rId8"/>
    <p:sldLayoutId id="2147483862" r:id="rId9"/>
    <p:sldLayoutId id="2147483863" r:id="rId10"/>
    <p:sldLayoutId id="2147483864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cxnSp>
        <p:nvCxnSpPr>
          <p:cNvPr id="2052" name="Straight Connector 5"/>
          <p:cNvCxnSpPr>
            <a:cxnSpLocks noChangeShapeType="1"/>
          </p:cNvCxnSpPr>
          <p:nvPr/>
        </p:nvCxnSpPr>
        <p:spPr bwMode="auto">
          <a:xfrm>
            <a:off x="0" y="12192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7" Type="http://schemas.openxmlformats.org/officeDocument/2006/relationships/image" Target="../media/image3.png"/><Relationship Id="rId2" Type="http://schemas.microsoft.com/office/2007/relationships/media" Target="../media/media3.WAV"/><Relationship Id="rId1" Type="http://schemas.openxmlformats.org/officeDocument/2006/relationships/tags" Target="../tags/tag1.xml"/><Relationship Id="rId6" Type="http://schemas.openxmlformats.org/officeDocument/2006/relationships/image" Target="../media/image4.jpe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4.WAV"/><Relationship Id="rId1" Type="http://schemas.openxmlformats.org/officeDocument/2006/relationships/audio" Target="NULL" TargetMode="External"/><Relationship Id="rId6" Type="http://schemas.openxmlformats.org/officeDocument/2006/relationships/image" Target="../media/image3.png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wav"/><Relationship Id="rId2" Type="http://schemas.microsoft.com/office/2007/relationships/media" Target="../media/media5.wav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wav"/><Relationship Id="rId2" Type="http://schemas.microsoft.com/office/2007/relationships/media" Target="../media/media6.wav"/><Relationship Id="rId1" Type="http://schemas.openxmlformats.org/officeDocument/2006/relationships/tags" Target="../tags/tag3.xml"/><Relationship Id="rId6" Type="http://schemas.openxmlformats.org/officeDocument/2006/relationships/image" Target="../media/image3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3.pn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9" descr="03_11Figure-U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67"/>
          <a:stretch>
            <a:fillRect/>
          </a:stretch>
        </p:blipFill>
        <p:spPr bwMode="auto">
          <a:xfrm>
            <a:off x="298450" y="495300"/>
            <a:ext cx="8547100" cy="5526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0" name="TextBox 2"/>
          <p:cNvSpPr txBox="1">
            <a:spLocks noChangeArrowheads="1"/>
          </p:cNvSpPr>
          <p:nvPr/>
        </p:nvSpPr>
        <p:spPr bwMode="auto">
          <a:xfrm>
            <a:off x="2643188" y="1179513"/>
            <a:ext cx="142875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>
                <a:latin typeface="Helvetica" pitchFamily="28" charset="0"/>
              </a:rPr>
              <a:t>Receptor site </a:t>
            </a:r>
          </a:p>
        </p:txBody>
      </p:sp>
      <p:sp>
        <p:nvSpPr>
          <p:cNvPr id="4101" name="TextBox 5"/>
          <p:cNvSpPr txBox="1">
            <a:spLocks noChangeArrowheads="1"/>
          </p:cNvSpPr>
          <p:nvPr/>
        </p:nvSpPr>
        <p:spPr bwMode="auto">
          <a:xfrm>
            <a:off x="465138" y="584200"/>
            <a:ext cx="330358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>
                <a:latin typeface="Helvetica" pitchFamily="28" charset="0"/>
              </a:rPr>
              <a:t>Extracellular environment</a:t>
            </a:r>
          </a:p>
        </p:txBody>
      </p:sp>
      <p:sp>
        <p:nvSpPr>
          <p:cNvPr id="4102" name="TextBox 6"/>
          <p:cNvSpPr txBox="1">
            <a:spLocks noChangeArrowheads="1"/>
          </p:cNvSpPr>
          <p:nvPr/>
        </p:nvSpPr>
        <p:spPr bwMode="auto">
          <a:xfrm>
            <a:off x="466725" y="5548313"/>
            <a:ext cx="1482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>
                <a:latin typeface="Helvetica" pitchFamily="28" charset="0"/>
              </a:rPr>
              <a:t>Cytoplasm</a:t>
            </a:r>
          </a:p>
        </p:txBody>
      </p:sp>
      <p:sp>
        <p:nvSpPr>
          <p:cNvPr id="4103" name="TextBox 7"/>
          <p:cNvSpPr txBox="1">
            <a:spLocks noChangeArrowheads="1"/>
          </p:cNvSpPr>
          <p:nvPr/>
        </p:nvSpPr>
        <p:spPr bwMode="auto">
          <a:xfrm>
            <a:off x="2433638" y="5124450"/>
            <a:ext cx="1355725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>
                <a:latin typeface="Helvetica" pitchFamily="28" charset="0"/>
              </a:rPr>
              <a:t>Substrate</a:t>
            </a:r>
          </a:p>
        </p:txBody>
      </p:sp>
      <p:sp>
        <p:nvSpPr>
          <p:cNvPr id="4104" name="TextBox 8"/>
          <p:cNvSpPr txBox="1">
            <a:spLocks noChangeArrowheads="1"/>
          </p:cNvSpPr>
          <p:nvPr/>
        </p:nvSpPr>
        <p:spPr bwMode="auto">
          <a:xfrm>
            <a:off x="5961063" y="5386388"/>
            <a:ext cx="11430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>
                <a:latin typeface="Helvetica" pitchFamily="28" charset="0"/>
              </a:rPr>
              <a:t>Product</a:t>
            </a:r>
          </a:p>
        </p:txBody>
      </p:sp>
      <p:cxnSp>
        <p:nvCxnSpPr>
          <p:cNvPr id="4105" name="Straight Connector 8"/>
          <p:cNvCxnSpPr>
            <a:cxnSpLocks noChangeShapeType="1"/>
          </p:cNvCxnSpPr>
          <p:nvPr/>
        </p:nvCxnSpPr>
        <p:spPr bwMode="auto">
          <a:xfrm rot="5400000" flipH="1" flipV="1">
            <a:off x="2378075" y="1827213"/>
            <a:ext cx="342900" cy="317500"/>
          </a:xfrm>
          <a:prstGeom prst="line">
            <a:avLst/>
          </a:prstGeom>
          <a:noFill/>
          <a:ln w="222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3" name="220C58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60960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6949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94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6" descr="ServDisk_02:Johnson_IRDVD_TA:Johnson_MM:Johnson_PPT:Johnson_Lects:Sample_Design:Strip.png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The Sodium–Potassium Pump: </a:t>
            </a:r>
            <a:br>
              <a:rPr lang="en-US" altLang="en-US" smtClean="0"/>
            </a:br>
            <a:r>
              <a:rPr lang="en-US" altLang="en-US" smtClean="0"/>
              <a:t>Helps Maintains Cell Volume</a:t>
            </a:r>
          </a:p>
        </p:txBody>
      </p:sp>
      <p:sp>
        <p:nvSpPr>
          <p:cNvPr id="5123" name="Rectangle 7"/>
          <p:cNvSpPr>
            <a:spLocks noGrp="1" noChangeArrowheads="1"/>
          </p:cNvSpPr>
          <p:nvPr>
            <p:ph type="body" idx="4294967295"/>
          </p:nvPr>
        </p:nvSpPr>
        <p:spPr>
          <a:xfrm>
            <a:off x="381000" y="1400175"/>
            <a:ext cx="8342313" cy="4495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3000" smtClean="0"/>
              <a:t>Sodium–potassium pump expels unwanted ions, keeps needed ones, and maintains cell volume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3000" smtClean="0"/>
              <a:t>ATP is used to expel 3 sodium ions for every 2 potassium ions brought into the cell</a:t>
            </a:r>
          </a:p>
        </p:txBody>
      </p:sp>
      <p:pic>
        <p:nvPicPr>
          <p:cNvPr id="2" name="4E96581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60960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5534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534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11" descr="03_12aFigure-U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89"/>
          <a:stretch>
            <a:fillRect/>
          </a:stretch>
        </p:blipFill>
        <p:spPr bwMode="auto">
          <a:xfrm>
            <a:off x="588963" y="79375"/>
            <a:ext cx="7966075" cy="638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156" name="TextBox 2"/>
          <p:cNvSpPr txBox="1">
            <a:spLocks noChangeArrowheads="1"/>
          </p:cNvSpPr>
          <p:nvPr/>
        </p:nvSpPr>
        <p:spPr bwMode="auto">
          <a:xfrm>
            <a:off x="827088" y="1436688"/>
            <a:ext cx="2057400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 b="1">
                <a:latin typeface="Helvetica" pitchFamily="28" charset="0"/>
              </a:rPr>
              <a:t>Most of the potassium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000" b="1">
                <a:latin typeface="Helvetica" pitchFamily="28" charset="0"/>
              </a:rPr>
              <a:t>diffuses out of the cell, but sodium diffuses in only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000" b="1">
                <a:latin typeface="Helvetica" pitchFamily="28" charset="0"/>
              </a:rPr>
              <a:t>very slowly </a:t>
            </a:r>
          </a:p>
        </p:txBody>
      </p:sp>
      <p:sp>
        <p:nvSpPr>
          <p:cNvPr id="49157" name="TextBox 3"/>
          <p:cNvSpPr txBox="1">
            <a:spLocks noChangeArrowheads="1"/>
          </p:cNvSpPr>
          <p:nvPr/>
        </p:nvSpPr>
        <p:spPr bwMode="auto">
          <a:xfrm>
            <a:off x="812800" y="4232275"/>
            <a:ext cx="2062163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 b="1">
                <a:latin typeface="Helvetica" pitchFamily="28" charset="0"/>
              </a:rPr>
              <a:t>Potassium is transported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000" b="1">
                <a:latin typeface="Helvetica" pitchFamily="28" charset="0"/>
              </a:rPr>
              <a:t>into the cell, and the sodium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000" b="1">
                <a:latin typeface="Helvetica" pitchFamily="28" charset="0"/>
              </a:rPr>
              <a:t>binding sites become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000" b="1">
                <a:latin typeface="Helvetica" pitchFamily="28" charset="0"/>
              </a:rPr>
              <a:t>exposed again.</a:t>
            </a:r>
          </a:p>
        </p:txBody>
      </p:sp>
      <p:sp>
        <p:nvSpPr>
          <p:cNvPr id="49158" name="TextBox 4"/>
          <p:cNvSpPr txBox="1">
            <a:spLocks noChangeArrowheads="1"/>
          </p:cNvSpPr>
          <p:nvPr/>
        </p:nvSpPr>
        <p:spPr bwMode="auto">
          <a:xfrm>
            <a:off x="3865563" y="5549900"/>
            <a:ext cx="1828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 b="1">
                <a:latin typeface="Helvetica" pitchFamily="28" charset="0"/>
              </a:rPr>
              <a:t>Potassium binding triggers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000" b="1">
                <a:latin typeface="Helvetica" pitchFamily="28" charset="0"/>
              </a:rPr>
              <a:t>another change of shape.</a:t>
            </a:r>
          </a:p>
        </p:txBody>
      </p:sp>
      <p:sp>
        <p:nvSpPr>
          <p:cNvPr id="49159" name="TextBox 5"/>
          <p:cNvSpPr txBox="1">
            <a:spLocks noChangeArrowheads="1"/>
          </p:cNvSpPr>
          <p:nvPr/>
        </p:nvSpPr>
        <p:spPr bwMode="auto">
          <a:xfrm>
            <a:off x="6629400" y="4351338"/>
            <a:ext cx="1900238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 b="1">
                <a:latin typeface="Helvetica" pitchFamily="28" charset="0"/>
              </a:rPr>
              <a:t>The loss of sodium exposes</a:t>
            </a:r>
            <a:br>
              <a:rPr lang="en-US" altLang="en-US" sz="1000" b="1">
                <a:latin typeface="Helvetica" pitchFamily="28" charset="0"/>
              </a:rPr>
            </a:br>
            <a:r>
              <a:rPr lang="en-US" altLang="en-US" sz="1000" b="1">
                <a:latin typeface="Helvetica" pitchFamily="28" charset="0"/>
              </a:rPr>
              <a:t>two binding sites for potassium.</a:t>
            </a:r>
          </a:p>
        </p:txBody>
      </p:sp>
      <p:sp>
        <p:nvSpPr>
          <p:cNvPr id="49160" name="TextBox 6"/>
          <p:cNvSpPr txBox="1">
            <a:spLocks noChangeArrowheads="1"/>
          </p:cNvSpPr>
          <p:nvPr/>
        </p:nvSpPr>
        <p:spPr bwMode="auto">
          <a:xfrm>
            <a:off x="6791325" y="2235200"/>
            <a:ext cx="178117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 b="1">
                <a:latin typeface="Helvetica" pitchFamily="28" charset="0"/>
              </a:rPr>
              <a:t>Energy released by ATP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000" b="1">
                <a:latin typeface="Helvetica" pitchFamily="28" charset="0"/>
              </a:rPr>
              <a:t>causes the protein to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000" b="1">
                <a:latin typeface="Helvetica" pitchFamily="28" charset="0"/>
              </a:rPr>
              <a:t>change its shape,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000" b="1">
                <a:latin typeface="Helvetica" pitchFamily="28" charset="0"/>
              </a:rPr>
              <a:t>expelling the sodium ions.</a:t>
            </a:r>
          </a:p>
        </p:txBody>
      </p:sp>
      <p:sp>
        <p:nvSpPr>
          <p:cNvPr id="6153" name="TextBox 7"/>
          <p:cNvSpPr txBox="1">
            <a:spLocks noChangeArrowheads="1"/>
          </p:cNvSpPr>
          <p:nvPr/>
        </p:nvSpPr>
        <p:spPr bwMode="auto">
          <a:xfrm>
            <a:off x="4564063" y="3270250"/>
            <a:ext cx="833437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 b="1">
                <a:latin typeface="Helvetica" pitchFamily="28" charset="0"/>
              </a:rPr>
              <a:t>Cytoplasm</a:t>
            </a:r>
          </a:p>
        </p:txBody>
      </p:sp>
      <p:sp>
        <p:nvSpPr>
          <p:cNvPr id="49162" name="TextBox 8"/>
          <p:cNvSpPr txBox="1">
            <a:spLocks noChangeArrowheads="1"/>
          </p:cNvSpPr>
          <p:nvPr/>
        </p:nvSpPr>
        <p:spPr bwMode="auto">
          <a:xfrm>
            <a:off x="6053138" y="1041400"/>
            <a:ext cx="236855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 b="1">
                <a:latin typeface="Helvetica" pitchFamily="28" charset="0"/>
              </a:rPr>
              <a:t>Binding of three cytoplasmic Na</a:t>
            </a:r>
            <a:r>
              <a:rPr lang="en-US" altLang="en-US" sz="1000" b="1" baseline="30000">
                <a:latin typeface="Helvetica" pitchFamily="28" charset="0"/>
              </a:rPr>
              <a:t>+</a:t>
            </a:r>
            <a:r>
              <a:rPr lang="en-US" altLang="en-US" sz="1000" b="1">
                <a:latin typeface="Helvetica" pitchFamily="28" charset="0"/>
              </a:rPr>
              <a:t> to the sodium-potassium pump stimulates the breakdown of ATP.</a:t>
            </a:r>
          </a:p>
        </p:txBody>
      </p:sp>
      <p:sp>
        <p:nvSpPr>
          <p:cNvPr id="49163" name="TextBox 9"/>
          <p:cNvSpPr txBox="1">
            <a:spLocks noChangeArrowheads="1"/>
          </p:cNvSpPr>
          <p:nvPr/>
        </p:nvSpPr>
        <p:spPr bwMode="auto">
          <a:xfrm>
            <a:off x="3806825" y="371475"/>
            <a:ext cx="1905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 b="1">
                <a:latin typeface="Helvetica" pitchFamily="28" charset="0"/>
              </a:rPr>
              <a:t>Sodium ions bind to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000" b="1">
                <a:latin typeface="Helvetica" pitchFamily="28" charset="0"/>
              </a:rPr>
              <a:t>binding sites accessible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000" b="1">
                <a:latin typeface="Helvetica" pitchFamily="28" charset="0"/>
              </a:rPr>
              <a:t>only from the cytoplasm.</a:t>
            </a:r>
          </a:p>
        </p:txBody>
      </p:sp>
      <p:sp>
        <p:nvSpPr>
          <p:cNvPr id="6156" name="TextBox 10"/>
          <p:cNvSpPr txBox="1">
            <a:spLocks noChangeArrowheads="1"/>
          </p:cNvSpPr>
          <p:nvPr/>
        </p:nvSpPr>
        <p:spPr bwMode="auto">
          <a:xfrm>
            <a:off x="614363" y="6122988"/>
            <a:ext cx="690245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228600" indent="-2286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 b="1">
                <a:latin typeface="Helvetica" pitchFamily="28" charset="0"/>
              </a:rPr>
              <a:t>a)  The cell membrane contains Na</a:t>
            </a:r>
            <a:r>
              <a:rPr lang="en-US" altLang="en-US" sz="1000" b="1" baseline="30000">
                <a:latin typeface="Helvetica" pitchFamily="28" charset="0"/>
              </a:rPr>
              <a:t>+</a:t>
            </a:r>
            <a:r>
              <a:rPr lang="en-US" altLang="en-US" sz="1000" b="1">
                <a:latin typeface="Helvetica" pitchFamily="28" charset="0"/>
              </a:rPr>
              <a:t> - K</a:t>
            </a:r>
            <a:r>
              <a:rPr lang="en-US" altLang="en-US" sz="1000" b="1" baseline="30000">
                <a:latin typeface="Helvetica" pitchFamily="28" charset="0"/>
              </a:rPr>
              <a:t>+</a:t>
            </a:r>
            <a:r>
              <a:rPr lang="en-US" altLang="en-US" sz="1000" b="1">
                <a:latin typeface="Helvetica" pitchFamily="28" charset="0"/>
              </a:rPr>
              <a:t> pumps, and also channels that permit the rapid outward diffusion of K</a:t>
            </a:r>
            <a:r>
              <a:rPr lang="en-US" altLang="en-US" sz="1000" b="1" baseline="30000">
                <a:latin typeface="Helvetica" pitchFamily="28" charset="0"/>
              </a:rPr>
              <a:t>+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000" b="1">
                <a:latin typeface="Helvetica" pitchFamily="28" charset="0"/>
              </a:rPr>
              <a:t>      but only a slow inward diffusion of Na</a:t>
            </a:r>
            <a:r>
              <a:rPr lang="en-US" altLang="en-US" sz="1000" b="1" baseline="30000">
                <a:latin typeface="Helvetica" pitchFamily="28" charset="0"/>
              </a:rPr>
              <a:t>+</a:t>
            </a:r>
            <a:r>
              <a:rPr lang="en-US" altLang="en-US" sz="1000" b="1">
                <a:latin typeface="Helvetica" pitchFamily="28" charset="0"/>
              </a:rPr>
              <a:t>.</a:t>
            </a:r>
          </a:p>
        </p:txBody>
      </p:sp>
      <p:sp>
        <p:nvSpPr>
          <p:cNvPr id="6157" name="Oval 39"/>
          <p:cNvSpPr>
            <a:spLocks noChangeArrowheads="1"/>
          </p:cNvSpPr>
          <p:nvPr/>
        </p:nvSpPr>
        <p:spPr bwMode="auto">
          <a:xfrm>
            <a:off x="3778250" y="263525"/>
            <a:ext cx="169863" cy="169863"/>
          </a:xfrm>
          <a:prstGeom prst="ellipse">
            <a:avLst/>
          </a:prstGeom>
          <a:solidFill>
            <a:srgbClr val="99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800">
              <a:latin typeface="Times New Roman" pitchFamily="18" charset="0"/>
            </a:endParaRPr>
          </a:p>
        </p:txBody>
      </p:sp>
      <p:sp>
        <p:nvSpPr>
          <p:cNvPr id="6158" name="Oval 40"/>
          <p:cNvSpPr>
            <a:spLocks noChangeArrowheads="1"/>
          </p:cNvSpPr>
          <p:nvPr/>
        </p:nvSpPr>
        <p:spPr bwMode="auto">
          <a:xfrm>
            <a:off x="765175" y="1338263"/>
            <a:ext cx="169863" cy="169862"/>
          </a:xfrm>
          <a:prstGeom prst="ellipse">
            <a:avLst/>
          </a:prstGeom>
          <a:solidFill>
            <a:srgbClr val="99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800">
              <a:latin typeface="Times New Roman" pitchFamily="18" charset="0"/>
            </a:endParaRPr>
          </a:p>
        </p:txBody>
      </p:sp>
      <p:sp>
        <p:nvSpPr>
          <p:cNvPr id="49167" name="TextBox 17"/>
          <p:cNvSpPr txBox="1">
            <a:spLocks noChangeArrowheads="1"/>
          </p:cNvSpPr>
          <p:nvPr/>
        </p:nvSpPr>
        <p:spPr bwMode="auto">
          <a:xfrm>
            <a:off x="720725" y="1292225"/>
            <a:ext cx="2682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 b="1">
                <a:solidFill>
                  <a:schemeClr val="bg1"/>
                </a:solidFill>
                <a:latin typeface="Helvetica" pitchFamily="28" charset="0"/>
              </a:rPr>
              <a:t>7</a:t>
            </a:r>
          </a:p>
        </p:txBody>
      </p:sp>
      <p:sp>
        <p:nvSpPr>
          <p:cNvPr id="6160" name="TextBox 19"/>
          <p:cNvSpPr txBox="1">
            <a:spLocks noChangeArrowheads="1"/>
          </p:cNvSpPr>
          <p:nvPr/>
        </p:nvSpPr>
        <p:spPr bwMode="auto">
          <a:xfrm>
            <a:off x="642938" y="127000"/>
            <a:ext cx="1214437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000" b="1">
                <a:latin typeface="Helvetica" pitchFamily="28" charset="0"/>
              </a:rPr>
              <a:t>Extracelluar fluid</a:t>
            </a:r>
          </a:p>
        </p:txBody>
      </p:sp>
      <p:sp>
        <p:nvSpPr>
          <p:cNvPr id="49169" name="TextBox 11"/>
          <p:cNvSpPr txBox="1">
            <a:spLocks noChangeArrowheads="1"/>
          </p:cNvSpPr>
          <p:nvPr/>
        </p:nvSpPr>
        <p:spPr bwMode="auto">
          <a:xfrm>
            <a:off x="3733800" y="211138"/>
            <a:ext cx="26828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 b="1">
                <a:solidFill>
                  <a:schemeClr val="bg1"/>
                </a:solidFill>
                <a:latin typeface="Helvetica" pitchFamily="28" charset="0"/>
              </a:rPr>
              <a:t>1</a:t>
            </a:r>
          </a:p>
        </p:txBody>
      </p:sp>
      <p:sp>
        <p:nvSpPr>
          <p:cNvPr id="6162" name="Oval 44"/>
          <p:cNvSpPr>
            <a:spLocks noChangeArrowheads="1"/>
          </p:cNvSpPr>
          <p:nvPr/>
        </p:nvSpPr>
        <p:spPr bwMode="auto">
          <a:xfrm>
            <a:off x="6745288" y="2128838"/>
            <a:ext cx="169862" cy="169862"/>
          </a:xfrm>
          <a:prstGeom prst="ellipse">
            <a:avLst/>
          </a:prstGeom>
          <a:solidFill>
            <a:srgbClr val="99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800">
              <a:latin typeface="Times New Roman" pitchFamily="18" charset="0"/>
            </a:endParaRPr>
          </a:p>
        </p:txBody>
      </p:sp>
      <p:sp>
        <p:nvSpPr>
          <p:cNvPr id="6163" name="Oval 45"/>
          <p:cNvSpPr>
            <a:spLocks noChangeArrowheads="1"/>
          </p:cNvSpPr>
          <p:nvPr/>
        </p:nvSpPr>
        <p:spPr bwMode="auto">
          <a:xfrm>
            <a:off x="6007100" y="942975"/>
            <a:ext cx="169863" cy="169863"/>
          </a:xfrm>
          <a:prstGeom prst="ellipse">
            <a:avLst/>
          </a:prstGeom>
          <a:solidFill>
            <a:srgbClr val="99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800">
              <a:latin typeface="Times New Roman" pitchFamily="18" charset="0"/>
            </a:endParaRPr>
          </a:p>
        </p:txBody>
      </p:sp>
      <p:sp>
        <p:nvSpPr>
          <p:cNvPr id="49172" name="TextBox 12"/>
          <p:cNvSpPr txBox="1">
            <a:spLocks noChangeArrowheads="1"/>
          </p:cNvSpPr>
          <p:nvPr/>
        </p:nvSpPr>
        <p:spPr bwMode="auto">
          <a:xfrm>
            <a:off x="5962650" y="889000"/>
            <a:ext cx="2682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 b="1">
                <a:solidFill>
                  <a:schemeClr val="bg1"/>
                </a:solidFill>
                <a:latin typeface="Helvetica" pitchFamily="28" charset="0"/>
              </a:rPr>
              <a:t>2</a:t>
            </a:r>
          </a:p>
        </p:txBody>
      </p:sp>
      <p:sp>
        <p:nvSpPr>
          <p:cNvPr id="49173" name="TextBox 13"/>
          <p:cNvSpPr txBox="1">
            <a:spLocks noChangeArrowheads="1"/>
          </p:cNvSpPr>
          <p:nvPr/>
        </p:nvSpPr>
        <p:spPr bwMode="auto">
          <a:xfrm>
            <a:off x="6694488" y="2076450"/>
            <a:ext cx="26828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 b="1">
                <a:solidFill>
                  <a:schemeClr val="bg1"/>
                </a:solidFill>
                <a:latin typeface="Helvetica" pitchFamily="28" charset="0"/>
              </a:rPr>
              <a:t>3</a:t>
            </a:r>
          </a:p>
        </p:txBody>
      </p:sp>
      <p:sp>
        <p:nvSpPr>
          <p:cNvPr id="6166" name="Oval 48"/>
          <p:cNvSpPr>
            <a:spLocks noChangeArrowheads="1"/>
          </p:cNvSpPr>
          <p:nvPr/>
        </p:nvSpPr>
        <p:spPr bwMode="auto">
          <a:xfrm>
            <a:off x="6583363" y="4243388"/>
            <a:ext cx="169862" cy="169862"/>
          </a:xfrm>
          <a:prstGeom prst="ellipse">
            <a:avLst/>
          </a:prstGeom>
          <a:solidFill>
            <a:srgbClr val="99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800">
              <a:latin typeface="Times New Roman" pitchFamily="18" charset="0"/>
            </a:endParaRPr>
          </a:p>
        </p:txBody>
      </p:sp>
      <p:sp>
        <p:nvSpPr>
          <p:cNvPr id="49175" name="TextBox 14"/>
          <p:cNvSpPr txBox="1">
            <a:spLocks noChangeArrowheads="1"/>
          </p:cNvSpPr>
          <p:nvPr/>
        </p:nvSpPr>
        <p:spPr bwMode="auto">
          <a:xfrm>
            <a:off x="6529388" y="4189413"/>
            <a:ext cx="268287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 b="1">
                <a:solidFill>
                  <a:schemeClr val="bg1"/>
                </a:solidFill>
                <a:latin typeface="Helvetica" pitchFamily="28" charset="0"/>
              </a:rPr>
              <a:t>4</a:t>
            </a:r>
          </a:p>
        </p:txBody>
      </p:sp>
      <p:sp>
        <p:nvSpPr>
          <p:cNvPr id="6168" name="Oval 50"/>
          <p:cNvSpPr>
            <a:spLocks noChangeArrowheads="1"/>
          </p:cNvSpPr>
          <p:nvPr/>
        </p:nvSpPr>
        <p:spPr bwMode="auto">
          <a:xfrm>
            <a:off x="3825875" y="5446713"/>
            <a:ext cx="169863" cy="169862"/>
          </a:xfrm>
          <a:prstGeom prst="ellipse">
            <a:avLst/>
          </a:prstGeom>
          <a:solidFill>
            <a:srgbClr val="99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800">
              <a:latin typeface="Times New Roman" pitchFamily="18" charset="0"/>
            </a:endParaRPr>
          </a:p>
        </p:txBody>
      </p:sp>
      <p:sp>
        <p:nvSpPr>
          <p:cNvPr id="6169" name="Oval 51"/>
          <p:cNvSpPr>
            <a:spLocks noChangeArrowheads="1"/>
          </p:cNvSpPr>
          <p:nvPr/>
        </p:nvSpPr>
        <p:spPr bwMode="auto">
          <a:xfrm>
            <a:off x="769938" y="4125913"/>
            <a:ext cx="169862" cy="169862"/>
          </a:xfrm>
          <a:prstGeom prst="ellipse">
            <a:avLst/>
          </a:prstGeom>
          <a:solidFill>
            <a:srgbClr val="9933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800">
              <a:latin typeface="Times New Roman" pitchFamily="18" charset="0"/>
            </a:endParaRPr>
          </a:p>
        </p:txBody>
      </p:sp>
      <p:sp>
        <p:nvSpPr>
          <p:cNvPr id="49178" name="TextBox 16"/>
          <p:cNvSpPr txBox="1">
            <a:spLocks noChangeArrowheads="1"/>
          </p:cNvSpPr>
          <p:nvPr/>
        </p:nvSpPr>
        <p:spPr bwMode="auto">
          <a:xfrm>
            <a:off x="720725" y="4070350"/>
            <a:ext cx="26828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 b="1">
                <a:solidFill>
                  <a:schemeClr val="bg1"/>
                </a:solidFill>
                <a:latin typeface="Helvetica" pitchFamily="28" charset="0"/>
              </a:rPr>
              <a:t>6</a:t>
            </a:r>
          </a:p>
        </p:txBody>
      </p:sp>
      <p:sp>
        <p:nvSpPr>
          <p:cNvPr id="49179" name="TextBox 15"/>
          <p:cNvSpPr txBox="1">
            <a:spLocks noChangeArrowheads="1"/>
          </p:cNvSpPr>
          <p:nvPr/>
        </p:nvSpPr>
        <p:spPr bwMode="auto">
          <a:xfrm>
            <a:off x="3778250" y="5395913"/>
            <a:ext cx="26828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 b="1">
                <a:solidFill>
                  <a:schemeClr val="bg1"/>
                </a:solidFill>
                <a:latin typeface="Helvetica" pitchFamily="28" charset="0"/>
              </a:rPr>
              <a:t>5</a:t>
            </a:r>
          </a:p>
        </p:txBody>
      </p:sp>
      <p:pic>
        <p:nvPicPr>
          <p:cNvPr id="2" name="D49F597.wav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60960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custDataLst>
      <p:tags r:id="rId1"/>
    </p:custDataLst>
  </p:cSld>
  <p:clrMapOvr>
    <a:masterClrMapping/>
  </p:clrMapOvr>
  <p:transition advTm="10663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66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9156" grpId="0"/>
      <p:bldP spid="49157" grpId="0"/>
      <p:bldP spid="49158" grpId="0"/>
      <p:bldP spid="49159" grpId="0"/>
      <p:bldP spid="49160" grpId="0"/>
      <p:bldP spid="49162" grpId="0"/>
      <p:bldP spid="49163" grpId="0"/>
      <p:bldP spid="49167" grpId="0"/>
      <p:bldP spid="49169" grpId="0"/>
      <p:bldP spid="49172" grpId="0"/>
      <p:bldP spid="49173" grpId="0"/>
      <p:bldP spid="49175" grpId="0"/>
      <p:bldP spid="49178" grpId="0"/>
      <p:bldP spid="4917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12" descr="03_12bFigure-U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069"/>
          <a:stretch>
            <a:fillRect/>
          </a:stretch>
        </p:blipFill>
        <p:spPr bwMode="auto">
          <a:xfrm>
            <a:off x="298450" y="1679575"/>
            <a:ext cx="8547100" cy="295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2" name="TextBox 2"/>
          <p:cNvSpPr txBox="1">
            <a:spLocks noChangeArrowheads="1"/>
          </p:cNvSpPr>
          <p:nvPr/>
        </p:nvSpPr>
        <p:spPr bwMode="auto">
          <a:xfrm>
            <a:off x="871538" y="3389313"/>
            <a:ext cx="1447800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 b="1">
                <a:latin typeface="Helvetica" pitchFamily="28" charset="0"/>
                <a:cs typeface="Helvetica" pitchFamily="28" charset="0"/>
              </a:rPr>
              <a:t>In the steady-state, the rate of outward sodium transport equals the rate of inward diffusion.</a:t>
            </a:r>
          </a:p>
        </p:txBody>
      </p:sp>
      <p:sp>
        <p:nvSpPr>
          <p:cNvPr id="7173" name="TextBox 3"/>
          <p:cNvSpPr txBox="1">
            <a:spLocks noChangeArrowheads="1"/>
          </p:cNvSpPr>
          <p:nvPr/>
        </p:nvSpPr>
        <p:spPr bwMode="auto">
          <a:xfrm>
            <a:off x="2857500" y="3392488"/>
            <a:ext cx="1409700" cy="1006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 b="1">
                <a:latin typeface="Helvetica" pitchFamily="28" charset="0"/>
                <a:cs typeface="Helvetica" pitchFamily="28" charset="0"/>
              </a:rPr>
              <a:t>When the rate of outward sodium transport  exceeds inward diffusion, water diffuses out and the cell shrinks.</a:t>
            </a:r>
          </a:p>
        </p:txBody>
      </p:sp>
      <p:sp>
        <p:nvSpPr>
          <p:cNvPr id="7174" name="TextBox 4"/>
          <p:cNvSpPr txBox="1">
            <a:spLocks noChangeArrowheads="1"/>
          </p:cNvSpPr>
          <p:nvPr/>
        </p:nvSpPr>
        <p:spPr bwMode="auto">
          <a:xfrm>
            <a:off x="4914900" y="3381375"/>
            <a:ext cx="1371600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 b="1">
                <a:latin typeface="Helvetica" pitchFamily="28" charset="0"/>
                <a:cs typeface="Helvetica" pitchFamily="28" charset="0"/>
              </a:rPr>
              <a:t>When the rate of outward sodium transport is less than the rate of inward diffusion, water diffuses in and the cell swells</a:t>
            </a:r>
          </a:p>
        </p:txBody>
      </p:sp>
      <p:sp>
        <p:nvSpPr>
          <p:cNvPr id="7175" name="TextBox 5"/>
          <p:cNvSpPr txBox="1">
            <a:spLocks noChangeArrowheads="1"/>
          </p:cNvSpPr>
          <p:nvPr/>
        </p:nvSpPr>
        <p:spPr bwMode="auto">
          <a:xfrm>
            <a:off x="239713" y="4613275"/>
            <a:ext cx="5303837" cy="260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100" b="1">
                <a:latin typeface="Helvetica" pitchFamily="28" charset="0"/>
                <a:cs typeface="Helvetica" pitchFamily="28" charset="0"/>
              </a:rPr>
              <a:t>b) The rate of transport by the Na</a:t>
            </a:r>
            <a:r>
              <a:rPr lang="en-US" altLang="en-US" sz="1100" b="1" baseline="30000">
                <a:latin typeface="Helvetica" pitchFamily="28" charset="0"/>
                <a:cs typeface="Helvetica" pitchFamily="28" charset="0"/>
              </a:rPr>
              <a:t>+</a:t>
            </a:r>
            <a:r>
              <a:rPr lang="en-US" altLang="en-US" sz="1100" b="1">
                <a:latin typeface="Helvetica" pitchFamily="28" charset="0"/>
                <a:cs typeface="Helvetica" pitchFamily="28" charset="0"/>
              </a:rPr>
              <a:t> - K</a:t>
            </a:r>
            <a:r>
              <a:rPr lang="en-US" altLang="en-US" sz="1100" b="1" baseline="30000">
                <a:latin typeface="Helvetica" pitchFamily="28" charset="0"/>
                <a:cs typeface="Helvetica" pitchFamily="28" charset="0"/>
              </a:rPr>
              <a:t>+</a:t>
            </a:r>
            <a:r>
              <a:rPr lang="en-US" altLang="en-US" sz="1100" b="1">
                <a:latin typeface="Helvetica" pitchFamily="28" charset="0"/>
                <a:cs typeface="Helvetica" pitchFamily="28" charset="0"/>
              </a:rPr>
              <a:t> pumps determines cell volume.</a:t>
            </a:r>
          </a:p>
        </p:txBody>
      </p:sp>
      <p:sp>
        <p:nvSpPr>
          <p:cNvPr id="7176" name="TextBox 6"/>
          <p:cNvSpPr txBox="1">
            <a:spLocks noChangeArrowheads="1"/>
          </p:cNvSpPr>
          <p:nvPr/>
        </p:nvSpPr>
        <p:spPr bwMode="auto">
          <a:xfrm>
            <a:off x="6827838" y="1787525"/>
            <a:ext cx="458787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 b="1">
                <a:latin typeface="Helvetica" pitchFamily="28" charset="0"/>
                <a:cs typeface="Helvetica" pitchFamily="28" charset="0"/>
              </a:rPr>
              <a:t>Key:</a:t>
            </a:r>
          </a:p>
        </p:txBody>
      </p:sp>
      <p:sp>
        <p:nvSpPr>
          <p:cNvPr id="7177" name="TextBox 8"/>
          <p:cNvSpPr txBox="1">
            <a:spLocks noChangeArrowheads="1"/>
          </p:cNvSpPr>
          <p:nvPr/>
        </p:nvSpPr>
        <p:spPr bwMode="auto">
          <a:xfrm>
            <a:off x="7192963" y="1990725"/>
            <a:ext cx="156210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 b="1">
                <a:latin typeface="Helvetica" pitchFamily="28" charset="0"/>
                <a:cs typeface="Helvetica" pitchFamily="28" charset="0"/>
              </a:rPr>
              <a:t>Active transport of Na</a:t>
            </a:r>
            <a:r>
              <a:rPr lang="en-US" altLang="en-US" sz="1000" b="1" baseline="30000">
                <a:latin typeface="Helvetica" pitchFamily="28" charset="0"/>
                <a:cs typeface="Helvetica" pitchFamily="28" charset="0"/>
              </a:rPr>
              <a:t>+</a:t>
            </a:r>
          </a:p>
        </p:txBody>
      </p:sp>
      <p:sp>
        <p:nvSpPr>
          <p:cNvPr id="7178" name="TextBox 10"/>
          <p:cNvSpPr txBox="1">
            <a:spLocks noChangeArrowheads="1"/>
          </p:cNvSpPr>
          <p:nvPr/>
        </p:nvSpPr>
        <p:spPr bwMode="auto">
          <a:xfrm>
            <a:off x="7192963" y="2493963"/>
            <a:ext cx="1103312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 b="1">
                <a:latin typeface="Helvetica" pitchFamily="28" charset="0"/>
                <a:cs typeface="Helvetica" pitchFamily="28" charset="0"/>
              </a:rPr>
              <a:t>Diffusion of  K</a:t>
            </a:r>
            <a:r>
              <a:rPr lang="en-US" altLang="en-US" sz="1000" b="1" baseline="30000">
                <a:latin typeface="Helvetica" pitchFamily="28" charset="0"/>
                <a:cs typeface="Helvetica" pitchFamily="28" charset="0"/>
              </a:rPr>
              <a:t>+</a:t>
            </a:r>
          </a:p>
        </p:txBody>
      </p:sp>
      <p:sp>
        <p:nvSpPr>
          <p:cNvPr id="7179" name="TextBox 11"/>
          <p:cNvSpPr txBox="1">
            <a:spLocks noChangeArrowheads="1"/>
          </p:cNvSpPr>
          <p:nvPr/>
        </p:nvSpPr>
        <p:spPr bwMode="auto">
          <a:xfrm>
            <a:off x="7192963" y="2670175"/>
            <a:ext cx="113982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 b="1">
                <a:latin typeface="Helvetica" pitchFamily="28" charset="0"/>
                <a:cs typeface="Helvetica" pitchFamily="28" charset="0"/>
              </a:rPr>
              <a:t>Diffusion of Na</a:t>
            </a:r>
            <a:r>
              <a:rPr lang="en-US" altLang="en-US" sz="1000" b="1" baseline="30000">
                <a:latin typeface="Helvetica" pitchFamily="28" charset="0"/>
                <a:cs typeface="Helvetica" pitchFamily="28" charset="0"/>
              </a:rPr>
              <a:t>+</a:t>
            </a:r>
          </a:p>
        </p:txBody>
      </p:sp>
      <p:sp>
        <p:nvSpPr>
          <p:cNvPr id="7180" name="TextBox 12"/>
          <p:cNvSpPr txBox="1">
            <a:spLocks noChangeArrowheads="1"/>
          </p:cNvSpPr>
          <p:nvPr/>
        </p:nvSpPr>
        <p:spPr bwMode="auto">
          <a:xfrm>
            <a:off x="7192963" y="2852738"/>
            <a:ext cx="1165225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 b="1">
                <a:latin typeface="Helvetica" pitchFamily="28" charset="0"/>
                <a:cs typeface="Helvetica" pitchFamily="28" charset="0"/>
              </a:rPr>
              <a:t>Diffusion of H</a:t>
            </a:r>
            <a:r>
              <a:rPr lang="en-US" altLang="en-US" sz="1000" b="1" baseline="-25000">
                <a:latin typeface="Helvetica" pitchFamily="28" charset="0"/>
                <a:cs typeface="Helvetica" pitchFamily="28" charset="0"/>
              </a:rPr>
              <a:t>2</a:t>
            </a:r>
            <a:r>
              <a:rPr lang="en-US" altLang="en-US" sz="1000" b="1">
                <a:latin typeface="Helvetica" pitchFamily="28" charset="0"/>
                <a:cs typeface="Helvetica" pitchFamily="28" charset="0"/>
              </a:rPr>
              <a:t>O</a:t>
            </a:r>
          </a:p>
        </p:txBody>
      </p:sp>
      <p:sp>
        <p:nvSpPr>
          <p:cNvPr id="7181" name="TextBox 13"/>
          <p:cNvSpPr txBox="1">
            <a:spLocks noChangeArrowheads="1"/>
          </p:cNvSpPr>
          <p:nvPr/>
        </p:nvSpPr>
        <p:spPr bwMode="auto">
          <a:xfrm>
            <a:off x="7192963" y="2268538"/>
            <a:ext cx="1708150" cy="24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000" b="1">
                <a:latin typeface="Helvetica" pitchFamily="28" charset="0"/>
                <a:cs typeface="Helvetica" pitchFamily="28" charset="0"/>
              </a:rPr>
              <a:t>Sodium-potassium pump</a:t>
            </a:r>
          </a:p>
        </p:txBody>
      </p:sp>
      <p:pic>
        <p:nvPicPr>
          <p:cNvPr id="2" name="349A597.wav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339"/>
                </p14:media>
              </p:ext>
            </p:ext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0" y="6096000"/>
            <a:ext cx="609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advTm="8470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336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 descr="ServDisk_02:Johnson_IRDVD_TA:Johnson_MM:Johnson_PPT:Johnson_Lects:Sample_Design:Strip.png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824865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Isotonic Extracellular Fluid Maintains Cell Volume</a:t>
            </a:r>
          </a:p>
        </p:txBody>
      </p:sp>
      <p:sp>
        <p:nvSpPr>
          <p:cNvPr id="51203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400050" y="1360488"/>
            <a:ext cx="7772400" cy="5002212"/>
          </a:xfrm>
        </p:spPr>
        <p:txBody>
          <a:bodyPr/>
          <a:lstStyle/>
          <a:p>
            <a:pPr eaLnBrk="1" hangingPunct="1"/>
            <a:r>
              <a:rPr lang="en-US" altLang="en-US" smtClean="0"/>
              <a:t>Tonicity: relative concentration of solutes in two fluids</a:t>
            </a:r>
          </a:p>
          <a:p>
            <a:pPr eaLnBrk="1" hangingPunct="1"/>
            <a:r>
              <a:rPr lang="en-US" altLang="en-US" smtClean="0"/>
              <a:t>Isotonic</a:t>
            </a:r>
          </a:p>
          <a:p>
            <a:pPr lvl="1" eaLnBrk="1" hangingPunct="1"/>
            <a:r>
              <a:rPr lang="en-US" altLang="en-US" smtClean="0"/>
              <a:t>Extracellular and intracellular ionic concentrations are equal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7259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 idx="4294967295"/>
          </p:nvPr>
        </p:nvSpPr>
        <p:spPr>
          <a:xfrm>
            <a:off x="0" y="0"/>
            <a:ext cx="8188325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 smtClean="0"/>
              <a:t>Isotonic Extracellular Fluid Maintains Cell Volume</a:t>
            </a:r>
          </a:p>
        </p:txBody>
      </p:sp>
      <p:sp>
        <p:nvSpPr>
          <p:cNvPr id="52227" name="Content Placeholder 2"/>
          <p:cNvSpPr>
            <a:spLocks noGrp="1"/>
          </p:cNvSpPr>
          <p:nvPr>
            <p:ph idx="4294967295"/>
          </p:nvPr>
        </p:nvSpPr>
        <p:spPr>
          <a:xfrm>
            <a:off x="398463" y="1306513"/>
            <a:ext cx="7772400" cy="5029200"/>
          </a:xfrm>
        </p:spPr>
        <p:txBody>
          <a:bodyPr/>
          <a:lstStyle/>
          <a:p>
            <a:pPr eaLnBrk="1" hangingPunct="1"/>
            <a:r>
              <a:rPr lang="en-US" altLang="en-US" smtClean="0"/>
              <a:t>Hypertonic</a:t>
            </a:r>
          </a:p>
          <a:p>
            <a:pPr lvl="1" eaLnBrk="1" hangingPunct="1"/>
            <a:r>
              <a:rPr lang="en-US" altLang="en-US" smtClean="0"/>
              <a:t>Extracellular ionic concentration higher than intracellular</a:t>
            </a:r>
          </a:p>
          <a:p>
            <a:pPr lvl="1" eaLnBrk="1" hangingPunct="1"/>
            <a:r>
              <a:rPr lang="en-US" altLang="en-US" smtClean="0"/>
              <a:t>Water will diffuse out of cell</a:t>
            </a:r>
          </a:p>
          <a:p>
            <a:pPr lvl="1" eaLnBrk="1" hangingPunct="1"/>
            <a:r>
              <a:rPr lang="en-US" altLang="en-US" smtClean="0"/>
              <a:t>Cell will shrink and die</a:t>
            </a:r>
          </a:p>
          <a:p>
            <a:pPr eaLnBrk="1" hangingPunct="1"/>
            <a:r>
              <a:rPr lang="en-US" altLang="en-US" smtClean="0"/>
              <a:t>Hypotonic</a:t>
            </a:r>
          </a:p>
          <a:p>
            <a:pPr lvl="1" eaLnBrk="1" hangingPunct="1"/>
            <a:r>
              <a:rPr lang="en-US" altLang="en-US" smtClean="0"/>
              <a:t>Extracellular ionic concentration lower than intracellular</a:t>
            </a:r>
          </a:p>
          <a:p>
            <a:pPr lvl="1" eaLnBrk="1" hangingPunct="1"/>
            <a:r>
              <a:rPr lang="en-US" altLang="en-US" smtClean="0"/>
              <a:t>Water will diffuse into cell</a:t>
            </a:r>
          </a:p>
          <a:p>
            <a:pPr lvl="1" eaLnBrk="1" hangingPunct="1"/>
            <a:r>
              <a:rPr lang="en-US" altLang="en-US" smtClean="0"/>
              <a:t>Cell may swell and burst</a:t>
            </a:r>
          </a:p>
          <a:p>
            <a:pPr eaLnBrk="1" hangingPunct="1"/>
            <a:endParaRPr lang="en-US" altLang="en-US" smtClean="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14616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13" descr="03_13Figure-U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89"/>
          <a:stretch>
            <a:fillRect/>
          </a:stretch>
        </p:blipFill>
        <p:spPr bwMode="auto">
          <a:xfrm>
            <a:off x="1997075" y="136525"/>
            <a:ext cx="5149850" cy="6388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TextBox 2"/>
          <p:cNvSpPr txBox="1">
            <a:spLocks noChangeArrowheads="1"/>
          </p:cNvSpPr>
          <p:nvPr/>
        </p:nvSpPr>
        <p:spPr bwMode="auto">
          <a:xfrm>
            <a:off x="2082800" y="3559175"/>
            <a:ext cx="4976813" cy="94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>
                <a:latin typeface="Helvetica" pitchFamily="28" charset="0"/>
              </a:rPr>
              <a:t>a) Water movement into and out of human red blood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>
                <a:latin typeface="Helvetica" pitchFamily="28" charset="0"/>
              </a:rPr>
              <a:t>    cells placed in isotonic, hypertonic, and hypotonic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>
                <a:latin typeface="Helvetica" pitchFamily="28" charset="0"/>
              </a:rPr>
              <a:t>    solutions. The amount of water movement is indicated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>
                <a:latin typeface="Helvetica" pitchFamily="28" charset="0"/>
              </a:rPr>
              <a:t>    by the sizes of the arrows.</a:t>
            </a:r>
          </a:p>
        </p:txBody>
      </p:sp>
      <p:sp>
        <p:nvSpPr>
          <p:cNvPr id="10245" name="TextBox 3"/>
          <p:cNvSpPr txBox="1">
            <a:spLocks noChangeArrowheads="1"/>
          </p:cNvSpPr>
          <p:nvPr/>
        </p:nvSpPr>
        <p:spPr bwMode="auto">
          <a:xfrm>
            <a:off x="2106613" y="6072188"/>
            <a:ext cx="4808537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>
                <a:latin typeface="Helvetica" pitchFamily="28" charset="0"/>
              </a:rPr>
              <a:t>b) Scanning of electron micrographs of red blood cells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>
                <a:latin typeface="Helvetica" pitchFamily="28" charset="0"/>
              </a:rPr>
              <a:t>    </a:t>
            </a:r>
            <a:r>
              <a:rPr lang="en-US" altLang="en-US" sz="500" b="1">
                <a:latin typeface="Helvetica" pitchFamily="28" charset="0"/>
              </a:rPr>
              <a:t> </a:t>
            </a:r>
            <a:r>
              <a:rPr lang="en-US" altLang="en-US" sz="1400" b="1">
                <a:latin typeface="Helvetica" pitchFamily="28" charset="0"/>
              </a:rPr>
              <a:t>placed in similar solutions.</a:t>
            </a:r>
          </a:p>
        </p:txBody>
      </p:sp>
      <p:sp>
        <p:nvSpPr>
          <p:cNvPr id="10246" name="TextBox 4"/>
          <p:cNvSpPr txBox="1">
            <a:spLocks noChangeArrowheads="1"/>
          </p:cNvSpPr>
          <p:nvPr/>
        </p:nvSpPr>
        <p:spPr bwMode="auto">
          <a:xfrm>
            <a:off x="2263775" y="542925"/>
            <a:ext cx="1271588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>
                <a:solidFill>
                  <a:srgbClr val="000000"/>
                </a:solidFill>
                <a:latin typeface="Helvetica" pitchFamily="28" charset="0"/>
              </a:rPr>
              <a:t>9 grams of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>
                <a:solidFill>
                  <a:srgbClr val="000000"/>
                </a:solidFill>
                <a:latin typeface="Helvetica" pitchFamily="28" charset="0"/>
              </a:rPr>
              <a:t>salt in 1 liter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>
                <a:solidFill>
                  <a:srgbClr val="000000"/>
                </a:solidFill>
                <a:latin typeface="Helvetica" pitchFamily="28" charset="0"/>
              </a:rPr>
              <a:t>of solution</a:t>
            </a:r>
          </a:p>
        </p:txBody>
      </p:sp>
      <p:sp>
        <p:nvSpPr>
          <p:cNvPr id="10247" name="TextBox 5"/>
          <p:cNvSpPr txBox="1">
            <a:spLocks noChangeArrowheads="1"/>
          </p:cNvSpPr>
          <p:nvPr/>
        </p:nvSpPr>
        <p:spPr bwMode="auto">
          <a:xfrm>
            <a:off x="3978275" y="539750"/>
            <a:ext cx="1271588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>
                <a:solidFill>
                  <a:srgbClr val="000000"/>
                </a:solidFill>
                <a:latin typeface="Helvetica" pitchFamily="28" charset="0"/>
              </a:rPr>
              <a:t>18 grams of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>
                <a:solidFill>
                  <a:srgbClr val="000000"/>
                </a:solidFill>
                <a:latin typeface="Helvetica" pitchFamily="28" charset="0"/>
              </a:rPr>
              <a:t>salt in 1 liter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>
                <a:solidFill>
                  <a:srgbClr val="000000"/>
                </a:solidFill>
                <a:latin typeface="Helvetica" pitchFamily="28" charset="0"/>
              </a:rPr>
              <a:t>of solution</a:t>
            </a:r>
          </a:p>
        </p:txBody>
      </p:sp>
      <p:sp>
        <p:nvSpPr>
          <p:cNvPr id="10248" name="TextBox 6"/>
          <p:cNvSpPr txBox="1">
            <a:spLocks noChangeArrowheads="1"/>
          </p:cNvSpPr>
          <p:nvPr/>
        </p:nvSpPr>
        <p:spPr bwMode="auto">
          <a:xfrm>
            <a:off x="5761038" y="549275"/>
            <a:ext cx="10937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>
                <a:solidFill>
                  <a:srgbClr val="000000"/>
                </a:solidFill>
                <a:latin typeface="Helvetica" pitchFamily="28" charset="0"/>
              </a:rPr>
              <a:t>Pure water</a:t>
            </a:r>
          </a:p>
        </p:txBody>
      </p:sp>
      <p:sp>
        <p:nvSpPr>
          <p:cNvPr id="10249" name="TextBox 7"/>
          <p:cNvSpPr txBox="1">
            <a:spLocks noChangeArrowheads="1"/>
          </p:cNvSpPr>
          <p:nvPr/>
        </p:nvSpPr>
        <p:spPr bwMode="auto">
          <a:xfrm>
            <a:off x="5730875" y="92075"/>
            <a:ext cx="10541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>
                <a:solidFill>
                  <a:srgbClr val="000000"/>
                </a:solidFill>
                <a:latin typeface="Helvetica" pitchFamily="28" charset="0"/>
              </a:rPr>
              <a:t>Hypotonic</a:t>
            </a:r>
          </a:p>
        </p:txBody>
      </p:sp>
      <p:sp>
        <p:nvSpPr>
          <p:cNvPr id="10250" name="TextBox 8"/>
          <p:cNvSpPr txBox="1">
            <a:spLocks noChangeArrowheads="1"/>
          </p:cNvSpPr>
          <p:nvPr/>
        </p:nvSpPr>
        <p:spPr bwMode="auto">
          <a:xfrm>
            <a:off x="4008438" y="92075"/>
            <a:ext cx="111283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>
                <a:solidFill>
                  <a:srgbClr val="000000"/>
                </a:solidFill>
                <a:latin typeface="Helvetica" pitchFamily="28" charset="0"/>
              </a:rPr>
              <a:t>Hypertonic</a:t>
            </a:r>
          </a:p>
        </p:txBody>
      </p:sp>
      <p:sp>
        <p:nvSpPr>
          <p:cNvPr id="10251" name="TextBox 9"/>
          <p:cNvSpPr txBox="1">
            <a:spLocks noChangeArrowheads="1"/>
          </p:cNvSpPr>
          <p:nvPr/>
        </p:nvSpPr>
        <p:spPr bwMode="auto">
          <a:xfrm>
            <a:off x="2392363" y="92075"/>
            <a:ext cx="865187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4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400" b="1">
                <a:solidFill>
                  <a:srgbClr val="000000"/>
                </a:solidFill>
                <a:latin typeface="Helvetica" pitchFamily="28" charset="0"/>
              </a:rPr>
              <a:t>Isotonic</a:t>
            </a:r>
          </a:p>
        </p:txBody>
      </p:sp>
      <p:cxnSp>
        <p:nvCxnSpPr>
          <p:cNvPr id="10252" name="Straight Connector 10"/>
          <p:cNvCxnSpPr>
            <a:cxnSpLocks noChangeShapeType="1"/>
          </p:cNvCxnSpPr>
          <p:nvPr/>
        </p:nvCxnSpPr>
        <p:spPr bwMode="auto">
          <a:xfrm rot="5400000">
            <a:off x="2238375" y="1827213"/>
            <a:ext cx="1217613" cy="15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53" name="Straight Connector 11"/>
          <p:cNvCxnSpPr>
            <a:cxnSpLocks noChangeShapeType="1"/>
          </p:cNvCxnSpPr>
          <p:nvPr/>
        </p:nvCxnSpPr>
        <p:spPr bwMode="auto">
          <a:xfrm rot="5400000">
            <a:off x="3977482" y="1848644"/>
            <a:ext cx="1217612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0254" name="Straight Connector 12"/>
          <p:cNvCxnSpPr>
            <a:cxnSpLocks noChangeShapeType="1"/>
          </p:cNvCxnSpPr>
          <p:nvPr/>
        </p:nvCxnSpPr>
        <p:spPr bwMode="auto">
          <a:xfrm rot="5400000">
            <a:off x="5486401" y="1625600"/>
            <a:ext cx="1600200" cy="31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6576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1|9.4|12.9|10.5|8|3.9|4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0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1.6"/>
</p:tagLst>
</file>

<file path=ppt/theme/theme1.xml><?xml version="1.0" encoding="utf-8"?>
<a:theme xmlns:a="http://schemas.openxmlformats.org/drawingml/2006/main" name="Johnson_6e_PPT_template-orig">
  <a:themeElements>
    <a:clrScheme name="Johnson_6e_PPT_template-ori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orig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Johnson_6e_PPT_template-ori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ori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ori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Johnson_6e_PPT_template_2line">
  <a:themeElements>
    <a:clrScheme name="Johnson_6e_PPT_template_2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2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Johnson_6e_PPT_template_2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Gmac6:Applications:Microsoft Office 2004:Templates:My Templates:Johnson_6e_PPT_template_2line.pot</Template>
  <TotalTime>743</TotalTime>
  <Words>419</Words>
  <Application>Microsoft Office PowerPoint</Application>
  <PresentationFormat>On-screen Show (4:3)</PresentationFormat>
  <Paragraphs>78</Paragraphs>
  <Slides>7</Slides>
  <Notes>7</Notes>
  <HiddenSlides>0</HiddenSlides>
  <MMClips>7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9" baseType="lpstr">
      <vt:lpstr>Johnson_6e_PPT_template-orig</vt:lpstr>
      <vt:lpstr>Johnson_6e_PPT_template_2line</vt:lpstr>
      <vt:lpstr>PowerPoint Presentation</vt:lpstr>
      <vt:lpstr>The Sodium–Potassium Pump:  Helps Maintains Cell Volume</vt:lpstr>
      <vt:lpstr>PowerPoint Presentation</vt:lpstr>
      <vt:lpstr>PowerPoint Presentation</vt:lpstr>
      <vt:lpstr>Isotonic Extracellular Fluid Maintains Cell Volume</vt:lpstr>
      <vt:lpstr>Isotonic Extracellular Fluid Maintains Cell Volume</vt:lpstr>
      <vt:lpstr>PowerPoint Presentation</vt:lpstr>
    </vt:vector>
  </TitlesOfParts>
  <Company>뿿첰ᢏ㽔뿿_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Gary</dc:creator>
  <cp:lastModifiedBy>Gary</cp:lastModifiedBy>
  <cp:revision>82</cp:revision>
  <cp:lastPrinted>2002-04-29T18:54:29Z</cp:lastPrinted>
  <dcterms:created xsi:type="dcterms:W3CDTF">2008-11-18T22:42:21Z</dcterms:created>
  <dcterms:modified xsi:type="dcterms:W3CDTF">2016-08-17T02:03:24Z</dcterms:modified>
</cp:coreProperties>
</file>