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9" r:id="rId1"/>
    <p:sldMasterId id="2147483661" r:id="rId2"/>
    <p:sldMasterId id="2147483662" r:id="rId3"/>
  </p:sldMasterIdLst>
  <p:notesMasterIdLst>
    <p:notesMasterId r:id="rId11"/>
  </p:notesMasterIdLst>
  <p:handoutMasterIdLst>
    <p:handoutMasterId r:id="rId12"/>
  </p:handoutMasterIdLst>
  <p:sldIdLst>
    <p:sldId id="394" r:id="rId4"/>
    <p:sldId id="376" r:id="rId5"/>
    <p:sldId id="395" r:id="rId6"/>
    <p:sldId id="377" r:id="rId7"/>
    <p:sldId id="379" r:id="rId8"/>
    <p:sldId id="396" r:id="rId9"/>
    <p:sldId id="397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28">
          <p15:clr>
            <a:srgbClr val="A4A3A4"/>
          </p15:clr>
        </p15:guide>
        <p15:guide id="2" orient="horz" pos="316">
          <p15:clr>
            <a:srgbClr val="A4A3A4"/>
          </p15:clr>
        </p15:guide>
        <p15:guide id="3" orient="horz" pos="299">
          <p15:clr>
            <a:srgbClr val="A4A3A4"/>
          </p15:clr>
        </p15:guide>
        <p15:guide id="4" orient="horz" pos="979">
          <p15:clr>
            <a:srgbClr val="A4A3A4"/>
          </p15:clr>
        </p15:guide>
        <p15:guide id="5" pos="2880">
          <p15:clr>
            <a:srgbClr val="A4A3A4"/>
          </p15:clr>
        </p15:guide>
        <p15:guide id="6" pos="31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8089" autoAdjust="0"/>
  </p:normalViewPr>
  <p:slideViewPr>
    <p:cSldViewPr snapToGrid="0">
      <p:cViewPr varScale="1">
        <p:scale>
          <a:sx n="79" d="100"/>
          <a:sy n="79" d="100"/>
        </p:scale>
        <p:origin x="108" y="1128"/>
      </p:cViewPr>
      <p:guideLst>
        <p:guide orient="horz" pos="4128"/>
        <p:guide orient="horz" pos="316"/>
        <p:guide orient="horz" pos="299"/>
        <p:guide orient="horz" pos="979"/>
        <p:guide pos="2880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8" d="100"/>
          <a:sy n="98" d="100"/>
        </p:scale>
        <p:origin x="-351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F25D515-C057-40BC-BAA8-4114C5CC9A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783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A9098AAF-51BC-4023-8532-A0B1333B94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8137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9pPr>
          </a:lstStyle>
          <a:p>
            <a:pPr>
              <a:spcBef>
                <a:spcPct val="0"/>
              </a:spcBef>
            </a:pPr>
            <a:fld id="{809657F5-3FCB-47EC-9CEF-9638BB128397}" type="slidenum">
              <a:rPr lang="en-US" altLang="en-US" smtClean="0">
                <a:ea typeface="ＭＳ Ｐゴシック" pitchFamily="28" charset="-128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ea typeface="ＭＳ Ｐゴシック" pitchFamily="28" charset="-128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9pPr>
          </a:lstStyle>
          <a:p>
            <a:pPr>
              <a:spcBef>
                <a:spcPct val="0"/>
              </a:spcBef>
            </a:pPr>
            <a:fld id="{75844401-A9E3-40DC-B966-7A1A1ACD2CE8}" type="slidenum">
              <a:rPr lang="en-US" altLang="en-US" smtClean="0">
                <a:ea typeface="ＭＳ Ｐゴシック" pitchFamily="28" charset="-128"/>
              </a:rPr>
              <a:pPr>
                <a:spcBef>
                  <a:spcPct val="0"/>
                </a:spcBef>
              </a:pPr>
              <a:t>4</a:t>
            </a:fld>
            <a:endParaRPr lang="en-US" altLang="en-US">
              <a:ea typeface="ＭＳ Ｐゴシック" pitchFamily="28" charset="-128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9pPr>
          </a:lstStyle>
          <a:p>
            <a:pPr>
              <a:spcBef>
                <a:spcPct val="0"/>
              </a:spcBef>
            </a:pPr>
            <a:fld id="{D423A172-77A8-446B-941A-6745669E8B9B}" type="slidenum">
              <a:rPr lang="en-US" altLang="en-US" smtClean="0">
                <a:ea typeface="ＭＳ Ｐゴシック" pitchFamily="28" charset="-128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ea typeface="ＭＳ Ｐゴシック" pitchFamily="28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pitchFamily="34" charset="0"/>
                <a:cs typeface="+mn-cs"/>
              </a:rPr>
              <a:t>Concepts and Current Issues</a:t>
            </a:r>
            <a:endParaRPr lang="en-US" sz="3200">
              <a:latin typeface="Arial" pitchFamily="34" charset="0"/>
              <a:cs typeface="+mn-cs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pitchFamily="34" charset="0"/>
                <a:cs typeface="+mn-cs"/>
              </a:rPr>
              <a:t>Human Biology</a:t>
            </a:r>
            <a:endParaRPr lang="en-US" sz="4800">
              <a:latin typeface="Arial" pitchFamily="34" charset="0"/>
              <a:cs typeface="+mn-cs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pitchFamily="34" charset="0"/>
                <a:cs typeface="+mn-cs"/>
              </a:rPr>
              <a:t>Sixth Edition</a:t>
            </a:r>
            <a:endParaRPr lang="en-US" sz="2000">
              <a:latin typeface="Arial" pitchFamily="34" charset="0"/>
              <a:cs typeface="+mn-cs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pitchFamily="34" charset="0"/>
                <a:cs typeface="+mn-cs"/>
              </a:rPr>
              <a:t>Michael D. Johnson</a:t>
            </a:r>
            <a:endParaRPr lang="en-US" sz="2000">
              <a:latin typeface="Arial" pitchFamily="34" charset="0"/>
              <a:cs typeface="+mn-cs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472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3075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969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31237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5832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8398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611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65198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92254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471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9240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1411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4202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48790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38389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658392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56738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20949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51039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07690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220210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3716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8373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52613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8937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5380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3633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5784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5020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9283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74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9830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1957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3076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636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Molecules Cross the Plasma Membrane in Several Ways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4294967295"/>
          </p:nvPr>
        </p:nvSpPr>
        <p:spPr>
          <a:xfrm>
            <a:off x="400050" y="1316038"/>
            <a:ext cx="8218488" cy="5218112"/>
          </a:xfrm>
        </p:spPr>
        <p:txBody>
          <a:bodyPr/>
          <a:lstStyle/>
          <a:p>
            <a:pPr eaLnBrk="1" hangingPunct="1"/>
            <a:r>
              <a:rPr lang="en-US" altLang="en-US"/>
              <a:t>Passive transport </a:t>
            </a:r>
          </a:p>
          <a:p>
            <a:pPr lvl="1" eaLnBrk="1" hangingPunct="1"/>
            <a:r>
              <a:rPr lang="en-US" altLang="en-US"/>
              <a:t>Cell does not need to expend energy for this</a:t>
            </a:r>
          </a:p>
          <a:p>
            <a:pPr lvl="2" eaLnBrk="1" hangingPunct="1"/>
            <a:r>
              <a:rPr lang="en-US" altLang="en-US"/>
              <a:t>Diffusion</a:t>
            </a:r>
          </a:p>
          <a:p>
            <a:pPr lvl="2" eaLnBrk="1" hangingPunct="1"/>
            <a:r>
              <a:rPr lang="en-US" altLang="en-US"/>
              <a:t>Osmosis</a:t>
            </a:r>
          </a:p>
          <a:p>
            <a:pPr eaLnBrk="1" hangingPunct="1"/>
            <a:r>
              <a:rPr lang="en-US" altLang="en-US"/>
              <a:t>Active transport – cell must expend energy</a:t>
            </a:r>
          </a:p>
          <a:p>
            <a:pPr eaLnBrk="1" hangingPunct="1"/>
            <a:r>
              <a:rPr lang="en-US" altLang="en-US"/>
              <a:t>Bulk transport</a:t>
            </a:r>
          </a:p>
          <a:p>
            <a:pPr lvl="1" eaLnBrk="1" hangingPunct="1"/>
            <a:r>
              <a:rPr lang="en-US" altLang="en-US"/>
              <a:t>Involves membranous vesicles to move larger substances</a:t>
            </a:r>
          </a:p>
          <a:p>
            <a:pPr lvl="2" eaLnBrk="1" hangingPunct="1"/>
            <a:r>
              <a:rPr lang="en-US" altLang="en-US"/>
              <a:t>Endocytosis </a:t>
            </a:r>
          </a:p>
          <a:p>
            <a:pPr lvl="2" eaLnBrk="1" hangingPunct="1"/>
            <a:r>
              <a:rPr lang="en-US" altLang="en-US"/>
              <a:t>Exocytosis</a:t>
            </a:r>
          </a:p>
        </p:txBody>
      </p:sp>
      <p:pic>
        <p:nvPicPr>
          <p:cNvPr id="2" name="406F248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0960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Tm="1053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3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 descr="ServDisk_02:Johnson_IRDVD_TA:Johnson_MM:Johnson_PPT:Johnson_Lects:Sample_Design:Strip.png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Passive Transport Moves with the Concentration Gradient</a:t>
            </a:r>
          </a:p>
        </p:txBody>
      </p:sp>
      <p:sp>
        <p:nvSpPr>
          <p:cNvPr id="614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5763" y="1454150"/>
            <a:ext cx="8027987" cy="4938713"/>
          </a:xfrm>
        </p:spPr>
        <p:txBody>
          <a:bodyPr/>
          <a:lstStyle/>
          <a:p>
            <a:pPr eaLnBrk="1" hangingPunct="1"/>
            <a:r>
              <a:rPr lang="en-US" altLang="en-US"/>
              <a:t>Passive transport is powered by the concentration gradient.</a:t>
            </a:r>
          </a:p>
          <a:p>
            <a:pPr lvl="1" eaLnBrk="1" hangingPunct="1"/>
            <a:r>
              <a:rPr lang="en-US" altLang="en-US"/>
              <a:t>Diffusion through lipid layer</a:t>
            </a:r>
          </a:p>
          <a:p>
            <a:pPr lvl="1" eaLnBrk="1" hangingPunct="1"/>
            <a:r>
              <a:rPr lang="en-US" altLang="en-US"/>
              <a:t>Diffusion through protein channels</a:t>
            </a:r>
          </a:p>
          <a:p>
            <a:pPr lvl="1" eaLnBrk="1" hangingPunct="1"/>
            <a:r>
              <a:rPr lang="en-US" altLang="en-US"/>
              <a:t>Facilitated transport</a:t>
            </a:r>
          </a:p>
          <a:p>
            <a:pPr lvl="2" eaLnBrk="1" hangingPunct="1"/>
            <a:r>
              <a:rPr lang="en-US" altLang="en-US"/>
              <a:t>Transport or carrier proteins in the membrane assist</a:t>
            </a:r>
          </a:p>
        </p:txBody>
      </p:sp>
      <p:pic>
        <p:nvPicPr>
          <p:cNvPr id="2" name="72BE24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0960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7292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9" descr="03_08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6"/>
          <a:stretch>
            <a:fillRect/>
          </a:stretch>
        </p:blipFill>
        <p:spPr bwMode="auto">
          <a:xfrm>
            <a:off x="298450" y="811213"/>
            <a:ext cx="8547100" cy="49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Box 5"/>
          <p:cNvSpPr txBox="1">
            <a:spLocks noChangeArrowheads="1"/>
          </p:cNvSpPr>
          <p:nvPr/>
        </p:nvSpPr>
        <p:spPr bwMode="auto">
          <a:xfrm>
            <a:off x="385763" y="3113088"/>
            <a:ext cx="1360487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Lower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concentration</a:t>
            </a:r>
          </a:p>
        </p:txBody>
      </p:sp>
      <p:sp>
        <p:nvSpPr>
          <p:cNvPr id="7173" name="TextBox 6"/>
          <p:cNvSpPr txBox="1">
            <a:spLocks noChangeArrowheads="1"/>
          </p:cNvSpPr>
          <p:nvPr/>
        </p:nvSpPr>
        <p:spPr bwMode="auto">
          <a:xfrm>
            <a:off x="379413" y="4005263"/>
            <a:ext cx="2773362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Diffusion through the lipid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layer. Lipid-soluble molecules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such as O</a:t>
            </a:r>
            <a:r>
              <a:rPr lang="en-US" altLang="en-US" sz="1600" b="1" baseline="-25000">
                <a:latin typeface="Helvetica" pitchFamily="28" charset="0"/>
              </a:rPr>
              <a:t>2</a:t>
            </a:r>
            <a:r>
              <a:rPr lang="en-US" altLang="en-US" sz="1400" b="1">
                <a:latin typeface="Helvetica" pitchFamily="28" charset="0"/>
              </a:rPr>
              <a:t> and CO</a:t>
            </a:r>
            <a:r>
              <a:rPr lang="en-US" altLang="en-US" sz="1600" b="1" baseline="-25000">
                <a:latin typeface="Helvetica" pitchFamily="28" charset="0"/>
              </a:rPr>
              <a:t>2</a:t>
            </a:r>
            <a:r>
              <a:rPr lang="en-US" altLang="en-US" sz="1400" b="1">
                <a:latin typeface="Helvetica" pitchFamily="28" charset="0"/>
              </a:rPr>
              <a:t> diffuse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freely through the plasma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membrane.</a:t>
            </a:r>
          </a:p>
        </p:txBody>
      </p:sp>
      <p:sp>
        <p:nvSpPr>
          <p:cNvPr id="7174" name="TextBox 7"/>
          <p:cNvSpPr txBox="1">
            <a:spLocks noChangeArrowheads="1"/>
          </p:cNvSpPr>
          <p:nvPr/>
        </p:nvSpPr>
        <p:spPr bwMode="auto">
          <a:xfrm>
            <a:off x="3105150" y="3997325"/>
            <a:ext cx="2544763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Diffusion through channels.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Some polar and charged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molecules diffuse through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protein channels that span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the membrane. Water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is a typical example.</a:t>
            </a:r>
          </a:p>
        </p:txBody>
      </p:sp>
      <p:sp>
        <p:nvSpPr>
          <p:cNvPr id="7175" name="TextBox 8"/>
          <p:cNvSpPr txBox="1">
            <a:spLocks noChangeArrowheads="1"/>
          </p:cNvSpPr>
          <p:nvPr/>
        </p:nvSpPr>
        <p:spPr bwMode="auto">
          <a:xfrm>
            <a:off x="5854700" y="4005263"/>
            <a:ext cx="298132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Facilitated transport. Certain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molecules bind to a protein,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triggering a change in protein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shape that transports the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molecule across the membrane.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Glucose typically enters cells by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this method.</a:t>
            </a:r>
          </a:p>
        </p:txBody>
      </p:sp>
      <p:sp>
        <p:nvSpPr>
          <p:cNvPr id="7176" name="TextBox 10"/>
          <p:cNvSpPr txBox="1">
            <a:spLocks noChangeArrowheads="1"/>
          </p:cNvSpPr>
          <p:nvPr/>
        </p:nvSpPr>
        <p:spPr bwMode="auto">
          <a:xfrm>
            <a:off x="384175" y="881063"/>
            <a:ext cx="136048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Higher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concentration</a:t>
            </a:r>
          </a:p>
        </p:txBody>
      </p:sp>
      <p:pic>
        <p:nvPicPr>
          <p:cNvPr id="3" name="819226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0960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442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2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 descr="ServDisk_02:Johnson_IRDVD_TA:Johnson_MM:Johnson_PPT:Johnson_Lects:Sample_Design:Strip.png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Active Transport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185863"/>
            <a:ext cx="8053388" cy="4495800"/>
          </a:xfrm>
        </p:spPr>
        <p:txBody>
          <a:bodyPr/>
          <a:lstStyle/>
          <a:p>
            <a:pPr eaLnBrk="1" hangingPunct="1"/>
            <a:r>
              <a:rPr lang="en-US" altLang="en-US"/>
              <a:t>Active transport moves substances from an area of lower concentration to an area of higher concentration</a:t>
            </a:r>
          </a:p>
          <a:p>
            <a:pPr lvl="1" eaLnBrk="1" hangingPunct="1"/>
            <a:r>
              <a:rPr lang="en-US" altLang="en-US"/>
              <a:t>Requires a membrane protein (transporter)</a:t>
            </a:r>
          </a:p>
          <a:p>
            <a:pPr lvl="1" eaLnBrk="1" hangingPunct="1"/>
            <a:r>
              <a:rPr lang="en-US" altLang="en-US"/>
              <a:t>Requires ATP or other energy source</a:t>
            </a:r>
          </a:p>
        </p:txBody>
      </p:sp>
      <p:pic>
        <p:nvPicPr>
          <p:cNvPr id="3" name="1A2326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08192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358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6" descr="03_09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9"/>
          <a:stretch>
            <a:fillRect/>
          </a:stretch>
        </p:blipFill>
        <p:spPr bwMode="auto">
          <a:xfrm>
            <a:off x="665163" y="36513"/>
            <a:ext cx="7813675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Box 2"/>
          <p:cNvSpPr txBox="1">
            <a:spLocks noChangeArrowheads="1"/>
          </p:cNvSpPr>
          <p:nvPr/>
        </p:nvSpPr>
        <p:spPr bwMode="auto">
          <a:xfrm>
            <a:off x="685800" y="4899025"/>
            <a:ext cx="35433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a) In active transport using ATP, energy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    derived from the breakdown of ATP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    is used to change the shape of the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    carrier protein.</a:t>
            </a:r>
          </a:p>
        </p:txBody>
      </p:sp>
      <p:sp>
        <p:nvSpPr>
          <p:cNvPr id="9221" name="TextBox 3"/>
          <p:cNvSpPr txBox="1">
            <a:spLocks noChangeArrowheads="1"/>
          </p:cNvSpPr>
          <p:nvPr/>
        </p:nvSpPr>
        <p:spPr bwMode="auto">
          <a:xfrm>
            <a:off x="4479925" y="4899025"/>
            <a:ext cx="4164013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b) Some carrier proteins use energy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    derived from the downhill transport of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    one molecule to transport another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    molecule uphill. In this example, the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    energy to transport the square molecules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    comes from the facilitated transport of the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    spearhead molecules.</a:t>
            </a:r>
          </a:p>
        </p:txBody>
      </p:sp>
      <p:pic>
        <p:nvPicPr>
          <p:cNvPr id="2" name="883D26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0960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449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Endocytosis and Exocytosis Move Materials in Bulk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Used to move larger molecules</a:t>
            </a:r>
          </a:p>
          <a:p>
            <a:pPr lvl="1" eaLnBrk="1" hangingPunct="1"/>
            <a:r>
              <a:rPr lang="en-US" altLang="en-US"/>
              <a:t>Endocytosis: brings substances into the cell</a:t>
            </a:r>
          </a:p>
          <a:p>
            <a:pPr lvl="1" eaLnBrk="1" hangingPunct="1"/>
            <a:r>
              <a:rPr lang="en-US" altLang="en-US"/>
              <a:t>Exocytosis: expels substances from the cell</a:t>
            </a:r>
          </a:p>
        </p:txBody>
      </p:sp>
      <p:pic>
        <p:nvPicPr>
          <p:cNvPr id="2" name="EB4528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0960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378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21" descr="03_10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91"/>
          <a:stretch>
            <a:fillRect/>
          </a:stretch>
        </p:blipFill>
        <p:spPr bwMode="auto">
          <a:xfrm>
            <a:off x="298450" y="858838"/>
            <a:ext cx="8547100" cy="467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Box 6"/>
          <p:cNvSpPr txBox="1">
            <a:spLocks noChangeArrowheads="1"/>
          </p:cNvSpPr>
          <p:nvPr/>
        </p:nvSpPr>
        <p:spPr bwMode="auto">
          <a:xfrm>
            <a:off x="5738813" y="4991100"/>
            <a:ext cx="298132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c) Photomicrograph showing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    various stages of endocytosis.</a:t>
            </a:r>
          </a:p>
        </p:txBody>
      </p:sp>
      <p:sp>
        <p:nvSpPr>
          <p:cNvPr id="12293" name="TextBox 2"/>
          <p:cNvSpPr txBox="1">
            <a:spLocks noChangeArrowheads="1"/>
          </p:cNvSpPr>
          <p:nvPr/>
        </p:nvSpPr>
        <p:spPr bwMode="auto">
          <a:xfrm>
            <a:off x="280988" y="2628900"/>
            <a:ext cx="506571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a) Endocytosis. In endocytosis, material is surrounded by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    </a:t>
            </a:r>
            <a:r>
              <a:rPr lang="en-US" altLang="en-US" sz="700" b="1">
                <a:latin typeface="Helvetica" pitchFamily="28" charset="0"/>
              </a:rPr>
              <a:t> </a:t>
            </a:r>
            <a:r>
              <a:rPr lang="en-US" altLang="en-US" sz="1400" b="1">
                <a:latin typeface="Helvetica" pitchFamily="28" charset="0"/>
              </a:rPr>
              <a:t>the cell membrane and brought into the cell.</a:t>
            </a:r>
          </a:p>
        </p:txBody>
      </p:sp>
      <p:sp>
        <p:nvSpPr>
          <p:cNvPr id="12294" name="TextBox 3"/>
          <p:cNvSpPr txBox="1">
            <a:spLocks noChangeArrowheads="1"/>
          </p:cNvSpPr>
          <p:nvPr/>
        </p:nvSpPr>
        <p:spPr bwMode="auto">
          <a:xfrm>
            <a:off x="5737225" y="927100"/>
            <a:ext cx="2368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Extracellular environment</a:t>
            </a:r>
          </a:p>
        </p:txBody>
      </p:sp>
      <p:sp>
        <p:nvSpPr>
          <p:cNvPr id="12295" name="TextBox 4"/>
          <p:cNvSpPr txBox="1">
            <a:spLocks noChangeArrowheads="1"/>
          </p:cNvSpPr>
          <p:nvPr/>
        </p:nvSpPr>
        <p:spPr bwMode="auto">
          <a:xfrm>
            <a:off x="5737225" y="1281113"/>
            <a:ext cx="17557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Plasma membrane</a:t>
            </a:r>
          </a:p>
        </p:txBody>
      </p:sp>
      <p:sp>
        <p:nvSpPr>
          <p:cNvPr id="12296" name="TextBox 5"/>
          <p:cNvSpPr txBox="1">
            <a:spLocks noChangeArrowheads="1"/>
          </p:cNvSpPr>
          <p:nvPr/>
        </p:nvSpPr>
        <p:spPr bwMode="auto">
          <a:xfrm>
            <a:off x="5737225" y="1590675"/>
            <a:ext cx="10937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Cytoplasm</a:t>
            </a:r>
          </a:p>
        </p:txBody>
      </p:sp>
      <p:sp>
        <p:nvSpPr>
          <p:cNvPr id="12297" name="TextBox 6"/>
          <p:cNvSpPr txBox="1">
            <a:spLocks noChangeArrowheads="1"/>
          </p:cNvSpPr>
          <p:nvPr/>
        </p:nvSpPr>
        <p:spPr bwMode="auto">
          <a:xfrm>
            <a:off x="5734050" y="1922463"/>
            <a:ext cx="7969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Vesicle</a:t>
            </a:r>
          </a:p>
        </p:txBody>
      </p:sp>
      <p:cxnSp>
        <p:nvCxnSpPr>
          <p:cNvPr id="12298" name="Straight Connector 8"/>
          <p:cNvCxnSpPr>
            <a:cxnSpLocks noChangeShapeType="1"/>
          </p:cNvCxnSpPr>
          <p:nvPr/>
        </p:nvCxnSpPr>
        <p:spPr bwMode="auto">
          <a:xfrm>
            <a:off x="5160963" y="1085850"/>
            <a:ext cx="609600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9" name="Straight Connector 15"/>
          <p:cNvCxnSpPr>
            <a:cxnSpLocks noChangeShapeType="1"/>
          </p:cNvCxnSpPr>
          <p:nvPr/>
        </p:nvCxnSpPr>
        <p:spPr bwMode="auto">
          <a:xfrm flipV="1">
            <a:off x="5351463" y="1754188"/>
            <a:ext cx="431800" cy="15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0" name="Straight Connector 19"/>
          <p:cNvCxnSpPr>
            <a:cxnSpLocks noChangeShapeType="1"/>
          </p:cNvCxnSpPr>
          <p:nvPr/>
        </p:nvCxnSpPr>
        <p:spPr bwMode="auto">
          <a:xfrm>
            <a:off x="5302250" y="2081213"/>
            <a:ext cx="504825" cy="3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301" name="TextBox 2"/>
          <p:cNvSpPr txBox="1">
            <a:spLocks noChangeArrowheads="1"/>
          </p:cNvSpPr>
          <p:nvPr/>
        </p:nvSpPr>
        <p:spPr bwMode="auto">
          <a:xfrm>
            <a:off x="282575" y="4973638"/>
            <a:ext cx="5294313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b) Exocytosis. In exocytosis, a membranous vesicle fuses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    </a:t>
            </a:r>
            <a:r>
              <a:rPr lang="en-US" altLang="en-US" sz="900" b="1">
                <a:latin typeface="Helvetica" pitchFamily="28" charset="0"/>
              </a:rPr>
              <a:t> </a:t>
            </a:r>
            <a:r>
              <a:rPr lang="en-US" altLang="en-US" sz="1400" b="1">
                <a:latin typeface="Helvetica" pitchFamily="28" charset="0"/>
              </a:rPr>
              <a:t>with the plasma membrane, expelling its contents outside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    </a:t>
            </a:r>
            <a:r>
              <a:rPr lang="en-US" altLang="en-US" sz="1000" b="1">
                <a:latin typeface="Helvetica" pitchFamily="28" charset="0"/>
              </a:rPr>
              <a:t> </a:t>
            </a:r>
            <a:r>
              <a:rPr lang="en-US" altLang="en-US" sz="1400" b="1">
                <a:latin typeface="Helvetica" pitchFamily="28" charset="0"/>
              </a:rPr>
              <a:t>the cell.</a:t>
            </a:r>
          </a:p>
        </p:txBody>
      </p:sp>
      <p:cxnSp>
        <p:nvCxnSpPr>
          <p:cNvPr id="12302" name="Straight Connector 8"/>
          <p:cNvCxnSpPr>
            <a:cxnSpLocks noChangeShapeType="1"/>
          </p:cNvCxnSpPr>
          <p:nvPr/>
        </p:nvCxnSpPr>
        <p:spPr bwMode="auto">
          <a:xfrm rot="16200000" flipH="1">
            <a:off x="5799931" y="2688432"/>
            <a:ext cx="1392237" cy="355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3" name="Straight Connector 11"/>
          <p:cNvCxnSpPr>
            <a:cxnSpLocks noChangeShapeType="1"/>
          </p:cNvCxnSpPr>
          <p:nvPr/>
        </p:nvCxnSpPr>
        <p:spPr bwMode="auto">
          <a:xfrm rot="16200000" flipH="1">
            <a:off x="5908675" y="2489201"/>
            <a:ext cx="1768475" cy="488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4" name="Straight Connector 12"/>
          <p:cNvCxnSpPr>
            <a:cxnSpLocks noChangeShapeType="1"/>
          </p:cNvCxnSpPr>
          <p:nvPr/>
        </p:nvCxnSpPr>
        <p:spPr bwMode="auto">
          <a:xfrm rot="16200000" flipH="1">
            <a:off x="6463507" y="2116931"/>
            <a:ext cx="1471612" cy="3079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5" name="Straight Connector 13"/>
          <p:cNvCxnSpPr>
            <a:cxnSpLocks noChangeShapeType="1"/>
          </p:cNvCxnSpPr>
          <p:nvPr/>
        </p:nvCxnSpPr>
        <p:spPr bwMode="auto">
          <a:xfrm rot="16200000" flipH="1">
            <a:off x="6832600" y="1809750"/>
            <a:ext cx="1401763" cy="15081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6" name="Straight Connector 15"/>
          <p:cNvCxnSpPr>
            <a:cxnSpLocks noChangeShapeType="1"/>
          </p:cNvCxnSpPr>
          <p:nvPr/>
        </p:nvCxnSpPr>
        <p:spPr bwMode="auto">
          <a:xfrm flipV="1">
            <a:off x="5351463" y="1452563"/>
            <a:ext cx="431800" cy="15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BA2E29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0960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362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1.9|11.3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Gmac6:Applications:Microsoft Office 2004:Templates:My Templates:Johnson_6e_PPT_template_2line.pot</Template>
  <TotalTime>718</TotalTime>
  <Words>352</Words>
  <Application>Microsoft Office PowerPoint</Application>
  <PresentationFormat>On-screen Show (4:3)</PresentationFormat>
  <Paragraphs>71</Paragraphs>
  <Slides>7</Slides>
  <Notes>7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Bookman Old Style</vt:lpstr>
      <vt:lpstr>Helvetica</vt:lpstr>
      <vt:lpstr>Times New Roman</vt:lpstr>
      <vt:lpstr>Johnson_6e_PPT_template-orig</vt:lpstr>
      <vt:lpstr>Johnson_6e_PPT_template_1line</vt:lpstr>
      <vt:lpstr>Johnson_6e_PPT_template_2line</vt:lpstr>
      <vt:lpstr>Molecules Cross the Plasma Membrane in Several Ways</vt:lpstr>
      <vt:lpstr>Passive Transport Moves with the Concentration Gradient</vt:lpstr>
      <vt:lpstr>PowerPoint Presentation</vt:lpstr>
      <vt:lpstr>Active Transport</vt:lpstr>
      <vt:lpstr>PowerPoint Presentation</vt:lpstr>
      <vt:lpstr>Endocytosis and Exocytosis Move Materials in Bulk</vt:lpstr>
      <vt:lpstr>PowerPoint Presentation</vt:lpstr>
    </vt:vector>
  </TitlesOfParts>
  <Company>뿿첰ᢏ㽔뿿_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Molecules Cross the Plasma Membrane in Several Ways</dc:title>
  <dc:creator>Gary</dc:creator>
  <cp:lastModifiedBy>Gary</cp:lastModifiedBy>
  <cp:revision>81</cp:revision>
  <cp:lastPrinted>2002-04-29T18:54:29Z</cp:lastPrinted>
  <dcterms:created xsi:type="dcterms:W3CDTF">2008-11-18T22:42:21Z</dcterms:created>
  <dcterms:modified xsi:type="dcterms:W3CDTF">2019-12-19T20:09:06Z</dcterms:modified>
</cp:coreProperties>
</file>