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</p:sldMasterIdLst>
  <p:notesMasterIdLst>
    <p:notesMasterId r:id="rId6"/>
  </p:notesMasterIdLst>
  <p:handoutMasterIdLst>
    <p:handoutMasterId r:id="rId7"/>
  </p:handoutMasterIdLst>
  <p:sldIdLst>
    <p:sldId id="391" r:id="rId3"/>
    <p:sldId id="373" r:id="rId4"/>
    <p:sldId id="39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6">
          <p15:clr>
            <a:srgbClr val="A4A3A4"/>
          </p15:clr>
        </p15:guide>
        <p15:guide id="3" orient="horz" pos="299">
          <p15:clr>
            <a:srgbClr val="A4A3A4"/>
          </p15:clr>
        </p15:guide>
        <p15:guide id="4" orient="horz" pos="979">
          <p15:clr>
            <a:srgbClr val="A4A3A4"/>
          </p15:clr>
        </p15:guide>
        <p15:guide id="5" pos="2880">
          <p15:clr>
            <a:srgbClr val="A4A3A4"/>
          </p15:clr>
        </p15:guide>
        <p15:guide id="6" pos="3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8089" autoAdjust="0"/>
  </p:normalViewPr>
  <p:slideViewPr>
    <p:cSldViewPr snapToGrid="0">
      <p:cViewPr varScale="1">
        <p:scale>
          <a:sx n="79" d="100"/>
          <a:sy n="79" d="100"/>
        </p:scale>
        <p:origin x="108" y="1128"/>
      </p:cViewPr>
      <p:guideLst>
        <p:guide orient="horz" pos="4128"/>
        <p:guide orient="horz" pos="316"/>
        <p:guide orient="horz" pos="299"/>
        <p:guide orient="horz" pos="979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F928100-3CD7-4515-8551-ABF8F23A4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66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312882A-1C95-4021-B6A4-975796D8D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450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8521D9A4-9FA5-4642-9DC0-D8E925B5B7AB}" type="slidenum">
              <a:rPr lang="en-US" sz="1200" smtClean="0">
                <a:latin typeface="Bookman Old Style" pitchFamily="28" charset="0"/>
              </a:rPr>
              <a:pPr>
                <a:defRPr/>
              </a:pPr>
              <a:t>2</a:t>
            </a:fld>
            <a:endParaRPr lang="en-US" sz="120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pitchFamily="34" charset="0"/>
              </a:rPr>
              <a:t>Concepts and Current Issues</a:t>
            </a:r>
            <a:endParaRPr lang="en-US" sz="3200">
              <a:latin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pitchFamily="34" charset="0"/>
              </a:rPr>
              <a:t>Human Biology</a:t>
            </a:r>
            <a:endParaRPr lang="en-US" sz="4800">
              <a:latin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pitchFamily="34" charset="0"/>
              </a:rPr>
              <a:t>Sixth Edition</a:t>
            </a:r>
            <a:endParaRPr lang="en-US" sz="2000">
              <a:latin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pitchFamily="34" charset="0"/>
              </a:rPr>
              <a:t>Michael D. Johnson</a:t>
            </a:r>
            <a:endParaRPr lang="en-US" sz="2000">
              <a:latin typeface="Arial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24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720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905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21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9771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8053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093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0192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8056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795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812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27842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09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8365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093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141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715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329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320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8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131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695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Plasma Membrane Surrounds the Cell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4294967295"/>
          </p:nvPr>
        </p:nvSpPr>
        <p:spPr>
          <a:xfrm>
            <a:off x="381000" y="1042988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Separates a cell from its environment</a:t>
            </a:r>
          </a:p>
          <a:p>
            <a:pPr eaLnBrk="1" hangingPunct="1"/>
            <a:r>
              <a:rPr lang="en-US" altLang="en-US"/>
              <a:t>Selectively permeable</a:t>
            </a:r>
          </a:p>
          <a:p>
            <a:pPr lvl="1" eaLnBrk="1" hangingPunct="1"/>
            <a:r>
              <a:rPr lang="en-US" altLang="en-US"/>
              <a:t>Permits movement of some substances into and out of the cell, but blocks others</a:t>
            </a:r>
          </a:p>
          <a:p>
            <a:pPr eaLnBrk="1" hangingPunct="1"/>
            <a:r>
              <a:rPr lang="en-US" altLang="en-US"/>
              <a:t>Enables transfer of information between environment and cell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06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A Plasma Membrane Surrounds the Cell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925513"/>
            <a:ext cx="7772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Plasma membrane is a lipid bilayer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Phospholipids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polar head and nonpolar tail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Cholesterol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makes membrane a bit more rigid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Proteins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provide means of transport through membrane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Carbohydrates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recognition patterns (‘fingerprints’) for cells and organisms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Nonrigid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Fluid mosaic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690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6" descr="03_05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1"/>
          <a:stretch>
            <a:fillRect/>
          </a:stretch>
        </p:blipFill>
        <p:spPr bwMode="auto">
          <a:xfrm>
            <a:off x="298450" y="1325563"/>
            <a:ext cx="8547100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9"/>
          <p:cNvSpPr>
            <a:spLocks noChangeArrowheads="1"/>
          </p:cNvSpPr>
          <p:nvPr/>
        </p:nvSpPr>
        <p:spPr bwMode="auto">
          <a:xfrm>
            <a:off x="5489575" y="2940050"/>
            <a:ext cx="361950" cy="1079500"/>
          </a:xfrm>
          <a:prstGeom prst="rect">
            <a:avLst/>
          </a:prstGeom>
          <a:noFill/>
          <a:ln w="349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TextBox 2"/>
          <p:cNvSpPr txBox="1">
            <a:spLocks noChangeArrowheads="1"/>
          </p:cNvSpPr>
          <p:nvPr/>
        </p:nvSpPr>
        <p:spPr bwMode="auto">
          <a:xfrm>
            <a:off x="1060450" y="1752600"/>
            <a:ext cx="1054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Receptor  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protein</a:t>
            </a:r>
          </a:p>
        </p:txBody>
      </p:sp>
      <p:sp>
        <p:nvSpPr>
          <p:cNvPr id="6150" name="TextBox 3"/>
          <p:cNvSpPr txBox="1">
            <a:spLocks noChangeArrowheads="1"/>
          </p:cNvSpPr>
          <p:nvPr/>
        </p:nvSpPr>
        <p:spPr bwMode="auto">
          <a:xfrm>
            <a:off x="2587625" y="1728788"/>
            <a:ext cx="1360488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Channel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protein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(always open)</a:t>
            </a:r>
          </a:p>
        </p:txBody>
      </p:sp>
      <p:sp>
        <p:nvSpPr>
          <p:cNvPr id="6151" name="TextBox 4"/>
          <p:cNvSpPr txBox="1">
            <a:spLocks noChangeArrowheads="1"/>
          </p:cNvSpPr>
          <p:nvPr/>
        </p:nvSpPr>
        <p:spPr bwMode="auto">
          <a:xfrm>
            <a:off x="4491038" y="1701800"/>
            <a:ext cx="93503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Gated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channel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protein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(closed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position)</a:t>
            </a:r>
          </a:p>
        </p:txBody>
      </p:sp>
      <p:sp>
        <p:nvSpPr>
          <p:cNvPr id="6152" name="TextBox 6"/>
          <p:cNvSpPr txBox="1">
            <a:spLocks noChangeArrowheads="1"/>
          </p:cNvSpPr>
          <p:nvPr/>
        </p:nvSpPr>
        <p:spPr bwMode="auto">
          <a:xfrm>
            <a:off x="5641975" y="2014538"/>
            <a:ext cx="13398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Carbohydrate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groups</a:t>
            </a:r>
          </a:p>
        </p:txBody>
      </p:sp>
      <p:sp>
        <p:nvSpPr>
          <p:cNvPr id="6153" name="TextBox 7"/>
          <p:cNvSpPr txBox="1">
            <a:spLocks noChangeArrowheads="1"/>
          </p:cNvSpPr>
          <p:nvPr/>
        </p:nvSpPr>
        <p:spPr bwMode="auto">
          <a:xfrm>
            <a:off x="1744663" y="4432300"/>
            <a:ext cx="13001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Cytoskeleton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filaments</a:t>
            </a:r>
          </a:p>
        </p:txBody>
      </p:sp>
      <p:sp>
        <p:nvSpPr>
          <p:cNvPr id="6154" name="TextBox 8"/>
          <p:cNvSpPr txBox="1">
            <a:spLocks noChangeArrowheads="1"/>
          </p:cNvSpPr>
          <p:nvPr/>
        </p:nvSpPr>
        <p:spPr bwMode="auto">
          <a:xfrm>
            <a:off x="3065463" y="4505325"/>
            <a:ext cx="13096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Phospholipid</a:t>
            </a:r>
          </a:p>
        </p:txBody>
      </p:sp>
      <p:sp>
        <p:nvSpPr>
          <p:cNvPr id="6155" name="TextBox 9"/>
          <p:cNvSpPr txBox="1">
            <a:spLocks noChangeArrowheads="1"/>
          </p:cNvSpPr>
          <p:nvPr/>
        </p:nvSpPr>
        <p:spPr bwMode="auto">
          <a:xfrm>
            <a:off x="4021138" y="4791075"/>
            <a:ext cx="1093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Cytoplasm</a:t>
            </a:r>
          </a:p>
        </p:txBody>
      </p:sp>
      <p:sp>
        <p:nvSpPr>
          <p:cNvPr id="6156" name="TextBox 10"/>
          <p:cNvSpPr txBox="1">
            <a:spLocks noChangeArrowheads="1"/>
          </p:cNvSpPr>
          <p:nvPr/>
        </p:nvSpPr>
        <p:spPr bwMode="auto">
          <a:xfrm>
            <a:off x="5345113" y="4554538"/>
            <a:ext cx="757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Lipid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bilayer</a:t>
            </a:r>
          </a:p>
        </p:txBody>
      </p:sp>
      <p:sp>
        <p:nvSpPr>
          <p:cNvPr id="6157" name="TextBox 11"/>
          <p:cNvSpPr txBox="1">
            <a:spLocks noChangeArrowheads="1"/>
          </p:cNvSpPr>
          <p:nvPr/>
        </p:nvSpPr>
        <p:spPr bwMode="auto">
          <a:xfrm>
            <a:off x="6062663" y="4552950"/>
            <a:ext cx="101441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Transport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protein</a:t>
            </a:r>
          </a:p>
        </p:txBody>
      </p:sp>
      <p:sp>
        <p:nvSpPr>
          <p:cNvPr id="6158" name="TextBox 12"/>
          <p:cNvSpPr txBox="1">
            <a:spLocks noChangeArrowheads="1"/>
          </p:cNvSpPr>
          <p:nvPr/>
        </p:nvSpPr>
        <p:spPr bwMode="auto">
          <a:xfrm>
            <a:off x="7026275" y="4505325"/>
            <a:ext cx="12811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Glycoprotein</a:t>
            </a:r>
          </a:p>
        </p:txBody>
      </p:sp>
      <p:sp>
        <p:nvSpPr>
          <p:cNvPr id="6159" name="TextBox 13"/>
          <p:cNvSpPr txBox="1">
            <a:spLocks noChangeArrowheads="1"/>
          </p:cNvSpPr>
          <p:nvPr/>
        </p:nvSpPr>
        <p:spPr bwMode="auto">
          <a:xfrm>
            <a:off x="3386138" y="1404938"/>
            <a:ext cx="2368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Extracellular environment</a:t>
            </a:r>
          </a:p>
        </p:txBody>
      </p:sp>
      <p:cxnSp>
        <p:nvCxnSpPr>
          <p:cNvPr id="6160" name="Straight Connector 11"/>
          <p:cNvCxnSpPr>
            <a:cxnSpLocks noChangeShapeType="1"/>
          </p:cNvCxnSpPr>
          <p:nvPr/>
        </p:nvCxnSpPr>
        <p:spPr bwMode="auto">
          <a:xfrm rot="5400000" flipH="1" flipV="1">
            <a:off x="7626351" y="4138612"/>
            <a:ext cx="620712" cy="2397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1" name="Straight Connector 11"/>
          <p:cNvCxnSpPr>
            <a:cxnSpLocks noChangeShapeType="1"/>
          </p:cNvCxnSpPr>
          <p:nvPr/>
        </p:nvCxnSpPr>
        <p:spPr bwMode="auto">
          <a:xfrm rot="5400000">
            <a:off x="3167856" y="4110832"/>
            <a:ext cx="91916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2" name="Straight Connector 11"/>
          <p:cNvCxnSpPr>
            <a:cxnSpLocks noChangeShapeType="1"/>
          </p:cNvCxnSpPr>
          <p:nvPr/>
        </p:nvCxnSpPr>
        <p:spPr bwMode="auto">
          <a:xfrm rot="16200000" flipH="1">
            <a:off x="6204744" y="4302919"/>
            <a:ext cx="56356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3" name="TextBox 24"/>
          <p:cNvSpPr txBox="1">
            <a:spLocks noChangeArrowheads="1"/>
          </p:cNvSpPr>
          <p:nvPr/>
        </p:nvSpPr>
        <p:spPr bwMode="auto">
          <a:xfrm>
            <a:off x="7092950" y="4802188"/>
            <a:ext cx="1162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Cholesterol</a:t>
            </a:r>
          </a:p>
        </p:txBody>
      </p:sp>
      <p:sp>
        <p:nvSpPr>
          <p:cNvPr id="6164" name="Freeform 45"/>
          <p:cNvSpPr>
            <a:spLocks/>
          </p:cNvSpPr>
          <p:nvPr/>
        </p:nvSpPr>
        <p:spPr bwMode="auto">
          <a:xfrm>
            <a:off x="850900" y="3336925"/>
            <a:ext cx="958850" cy="1196975"/>
          </a:xfrm>
          <a:custGeom>
            <a:avLst/>
            <a:gdLst>
              <a:gd name="T0" fmla="*/ 0 w 612"/>
              <a:gd name="T1" fmla="*/ 0 h 768"/>
              <a:gd name="T2" fmla="*/ 2147483647 w 612"/>
              <a:gd name="T3" fmla="*/ 2147483647 h 768"/>
              <a:gd name="T4" fmla="*/ 2147483647 w 612"/>
              <a:gd name="T5" fmla="*/ 2147483647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2" h="768">
                <a:moveTo>
                  <a:pt x="0" y="0"/>
                </a:moveTo>
                <a:lnTo>
                  <a:pt x="612" y="768"/>
                </a:lnTo>
                <a:lnTo>
                  <a:pt x="132" y="39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46"/>
          <p:cNvSpPr>
            <a:spLocks noChangeShapeType="1"/>
          </p:cNvSpPr>
          <p:nvPr/>
        </p:nvSpPr>
        <p:spPr bwMode="auto">
          <a:xfrm flipH="1">
            <a:off x="8207375" y="3903663"/>
            <a:ext cx="403225" cy="10588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6" name="Freeform 47"/>
          <p:cNvSpPr>
            <a:spLocks/>
          </p:cNvSpPr>
          <p:nvPr/>
        </p:nvSpPr>
        <p:spPr bwMode="auto">
          <a:xfrm>
            <a:off x="6937375" y="2168525"/>
            <a:ext cx="1184275" cy="495300"/>
          </a:xfrm>
          <a:custGeom>
            <a:avLst/>
            <a:gdLst>
              <a:gd name="T0" fmla="*/ 2147483647 w 746"/>
              <a:gd name="T1" fmla="*/ 2147483647 h 312"/>
              <a:gd name="T2" fmla="*/ 0 w 746"/>
              <a:gd name="T3" fmla="*/ 0 h 312"/>
              <a:gd name="T4" fmla="*/ 2147483647 w 746"/>
              <a:gd name="T5" fmla="*/ 2147483647 h 3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46" h="312">
                <a:moveTo>
                  <a:pt x="746" y="4"/>
                </a:moveTo>
                <a:lnTo>
                  <a:pt x="0" y="0"/>
                </a:lnTo>
                <a:lnTo>
                  <a:pt x="452" y="31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Rectangle 48"/>
          <p:cNvSpPr>
            <a:spLocks noChangeArrowheads="1"/>
          </p:cNvSpPr>
          <p:nvPr/>
        </p:nvSpPr>
        <p:spPr bwMode="auto">
          <a:xfrm>
            <a:off x="5492750" y="2940050"/>
            <a:ext cx="361950" cy="10795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68" name="Line 49"/>
          <p:cNvSpPr>
            <a:spLocks noChangeShapeType="1"/>
          </p:cNvSpPr>
          <p:nvPr/>
        </p:nvSpPr>
        <p:spPr bwMode="auto">
          <a:xfrm>
            <a:off x="5670550" y="4019550"/>
            <a:ext cx="0" cy="5683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673725" y="5053013"/>
            <a:ext cx="80963" cy="83661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7666038" y="5053013"/>
            <a:ext cx="82550" cy="83661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500188" y="471488"/>
            <a:ext cx="0" cy="1277937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044825" y="539750"/>
            <a:ext cx="0" cy="116205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899025" y="547688"/>
            <a:ext cx="0" cy="116205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430963" y="5172075"/>
            <a:ext cx="60325" cy="97313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7469188" y="4791075"/>
            <a:ext cx="60325" cy="97313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311900" y="712788"/>
            <a:ext cx="625475" cy="124936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03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7|27.9|21.5|49.2|5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9.2|9.3|4.5|9.1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684</TotalTime>
  <Words>111</Words>
  <Application>Microsoft Office PowerPoint</Application>
  <PresentationFormat>On-screen Show (4:3)</PresentationFormat>
  <Paragraphs>41</Paragraphs>
  <Slides>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Bookman Old Style</vt:lpstr>
      <vt:lpstr>Helvetica</vt:lpstr>
      <vt:lpstr>Times New Roman</vt:lpstr>
      <vt:lpstr>Johnson_6e_PPT_template-orig</vt:lpstr>
      <vt:lpstr>Johnson_6e_PPT_template_1line</vt:lpstr>
      <vt:lpstr>Plasma Membrane Surrounds the Cell</vt:lpstr>
      <vt:lpstr>A Plasma Membrane Surrounds the Cell</vt:lpstr>
      <vt:lpstr>PowerPoint Presentation</vt:lpstr>
    </vt:vector>
  </TitlesOfParts>
  <Company>뿿첰ᢏ㽔뿿_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Plasma Membrane Surrounds the Cell</dc:title>
  <dc:creator>Gary</dc:creator>
  <cp:lastModifiedBy>Gary</cp:lastModifiedBy>
  <cp:revision>77</cp:revision>
  <cp:lastPrinted>2002-04-29T18:54:29Z</cp:lastPrinted>
  <dcterms:created xsi:type="dcterms:W3CDTF">2008-11-18T22:42:21Z</dcterms:created>
  <dcterms:modified xsi:type="dcterms:W3CDTF">2019-12-19T19:42:55Z</dcterms:modified>
</cp:coreProperties>
</file>