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9" r:id="rId1"/>
    <p:sldMasterId id="2147483661" r:id="rId2"/>
    <p:sldMasterId id="2147483662" r:id="rId3"/>
  </p:sldMasterIdLst>
  <p:notesMasterIdLst>
    <p:notesMasterId r:id="rId14"/>
  </p:notesMasterIdLst>
  <p:handoutMasterIdLst>
    <p:handoutMasterId r:id="rId15"/>
  </p:handoutMasterIdLst>
  <p:sldIdLst>
    <p:sldId id="391" r:id="rId4"/>
    <p:sldId id="383" r:id="rId5"/>
    <p:sldId id="384" r:id="rId6"/>
    <p:sldId id="385" r:id="rId7"/>
    <p:sldId id="371" r:id="rId8"/>
    <p:sldId id="386" r:id="rId9"/>
    <p:sldId id="387" r:id="rId10"/>
    <p:sldId id="388" r:id="rId11"/>
    <p:sldId id="389" r:id="rId12"/>
    <p:sldId id="390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8089" autoAdjust="0"/>
  </p:normalViewPr>
  <p:slideViewPr>
    <p:cSldViewPr snapToGrid="0">
      <p:cViewPr varScale="1">
        <p:scale>
          <a:sx n="131" d="100"/>
          <a:sy n="131" d="100"/>
        </p:scale>
        <p:origin x="-1008" y="-90"/>
      </p:cViewPr>
      <p:guideLst>
        <p:guide orient="horz" pos="4128"/>
        <p:guide orient="horz" pos="316"/>
        <p:guide orient="horz" pos="299"/>
        <p:guide orient="horz" pos="979"/>
        <p:guide pos="2880"/>
        <p:guide pos="3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8" d="100"/>
          <a:sy n="98" d="100"/>
        </p:scale>
        <p:origin x="-351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491CE718-9E92-4C86-A615-60C60C9B0E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1761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11C68181-90A6-4ECA-ABA6-524599D1D2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6699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defRPr/>
            </a:pPr>
            <a:fld id="{1EC16B3A-1BAC-43AE-993E-A1297F4464E9}" type="slidenum">
              <a:rPr lang="en-US" sz="1200" smtClean="0">
                <a:latin typeface="Bookman Old Style" pitchFamily="28" charset="0"/>
              </a:rPr>
              <a:pPr>
                <a:defRPr/>
              </a:pPr>
              <a:t>5</a:t>
            </a:fld>
            <a:endParaRPr lang="en-US" sz="1200" smtClean="0">
              <a:latin typeface="Bookman Old Style" pitchFamily="28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>
              <a:defRPr/>
            </a:pPr>
            <a:r>
              <a:rPr lang="en-US" sz="2000" smtClean="0">
                <a:solidFill>
                  <a:schemeClr val="bg1"/>
                </a:solidFill>
                <a:latin typeface="Arial" pitchFamily="34" charset="0"/>
              </a:rPr>
              <a:t>Concepts and Current Issues</a:t>
            </a:r>
            <a:endParaRPr lang="en-US" sz="3200" smtClean="0">
              <a:latin typeface="Arial" pitchFamily="34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 smtClean="0">
                <a:solidFill>
                  <a:srgbClr val="B4DD65"/>
                </a:solidFill>
                <a:latin typeface="Arial" pitchFamily="34" charset="0"/>
              </a:rPr>
              <a:t>Human Biology</a:t>
            </a:r>
            <a:endParaRPr lang="en-US" sz="4800" smtClean="0">
              <a:latin typeface="Arial" pitchFamily="34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3712" y="969963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sz="2200" smtClean="0">
                <a:solidFill>
                  <a:srgbClr val="958DDD"/>
                </a:solidFill>
                <a:latin typeface="Arial" pitchFamily="34" charset="0"/>
              </a:rPr>
              <a:t>Sixth Edition</a:t>
            </a:r>
            <a:endParaRPr lang="en-US" sz="2000" smtClean="0">
              <a:latin typeface="Arial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sz="2000" smtClean="0">
                <a:solidFill>
                  <a:srgbClr val="F2FF0A"/>
                </a:solidFill>
                <a:latin typeface="Arial" pitchFamily="34" charset="0"/>
              </a:rPr>
              <a:t>Michael D. Johnson</a:t>
            </a:r>
            <a:endParaRPr lang="en-US" sz="2000" smtClean="0">
              <a:latin typeface="Arial" pitchFamily="34" charset="0"/>
            </a:endParaRP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1417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308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0436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0420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0266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63028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7574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4514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256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33655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3880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7197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27248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3956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061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5135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0575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900840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1121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5516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6879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087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756921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21719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27471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5945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879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856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813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733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2630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9237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1734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305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3076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2" Type="http://schemas.microsoft.com/office/2007/relationships/media" Target="../media/media5.wav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2" Type="http://schemas.microsoft.com/office/2007/relationships/media" Target="../media/media7.wav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wav"/><Relationship Id="rId2" Type="http://schemas.microsoft.com/office/2007/relationships/media" Target="../media/media9.wav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ChangeArrowheads="1"/>
          </p:cNvSpPr>
          <p:nvPr/>
        </p:nvSpPr>
        <p:spPr bwMode="auto">
          <a:xfrm>
            <a:off x="279400" y="157163"/>
            <a:ext cx="8650288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kern="0" dirty="0" smtClean="0"/>
              <a:t>The Cell</a:t>
            </a:r>
          </a:p>
        </p:txBody>
      </p:sp>
      <p:pic>
        <p:nvPicPr>
          <p:cNvPr id="104450" name="Picture 2" descr="C:\Users\Gary\Desktop\Gary's Files\Teaching\GCC\BIO102 - Human Biology Online\03 - Cells\Cell Image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74"/>
          <a:stretch/>
        </p:blipFill>
        <p:spPr bwMode="auto">
          <a:xfrm>
            <a:off x="751342" y="1153885"/>
            <a:ext cx="7366000" cy="492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698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5" descr="03_04Figure-U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18"/>
          <a:stretch>
            <a:fillRect/>
          </a:stretch>
        </p:blipFill>
        <p:spPr bwMode="auto">
          <a:xfrm>
            <a:off x="298450" y="1363663"/>
            <a:ext cx="8547100" cy="369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Box 2"/>
          <p:cNvSpPr txBox="1">
            <a:spLocks noChangeArrowheads="1"/>
          </p:cNvSpPr>
          <p:nvPr/>
        </p:nvSpPr>
        <p:spPr bwMode="auto">
          <a:xfrm>
            <a:off x="201613" y="4138613"/>
            <a:ext cx="2527300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400" b="1">
                <a:latin typeface="Helvetica" pitchFamily="28" charset="0"/>
                <a:cs typeface="Helvetica" pitchFamily="28" charset="0"/>
              </a:rPr>
              <a:t>a) One large</a:t>
            </a:r>
          </a:p>
          <a:p>
            <a:pPr>
              <a:lnSpc>
                <a:spcPct val="90000"/>
              </a:lnSpc>
            </a:pPr>
            <a:r>
              <a:rPr lang="en-US" altLang="en-US" sz="2400" b="1">
                <a:latin typeface="Helvetica" pitchFamily="28" charset="0"/>
                <a:cs typeface="Helvetica" pitchFamily="28" charset="0"/>
              </a:rPr>
              <a:t>    cell.</a:t>
            </a:r>
          </a:p>
        </p:txBody>
      </p:sp>
      <p:sp>
        <p:nvSpPr>
          <p:cNvPr id="14341" name="TextBox 3"/>
          <p:cNvSpPr txBox="1">
            <a:spLocks noChangeArrowheads="1"/>
          </p:cNvSpPr>
          <p:nvPr/>
        </p:nvSpPr>
        <p:spPr bwMode="auto">
          <a:xfrm>
            <a:off x="3000375" y="4138613"/>
            <a:ext cx="2182813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400" b="1">
                <a:latin typeface="Helvetica" pitchFamily="28" charset="0"/>
                <a:cs typeface="Helvetica" pitchFamily="28" charset="0"/>
              </a:rPr>
              <a:t>b) Eight small</a:t>
            </a:r>
          </a:p>
          <a:p>
            <a:pPr>
              <a:lnSpc>
                <a:spcPct val="90000"/>
              </a:lnSpc>
            </a:pPr>
            <a:r>
              <a:rPr lang="en-US" altLang="en-US" sz="2400" b="1">
                <a:latin typeface="Helvetica" pitchFamily="28" charset="0"/>
                <a:cs typeface="Helvetica" pitchFamily="28" charset="0"/>
              </a:rPr>
              <a:t>    </a:t>
            </a:r>
            <a:r>
              <a:rPr lang="en-US" altLang="en-US" sz="900" b="1">
                <a:latin typeface="Helvetica" pitchFamily="28" charset="0"/>
                <a:cs typeface="Helvetica" pitchFamily="28" charset="0"/>
              </a:rPr>
              <a:t> </a:t>
            </a:r>
            <a:r>
              <a:rPr lang="en-US" altLang="en-US" sz="2400" b="1">
                <a:latin typeface="Helvetica" pitchFamily="28" charset="0"/>
                <a:cs typeface="Helvetica" pitchFamily="28" charset="0"/>
              </a:rPr>
              <a:t>cells.</a:t>
            </a:r>
          </a:p>
        </p:txBody>
      </p:sp>
      <p:sp>
        <p:nvSpPr>
          <p:cNvPr id="14342" name="TextBox 4"/>
          <p:cNvSpPr txBox="1">
            <a:spLocks noChangeArrowheads="1"/>
          </p:cNvSpPr>
          <p:nvPr/>
        </p:nvSpPr>
        <p:spPr bwMode="auto">
          <a:xfrm>
            <a:off x="6188075" y="4138613"/>
            <a:ext cx="280352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  <a:buFont typeface="Arial" charset="0"/>
              <a:buAutoNum type="alphaLcParenR" startAt="3"/>
            </a:pPr>
            <a:r>
              <a:rPr lang="en-US" altLang="en-US" sz="2400" b="1">
                <a:latin typeface="Helvetica" pitchFamily="28" charset="0"/>
                <a:cs typeface="Helvetica" pitchFamily="28" charset="0"/>
              </a:rPr>
              <a:t>Cell with</a:t>
            </a:r>
          </a:p>
          <a:p>
            <a:pPr>
              <a:lnSpc>
                <a:spcPct val="90000"/>
              </a:lnSpc>
            </a:pPr>
            <a:r>
              <a:rPr lang="en-US" altLang="en-US" sz="2400" b="1">
                <a:latin typeface="Helvetica" pitchFamily="28" charset="0"/>
                <a:cs typeface="Helvetica" pitchFamily="28" charset="0"/>
              </a:rPr>
              <a:t>    microvilli</a:t>
            </a:r>
          </a:p>
          <a:p>
            <a:pPr>
              <a:lnSpc>
                <a:spcPct val="90000"/>
              </a:lnSpc>
            </a:pPr>
            <a:r>
              <a:rPr lang="en-US" altLang="en-US" sz="2400" b="1">
                <a:latin typeface="Helvetica" pitchFamily="28" charset="0"/>
                <a:cs typeface="Helvetica" pitchFamily="28" charset="0"/>
              </a:rPr>
              <a:t>    on one surface.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8691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 idx="4294967295"/>
          </p:nvPr>
        </p:nvSpPr>
        <p:spPr>
          <a:xfrm>
            <a:off x="0" y="-14288"/>
            <a:ext cx="9144000" cy="733426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Cell Doctrine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4294967295"/>
          </p:nvPr>
        </p:nvSpPr>
        <p:spPr>
          <a:xfrm>
            <a:off x="381000" y="1171575"/>
            <a:ext cx="8305800" cy="4495800"/>
          </a:xfrm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altLang="en-US" smtClean="0"/>
              <a:t>All living things are composed of cells</a:t>
            </a:r>
          </a:p>
          <a:p>
            <a:pPr eaLnBrk="1" hangingPunct="1">
              <a:spcAft>
                <a:spcPts val="600"/>
              </a:spcAft>
            </a:pPr>
            <a:r>
              <a:rPr lang="en-US" altLang="en-US" smtClean="0"/>
              <a:t>A single cell is the smallest unit that exhibits all of the characteristics of life</a:t>
            </a:r>
          </a:p>
          <a:p>
            <a:pPr eaLnBrk="1" hangingPunct="1">
              <a:spcAft>
                <a:spcPts val="600"/>
              </a:spcAft>
            </a:pPr>
            <a:r>
              <a:rPr lang="en-US" altLang="en-US" smtClean="0"/>
              <a:t>All cells come only from preexisting cells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873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3"/>
          <p:cNvSpPr>
            <a:spLocks noGrp="1"/>
          </p:cNvSpPr>
          <p:nvPr>
            <p:ph type="title" idx="4294967295"/>
          </p:nvPr>
        </p:nvSpPr>
        <p:spPr>
          <a:xfrm>
            <a:off x="9525" y="0"/>
            <a:ext cx="82296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Two Basic Cell Types Classified by Internal Organization </a:t>
            </a:r>
          </a:p>
        </p:txBody>
      </p:sp>
      <p:sp>
        <p:nvSpPr>
          <p:cNvPr id="7171" name="Text Placeholder 4"/>
          <p:cNvSpPr>
            <a:spLocks noGrp="1"/>
          </p:cNvSpPr>
          <p:nvPr>
            <p:ph type="body" idx="4294967295"/>
          </p:nvPr>
        </p:nvSpPr>
        <p:spPr>
          <a:xfrm>
            <a:off x="457200" y="1371600"/>
            <a:ext cx="4040188" cy="581025"/>
          </a:xfrm>
        </p:spPr>
        <p:txBody>
          <a:bodyPr anchor="b"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en-US" sz="3400" b="1" smtClean="0"/>
              <a:t>Prokaryotic Cells</a:t>
            </a:r>
          </a:p>
        </p:txBody>
      </p:sp>
      <p:sp>
        <p:nvSpPr>
          <p:cNvPr id="7172" name="Content Placeholder 5"/>
          <p:cNvSpPr>
            <a:spLocks noGrp="1"/>
          </p:cNvSpPr>
          <p:nvPr>
            <p:ph sz="half" idx="4294967295"/>
          </p:nvPr>
        </p:nvSpPr>
        <p:spPr>
          <a:xfrm>
            <a:off x="398463" y="1952625"/>
            <a:ext cx="4040187" cy="3586163"/>
          </a:xfrm>
        </p:spPr>
        <p:txBody>
          <a:bodyPr/>
          <a:lstStyle/>
          <a:p>
            <a:pPr eaLnBrk="1" hangingPunct="1"/>
            <a:r>
              <a:rPr lang="en-US" altLang="en-US" sz="3000" smtClean="0"/>
              <a:t>Plasma membrane</a:t>
            </a:r>
          </a:p>
          <a:p>
            <a:pPr eaLnBrk="1" hangingPunct="1"/>
            <a:r>
              <a:rPr lang="en-US" altLang="en-US" sz="3000" smtClean="0"/>
              <a:t>No nucleus</a:t>
            </a:r>
          </a:p>
          <a:p>
            <a:pPr eaLnBrk="1" hangingPunct="1"/>
            <a:r>
              <a:rPr lang="en-US" altLang="en-US" sz="3000" smtClean="0"/>
              <a:t>Cytoplasm</a:t>
            </a:r>
          </a:p>
          <a:p>
            <a:pPr lvl="1" eaLnBrk="1" hangingPunct="1"/>
            <a:r>
              <a:rPr lang="en-US" altLang="en-US" sz="2600" smtClean="0"/>
              <a:t>fluid within membrane</a:t>
            </a:r>
          </a:p>
          <a:p>
            <a:pPr eaLnBrk="1" hangingPunct="1"/>
            <a:r>
              <a:rPr lang="en-US" altLang="en-US" sz="3000" smtClean="0"/>
              <a:t>No true organelles</a:t>
            </a:r>
          </a:p>
          <a:p>
            <a:pPr eaLnBrk="1" hangingPunct="1"/>
            <a:endParaRPr lang="en-US" altLang="en-US" sz="3000" smtClean="0"/>
          </a:p>
        </p:txBody>
      </p:sp>
      <p:sp>
        <p:nvSpPr>
          <p:cNvPr id="7173" name="Text Placeholder 6"/>
          <p:cNvSpPr>
            <a:spLocks noGrp="1"/>
          </p:cNvSpPr>
          <p:nvPr>
            <p:ph type="body" sz="quarter" idx="4294967295"/>
          </p:nvPr>
        </p:nvSpPr>
        <p:spPr>
          <a:xfrm>
            <a:off x="4645025" y="1358900"/>
            <a:ext cx="4041775" cy="579438"/>
          </a:xfrm>
        </p:spPr>
        <p:txBody>
          <a:bodyPr anchor="b"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en-US" sz="3400" b="1" smtClean="0"/>
              <a:t>Eukaryotic Cells</a:t>
            </a:r>
          </a:p>
        </p:txBody>
      </p:sp>
      <p:sp>
        <p:nvSpPr>
          <p:cNvPr id="7174" name="Content Placeholder 7"/>
          <p:cNvSpPr>
            <a:spLocks noGrp="1"/>
          </p:cNvSpPr>
          <p:nvPr>
            <p:ph sz="quarter" idx="4294967295"/>
          </p:nvPr>
        </p:nvSpPr>
        <p:spPr>
          <a:xfrm>
            <a:off x="4659313" y="1935163"/>
            <a:ext cx="4041775" cy="4356100"/>
          </a:xfrm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en-US" altLang="en-US" sz="2800" smtClean="0"/>
              <a:t>Plasma membrane</a:t>
            </a:r>
          </a:p>
          <a:p>
            <a:pPr eaLnBrk="1" hangingPunct="1">
              <a:spcBef>
                <a:spcPts val="600"/>
              </a:spcBef>
            </a:pPr>
            <a:r>
              <a:rPr lang="en-US" altLang="en-US" sz="2800" smtClean="0"/>
              <a:t>Nucleus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z="2400" smtClean="0"/>
              <a:t>information center</a:t>
            </a:r>
          </a:p>
          <a:p>
            <a:pPr eaLnBrk="1" hangingPunct="1">
              <a:spcBef>
                <a:spcPts val="600"/>
              </a:spcBef>
            </a:pPr>
            <a:r>
              <a:rPr lang="en-US" altLang="en-US" sz="2800" smtClean="0"/>
              <a:t>Cytoplasm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z="2400" smtClean="0"/>
              <a:t>fluid within membrane</a:t>
            </a:r>
          </a:p>
          <a:p>
            <a:pPr eaLnBrk="1" hangingPunct="1">
              <a:spcBef>
                <a:spcPts val="600"/>
              </a:spcBef>
            </a:pPr>
            <a:r>
              <a:rPr lang="en-US" altLang="en-US" sz="2800" smtClean="0"/>
              <a:t>Organelles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z="2400" smtClean="0"/>
              <a:t>structures with specialized functions</a:t>
            </a:r>
          </a:p>
          <a:p>
            <a:pPr eaLnBrk="1" hangingPunct="1">
              <a:spcBef>
                <a:spcPts val="600"/>
              </a:spcBef>
            </a:pPr>
            <a:r>
              <a:rPr lang="en-US" altLang="en-US" sz="2800" smtClean="0"/>
              <a:t>All human cells are eukaryotic</a:t>
            </a:r>
            <a:endParaRPr lang="en-US" altLang="en-US" sz="3000" smtClean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8098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173" grpId="0" build="p"/>
      <p:bldP spid="717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17" descr="03_01Figure-U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07"/>
          <a:stretch>
            <a:fillRect/>
          </a:stretch>
        </p:blipFill>
        <p:spPr bwMode="auto">
          <a:xfrm>
            <a:off x="298450" y="1403350"/>
            <a:ext cx="85471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196" name="Straight Connector 14"/>
          <p:cNvCxnSpPr>
            <a:cxnSpLocks noChangeShapeType="1"/>
          </p:cNvCxnSpPr>
          <p:nvPr/>
        </p:nvCxnSpPr>
        <p:spPr bwMode="auto">
          <a:xfrm rot="10800000" flipV="1">
            <a:off x="2419350" y="1747838"/>
            <a:ext cx="712788" cy="176212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197" name="TextBox 2"/>
          <p:cNvSpPr txBox="1">
            <a:spLocks noChangeArrowheads="1"/>
          </p:cNvSpPr>
          <p:nvPr/>
        </p:nvSpPr>
        <p:spPr bwMode="auto">
          <a:xfrm>
            <a:off x="4227513" y="3725863"/>
            <a:ext cx="4700587" cy="143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b) Prokaryotic cells such as this bacterium have a</a:t>
            </a:r>
          </a:p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    </a:t>
            </a:r>
            <a:r>
              <a:rPr lang="en-US" altLang="en-US" sz="800" b="1">
                <a:latin typeface="Helvetica" pitchFamily="28" charset="0"/>
              </a:rPr>
              <a:t> </a:t>
            </a:r>
            <a:r>
              <a:rPr lang="en-US" altLang="en-US" sz="1400" b="1">
                <a:latin typeface="Helvetica" pitchFamily="28" charset="0"/>
              </a:rPr>
              <a:t>rigid cell wall surrounding the plasma membrane.</a:t>
            </a:r>
          </a:p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    </a:t>
            </a:r>
            <a:r>
              <a:rPr lang="en-US" altLang="en-US" sz="800" b="1">
                <a:latin typeface="Helvetica" pitchFamily="28" charset="0"/>
              </a:rPr>
              <a:t> </a:t>
            </a:r>
            <a:r>
              <a:rPr lang="en-US" altLang="en-US" sz="1400" b="1">
                <a:latin typeface="Helvetica" pitchFamily="28" charset="0"/>
              </a:rPr>
              <a:t>The genetic material is not surrounded by a</a:t>
            </a:r>
          </a:p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    </a:t>
            </a:r>
            <a:r>
              <a:rPr lang="en-US" altLang="en-US" sz="900" b="1">
                <a:latin typeface="Helvetica" pitchFamily="28" charset="0"/>
              </a:rPr>
              <a:t> </a:t>
            </a:r>
            <a:r>
              <a:rPr lang="en-US" altLang="en-US" sz="1400" b="1">
                <a:latin typeface="Helvetica" pitchFamily="28" charset="0"/>
              </a:rPr>
              <a:t>membrane, and there are no organelles in the cell.</a:t>
            </a:r>
          </a:p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    </a:t>
            </a:r>
            <a:r>
              <a:rPr lang="en-US" altLang="en-US" sz="900" b="1">
                <a:latin typeface="Helvetica" pitchFamily="28" charset="0"/>
              </a:rPr>
              <a:t> </a:t>
            </a:r>
            <a:r>
              <a:rPr lang="en-US" altLang="en-US" sz="1400" b="1">
                <a:latin typeface="Helvetica" pitchFamily="28" charset="0"/>
              </a:rPr>
              <a:t>The elongated bacterium in the center of the photo</a:t>
            </a:r>
          </a:p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     is about to divide in two, as its genetic material is</a:t>
            </a:r>
          </a:p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     concentrated at both ends of the cell.</a:t>
            </a:r>
          </a:p>
        </p:txBody>
      </p:sp>
      <p:sp>
        <p:nvSpPr>
          <p:cNvPr id="8198" name="TextBox 3"/>
          <p:cNvSpPr txBox="1">
            <a:spLocks noChangeArrowheads="1"/>
          </p:cNvSpPr>
          <p:nvPr/>
        </p:nvSpPr>
        <p:spPr bwMode="auto">
          <a:xfrm>
            <a:off x="244475" y="3725863"/>
            <a:ext cx="3821113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a) A eukaryotic animal cell has a large</a:t>
            </a:r>
          </a:p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    nucleus and numerous small organelles.</a:t>
            </a:r>
          </a:p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    The cytoplasm is enclosed by a flexible</a:t>
            </a:r>
          </a:p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    plasma membrane.</a:t>
            </a:r>
          </a:p>
        </p:txBody>
      </p:sp>
      <p:sp>
        <p:nvSpPr>
          <p:cNvPr id="8199" name="TextBox 4"/>
          <p:cNvSpPr txBox="1">
            <a:spLocks noChangeArrowheads="1"/>
          </p:cNvSpPr>
          <p:nvPr/>
        </p:nvSpPr>
        <p:spPr bwMode="auto">
          <a:xfrm>
            <a:off x="3060700" y="3327400"/>
            <a:ext cx="8763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 b="1">
                <a:latin typeface="Helvetica" pitchFamily="28" charset="0"/>
              </a:rPr>
              <a:t>Nucleus</a:t>
            </a:r>
          </a:p>
        </p:txBody>
      </p:sp>
      <p:sp>
        <p:nvSpPr>
          <p:cNvPr id="8200" name="TextBox 5"/>
          <p:cNvSpPr txBox="1">
            <a:spLocks noChangeArrowheads="1"/>
          </p:cNvSpPr>
          <p:nvPr/>
        </p:nvSpPr>
        <p:spPr bwMode="auto">
          <a:xfrm>
            <a:off x="3059113" y="2919413"/>
            <a:ext cx="11033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 b="1">
                <a:latin typeface="Helvetica" pitchFamily="28" charset="0"/>
              </a:rPr>
              <a:t>Organelles</a:t>
            </a:r>
          </a:p>
        </p:txBody>
      </p:sp>
      <p:sp>
        <p:nvSpPr>
          <p:cNvPr id="8201" name="TextBox 6"/>
          <p:cNvSpPr txBox="1">
            <a:spLocks noChangeArrowheads="1"/>
          </p:cNvSpPr>
          <p:nvPr/>
        </p:nvSpPr>
        <p:spPr bwMode="auto">
          <a:xfrm>
            <a:off x="3062288" y="2286000"/>
            <a:ext cx="10937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 b="1">
                <a:latin typeface="Helvetica" pitchFamily="28" charset="0"/>
              </a:rPr>
              <a:t>Cytoplasm</a:t>
            </a:r>
          </a:p>
        </p:txBody>
      </p:sp>
      <p:sp>
        <p:nvSpPr>
          <p:cNvPr id="8202" name="TextBox 7"/>
          <p:cNvSpPr txBox="1">
            <a:spLocks noChangeArrowheads="1"/>
          </p:cNvSpPr>
          <p:nvPr/>
        </p:nvSpPr>
        <p:spPr bwMode="auto">
          <a:xfrm>
            <a:off x="3063875" y="2055813"/>
            <a:ext cx="8953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 b="1">
                <a:latin typeface="Helvetica" pitchFamily="28" charset="0"/>
              </a:rPr>
              <a:t>Cell wall</a:t>
            </a:r>
          </a:p>
        </p:txBody>
      </p:sp>
      <p:sp>
        <p:nvSpPr>
          <p:cNvPr id="8203" name="TextBox 8"/>
          <p:cNvSpPr txBox="1">
            <a:spLocks noChangeArrowheads="1"/>
          </p:cNvSpPr>
          <p:nvPr/>
        </p:nvSpPr>
        <p:spPr bwMode="auto">
          <a:xfrm>
            <a:off x="3060700" y="1608138"/>
            <a:ext cx="10826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Plasma</a:t>
            </a:r>
          </a:p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membrane</a:t>
            </a:r>
          </a:p>
        </p:txBody>
      </p:sp>
      <p:cxnSp>
        <p:nvCxnSpPr>
          <p:cNvPr id="8204" name="Straight Connector 9"/>
          <p:cNvCxnSpPr>
            <a:cxnSpLocks noChangeShapeType="1"/>
          </p:cNvCxnSpPr>
          <p:nvPr/>
        </p:nvCxnSpPr>
        <p:spPr bwMode="auto">
          <a:xfrm rot="10800000">
            <a:off x="3841750" y="1763713"/>
            <a:ext cx="622300" cy="2508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05" name="Straight Connector 11"/>
          <p:cNvCxnSpPr>
            <a:cxnSpLocks noChangeShapeType="1"/>
          </p:cNvCxnSpPr>
          <p:nvPr/>
        </p:nvCxnSpPr>
        <p:spPr bwMode="auto">
          <a:xfrm rot="10800000">
            <a:off x="3929063" y="2193925"/>
            <a:ext cx="412750" cy="142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06" name="Straight Connector 14"/>
          <p:cNvCxnSpPr>
            <a:cxnSpLocks noChangeShapeType="1"/>
          </p:cNvCxnSpPr>
          <p:nvPr/>
        </p:nvCxnSpPr>
        <p:spPr bwMode="auto">
          <a:xfrm rot="10800000" flipV="1">
            <a:off x="2417763" y="1747838"/>
            <a:ext cx="712787" cy="1762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07" name="Straight Connector 16"/>
          <p:cNvCxnSpPr>
            <a:cxnSpLocks noChangeShapeType="1"/>
          </p:cNvCxnSpPr>
          <p:nvPr/>
        </p:nvCxnSpPr>
        <p:spPr bwMode="auto">
          <a:xfrm rot="10800000">
            <a:off x="2514600" y="2433638"/>
            <a:ext cx="606425" cy="317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08" name="Straight Connector 16"/>
          <p:cNvCxnSpPr>
            <a:cxnSpLocks noChangeShapeType="1"/>
          </p:cNvCxnSpPr>
          <p:nvPr/>
        </p:nvCxnSpPr>
        <p:spPr bwMode="auto">
          <a:xfrm rot="10800000">
            <a:off x="2511425" y="2433638"/>
            <a:ext cx="606425" cy="31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09" name="Straight Connector 20"/>
          <p:cNvCxnSpPr>
            <a:cxnSpLocks noChangeShapeType="1"/>
          </p:cNvCxnSpPr>
          <p:nvPr/>
        </p:nvCxnSpPr>
        <p:spPr bwMode="auto">
          <a:xfrm rot="10800000" flipV="1">
            <a:off x="2371725" y="3067050"/>
            <a:ext cx="760413" cy="4763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10" name="Straight Connector 25"/>
          <p:cNvCxnSpPr>
            <a:cxnSpLocks noChangeShapeType="1"/>
          </p:cNvCxnSpPr>
          <p:nvPr/>
        </p:nvCxnSpPr>
        <p:spPr bwMode="auto">
          <a:xfrm rot="10800000">
            <a:off x="2446338" y="2792413"/>
            <a:ext cx="452437" cy="277812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11" name="Straight Connector 25"/>
          <p:cNvCxnSpPr>
            <a:cxnSpLocks noChangeShapeType="1"/>
          </p:cNvCxnSpPr>
          <p:nvPr/>
        </p:nvCxnSpPr>
        <p:spPr bwMode="auto">
          <a:xfrm rot="10800000">
            <a:off x="2444750" y="2792413"/>
            <a:ext cx="452438" cy="2778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12" name="Straight Connector 30"/>
          <p:cNvCxnSpPr>
            <a:cxnSpLocks noChangeShapeType="1"/>
          </p:cNvCxnSpPr>
          <p:nvPr/>
        </p:nvCxnSpPr>
        <p:spPr bwMode="auto">
          <a:xfrm rot="10800000">
            <a:off x="1739900" y="3081338"/>
            <a:ext cx="1376363" cy="37465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13" name="Straight Connector 30"/>
          <p:cNvCxnSpPr>
            <a:cxnSpLocks noChangeShapeType="1"/>
          </p:cNvCxnSpPr>
          <p:nvPr/>
        </p:nvCxnSpPr>
        <p:spPr bwMode="auto">
          <a:xfrm rot="10800000">
            <a:off x="1741488" y="3082925"/>
            <a:ext cx="1376362" cy="3746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14" name="Straight Connector 20"/>
          <p:cNvCxnSpPr>
            <a:cxnSpLocks noChangeShapeType="1"/>
          </p:cNvCxnSpPr>
          <p:nvPr/>
        </p:nvCxnSpPr>
        <p:spPr bwMode="auto">
          <a:xfrm rot="10800000" flipV="1">
            <a:off x="2376488" y="3067050"/>
            <a:ext cx="760412" cy="47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3985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 descr="ServDisk_02:Johnson_IRDVD_TA:Johnson_MM:Johnson_PPT:Johnson_Lects:Sample_Design:Strip.png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Cell Structure Reflects Cell Function</a:t>
            </a:r>
          </a:p>
        </p:txBody>
      </p:sp>
      <p:sp>
        <p:nvSpPr>
          <p:cNvPr id="1126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5763" y="1042988"/>
            <a:ext cx="7772400" cy="4860925"/>
          </a:xfrm>
        </p:spPr>
        <p:txBody>
          <a:bodyPr/>
          <a:lstStyle/>
          <a:p>
            <a:pPr eaLnBrk="1" hangingPunct="1"/>
            <a:r>
              <a:rPr lang="en-US" altLang="en-US" smtClean="0"/>
              <a:t>Though eukaryotic cells are remarkably similar, there are structural differences</a:t>
            </a:r>
          </a:p>
          <a:p>
            <a:pPr lvl="1" eaLnBrk="1" hangingPunct="1"/>
            <a:r>
              <a:rPr lang="en-US" altLang="en-US" smtClean="0"/>
              <a:t>Examples:</a:t>
            </a:r>
          </a:p>
          <a:p>
            <a:pPr lvl="2" eaLnBrk="1" hangingPunct="1"/>
            <a:r>
              <a:rPr lang="en-US" altLang="en-US" smtClean="0"/>
              <a:t>Muscle cells</a:t>
            </a:r>
          </a:p>
          <a:p>
            <a:pPr lvl="3" eaLnBrk="1" hangingPunct="1"/>
            <a:r>
              <a:rPr lang="en-US" altLang="en-US" smtClean="0"/>
              <a:t>Contain numerous organelles providing energy needed for muscle contraction</a:t>
            </a:r>
          </a:p>
          <a:p>
            <a:pPr lvl="2" eaLnBrk="1" hangingPunct="1"/>
            <a:r>
              <a:rPr lang="en-US" altLang="en-US" smtClean="0"/>
              <a:t>Nerve cells</a:t>
            </a:r>
          </a:p>
          <a:p>
            <a:pPr lvl="3" eaLnBrk="1" hangingPunct="1"/>
            <a:r>
              <a:rPr lang="en-US" altLang="en-US" smtClean="0"/>
              <a:t>Long and thin to carry impulses over distance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8896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5" descr="03_02Figure-U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59"/>
          <a:stretch>
            <a:fillRect/>
          </a:stretch>
        </p:blipFill>
        <p:spPr bwMode="auto">
          <a:xfrm>
            <a:off x="298450" y="2081213"/>
            <a:ext cx="8547100" cy="222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TextBox 2"/>
          <p:cNvSpPr txBox="1">
            <a:spLocks noChangeArrowheads="1"/>
          </p:cNvSpPr>
          <p:nvPr/>
        </p:nvSpPr>
        <p:spPr bwMode="auto">
          <a:xfrm>
            <a:off x="233363" y="3917950"/>
            <a:ext cx="27241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a) A portion of several muscle</a:t>
            </a:r>
          </a:p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    cells of the heart (</a:t>
            </a:r>
            <a:r>
              <a:rPr lang="en-US" altLang="en-US" sz="1400">
                <a:latin typeface="55 Helvetica Roman" pitchFamily="84" charset="0"/>
              </a:rPr>
              <a:t>X</a:t>
            </a:r>
            <a:r>
              <a:rPr lang="en-US" altLang="en-US" sz="1400" b="1">
                <a:latin typeface="Helvetica" pitchFamily="28" charset="0"/>
              </a:rPr>
              <a:t> 1,500).</a:t>
            </a:r>
          </a:p>
        </p:txBody>
      </p:sp>
      <p:sp>
        <p:nvSpPr>
          <p:cNvPr id="10245" name="TextBox 4"/>
          <p:cNvSpPr txBox="1">
            <a:spLocks noChangeArrowheads="1"/>
          </p:cNvSpPr>
          <p:nvPr/>
        </p:nvSpPr>
        <p:spPr bwMode="auto">
          <a:xfrm>
            <a:off x="3117850" y="3917950"/>
            <a:ext cx="25066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b) Nerve cells of the central</a:t>
            </a:r>
          </a:p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    </a:t>
            </a:r>
            <a:r>
              <a:rPr lang="en-US" altLang="en-US" sz="500" b="1">
                <a:latin typeface="Helvetica" pitchFamily="28" charset="0"/>
              </a:rPr>
              <a:t> </a:t>
            </a:r>
            <a:r>
              <a:rPr lang="en-US" altLang="en-US" sz="1400" b="1">
                <a:latin typeface="Helvetica" pitchFamily="28" charset="0"/>
              </a:rPr>
              <a:t>nervous system (</a:t>
            </a:r>
            <a:r>
              <a:rPr lang="en-US" altLang="en-US" sz="1400">
                <a:latin typeface="55 Helvetica Roman" pitchFamily="84" charset="0"/>
              </a:rPr>
              <a:t>X</a:t>
            </a:r>
            <a:r>
              <a:rPr lang="en-US" altLang="en-US" sz="1400" b="1">
                <a:latin typeface="Helvetica" pitchFamily="28" charset="0"/>
              </a:rPr>
              <a:t> 830).</a:t>
            </a:r>
          </a:p>
        </p:txBody>
      </p:sp>
      <p:sp>
        <p:nvSpPr>
          <p:cNvPr id="10246" name="TextBox 5"/>
          <p:cNvSpPr txBox="1">
            <a:spLocks noChangeArrowheads="1"/>
          </p:cNvSpPr>
          <p:nvPr/>
        </p:nvSpPr>
        <p:spPr bwMode="auto">
          <a:xfrm>
            <a:off x="6000750" y="3917950"/>
            <a:ext cx="248602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c) Cells lining a tubule of a </a:t>
            </a:r>
          </a:p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28" charset="0"/>
              </a:rPr>
              <a:t>    </a:t>
            </a:r>
            <a:r>
              <a:rPr lang="en-US" altLang="en-US" sz="600" b="1">
                <a:latin typeface="Helvetica" pitchFamily="28" charset="0"/>
              </a:rPr>
              <a:t> </a:t>
            </a:r>
            <a:r>
              <a:rPr lang="en-US" altLang="en-US" sz="1400" b="1">
                <a:latin typeface="Helvetica" pitchFamily="28" charset="0"/>
              </a:rPr>
              <a:t>kidney (</a:t>
            </a:r>
            <a:r>
              <a:rPr lang="en-US" altLang="en-US" sz="1400">
                <a:latin typeface="55 Helvetica Roman" pitchFamily="84" charset="0"/>
              </a:rPr>
              <a:t>X</a:t>
            </a:r>
            <a:r>
              <a:rPr lang="en-US" altLang="en-US" sz="1400" b="1">
                <a:latin typeface="Helvetica" pitchFamily="28" charset="0"/>
              </a:rPr>
              <a:t> 250).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3905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890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Cells Remain Small to Stay Efficient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4294967295"/>
          </p:nvPr>
        </p:nvSpPr>
        <p:spPr>
          <a:xfrm>
            <a:off x="400050" y="973138"/>
            <a:ext cx="7772400" cy="5432425"/>
          </a:xfrm>
        </p:spPr>
        <p:txBody>
          <a:bodyPr/>
          <a:lstStyle/>
          <a:p>
            <a:pPr eaLnBrk="1" hangingPunct="1"/>
            <a:r>
              <a:rPr lang="en-US" altLang="en-US" smtClean="0"/>
              <a:t>Most cells cannot be seen without magnification</a:t>
            </a:r>
          </a:p>
          <a:p>
            <a:pPr lvl="1" eaLnBrk="1" hangingPunct="1"/>
            <a:r>
              <a:rPr lang="en-US" altLang="en-US" smtClean="0"/>
              <a:t>Ideas on a large cell that we can see with our eyes?</a:t>
            </a:r>
          </a:p>
          <a:p>
            <a:pPr eaLnBrk="1" hangingPunct="1">
              <a:buFontTx/>
              <a:buNone/>
            </a:pPr>
            <a:endParaRPr lang="en-US" altLang="en-US" smtClean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9260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72" descr="03_03Figure-U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7"/>
          <a:stretch>
            <a:fillRect/>
          </a:stretch>
        </p:blipFill>
        <p:spPr bwMode="auto">
          <a:xfrm>
            <a:off x="1295400" y="80963"/>
            <a:ext cx="65151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extBox 2"/>
          <p:cNvSpPr txBox="1">
            <a:spLocks noChangeArrowheads="1"/>
          </p:cNvSpPr>
          <p:nvPr/>
        </p:nvSpPr>
        <p:spPr bwMode="auto">
          <a:xfrm>
            <a:off x="1333500" y="4367213"/>
            <a:ext cx="2357438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a)  The light microscope (LM). Most of 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us have seen or used a light microscope.   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The light microscope uses visible light 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and a series of glass lenses to magnify a 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small sample as much as 1,000-fold.   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Focus can be difficult to maintain if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objects are at different depths in a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sample. Light does not transmit well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through very dense or thick samples.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Light microscopes have been in use for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over 300 years.</a:t>
            </a:r>
          </a:p>
        </p:txBody>
      </p:sp>
      <p:sp>
        <p:nvSpPr>
          <p:cNvPr id="12293" name="TextBox 3"/>
          <p:cNvSpPr txBox="1">
            <a:spLocks noChangeArrowheads="1"/>
          </p:cNvSpPr>
          <p:nvPr/>
        </p:nvSpPr>
        <p:spPr bwMode="auto">
          <a:xfrm>
            <a:off x="5626100" y="4367213"/>
            <a:ext cx="2146300" cy="202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c)  The scanning electron microscope   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(SEM).  The scanning electron microscope 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also focuses beams of electrons on the 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object. It produces what appears to be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a three-dimensional view of the </a:t>
            </a:r>
            <a:r>
              <a:rPr lang="en-US" altLang="en-US" sz="700" b="1" i="1">
                <a:latin typeface="Helvetica" pitchFamily="28" charset="0"/>
                <a:cs typeface="Helvetica" pitchFamily="28" charset="0"/>
              </a:rPr>
              <a:t>surface</a:t>
            </a: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of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an object. A narrow beam of electrons is 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scanned over the surface of an object 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that has been coated with a thin coat of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metal so that the electron beam cannot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penetrate. As the beam passes, the 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metal gives off secondary electrons, which 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can be recorded to produce a visual 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picture of the object’s surface. Scanning 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electron microscopes have revealed 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stunning images of the relationships 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between cells and of the outer surfaces of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cells. The scanning electron microscope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can also magnify up to about 100,000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times. </a:t>
            </a:r>
          </a:p>
        </p:txBody>
      </p:sp>
      <p:sp>
        <p:nvSpPr>
          <p:cNvPr id="12294" name="TextBox 4"/>
          <p:cNvSpPr txBox="1">
            <a:spLocks noChangeArrowheads="1"/>
          </p:cNvSpPr>
          <p:nvPr/>
        </p:nvSpPr>
        <p:spPr bwMode="auto">
          <a:xfrm>
            <a:off x="3502025" y="4367213"/>
            <a:ext cx="2146300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b) The transmission electron 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microscope (TEM). A transmission 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electron microscope bombards the sample 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with a beam of electrons, some of which 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pass through the sample. Electrons  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behave like light waves, but since the 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wavelengths of electrons are shorter than 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visible light, the image has greater clarity 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at any magnification. A good electron 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microscope can magnify up to about 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100,000 times, a hundred times greater 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than the light microscope. The images 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are two-dimensional (flat) because the 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sample must be very thin, but the 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magnification is sufficiently high that one 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can see the structural details of organelles </a:t>
            </a:r>
          </a:p>
          <a:p>
            <a:pPr>
              <a:lnSpc>
                <a:spcPct val="95000"/>
              </a:lnSpc>
            </a:pPr>
            <a:r>
              <a:rPr lang="en-US" altLang="en-US" sz="700" b="1">
                <a:latin typeface="Helvetica" pitchFamily="28" charset="0"/>
                <a:cs typeface="Helvetica" pitchFamily="28" charset="0"/>
              </a:rPr>
              <a:t>     within single cells.</a:t>
            </a:r>
          </a:p>
        </p:txBody>
      </p:sp>
      <p:sp>
        <p:nvSpPr>
          <p:cNvPr id="12295" name="TextBox 5"/>
          <p:cNvSpPr txBox="1">
            <a:spLocks noChangeArrowheads="1"/>
          </p:cNvSpPr>
          <p:nvPr/>
        </p:nvSpPr>
        <p:spPr bwMode="auto">
          <a:xfrm>
            <a:off x="1747838" y="398463"/>
            <a:ext cx="146526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800" b="1">
                <a:latin typeface="Helvetica" pitchFamily="28" charset="0"/>
                <a:cs typeface="Helvetica" pitchFamily="28" charset="0"/>
              </a:rPr>
              <a:t>Eye or photographic plate </a:t>
            </a:r>
          </a:p>
        </p:txBody>
      </p:sp>
      <p:sp>
        <p:nvSpPr>
          <p:cNvPr id="12296" name="TextBox 6"/>
          <p:cNvSpPr txBox="1">
            <a:spLocks noChangeArrowheads="1"/>
          </p:cNvSpPr>
          <p:nvPr/>
        </p:nvSpPr>
        <p:spPr bwMode="auto">
          <a:xfrm>
            <a:off x="2820988" y="1014413"/>
            <a:ext cx="6921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800" b="1">
                <a:latin typeface="Helvetica" pitchFamily="28" charset="0"/>
                <a:cs typeface="Helvetica" pitchFamily="28" charset="0"/>
              </a:rPr>
              <a:t>Glass lens</a:t>
            </a:r>
          </a:p>
        </p:txBody>
      </p:sp>
      <p:sp>
        <p:nvSpPr>
          <p:cNvPr id="12297" name="TextBox 7"/>
          <p:cNvSpPr txBox="1">
            <a:spLocks noChangeArrowheads="1"/>
          </p:cNvSpPr>
          <p:nvPr/>
        </p:nvSpPr>
        <p:spPr bwMode="auto">
          <a:xfrm>
            <a:off x="2827338" y="1697038"/>
            <a:ext cx="6921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800" b="1">
                <a:latin typeface="Helvetica" pitchFamily="28" charset="0"/>
                <a:cs typeface="Helvetica" pitchFamily="28" charset="0"/>
              </a:rPr>
              <a:t>Glass lens</a:t>
            </a:r>
          </a:p>
        </p:txBody>
      </p:sp>
      <p:sp>
        <p:nvSpPr>
          <p:cNvPr id="12298" name="TextBox 8"/>
          <p:cNvSpPr txBox="1">
            <a:spLocks noChangeArrowheads="1"/>
          </p:cNvSpPr>
          <p:nvPr/>
        </p:nvSpPr>
        <p:spPr bwMode="auto">
          <a:xfrm>
            <a:off x="2819400" y="1985963"/>
            <a:ext cx="6921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800" b="1">
                <a:latin typeface="Helvetica" pitchFamily="28" charset="0"/>
                <a:cs typeface="Helvetica" pitchFamily="28" charset="0"/>
              </a:rPr>
              <a:t>Glass lens</a:t>
            </a:r>
          </a:p>
        </p:txBody>
      </p:sp>
      <p:sp>
        <p:nvSpPr>
          <p:cNvPr id="12299" name="TextBox 9"/>
          <p:cNvSpPr txBox="1">
            <a:spLocks noChangeArrowheads="1"/>
          </p:cNvSpPr>
          <p:nvPr/>
        </p:nvSpPr>
        <p:spPr bwMode="auto">
          <a:xfrm>
            <a:off x="2825750" y="2332038"/>
            <a:ext cx="7937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800" b="1">
                <a:latin typeface="Helvetica" pitchFamily="28" charset="0"/>
                <a:cs typeface="Helvetica" pitchFamily="28" charset="0"/>
              </a:rPr>
              <a:t>Light source</a:t>
            </a:r>
          </a:p>
        </p:txBody>
      </p:sp>
      <p:sp>
        <p:nvSpPr>
          <p:cNvPr id="12300" name="TextBox 10"/>
          <p:cNvSpPr txBox="1">
            <a:spLocks noChangeArrowheads="1"/>
          </p:cNvSpPr>
          <p:nvPr/>
        </p:nvSpPr>
        <p:spPr bwMode="auto">
          <a:xfrm>
            <a:off x="3455988" y="1601788"/>
            <a:ext cx="793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800" b="1">
                <a:latin typeface="Helvetica" pitchFamily="28" charset="0"/>
                <a:cs typeface="Helvetica" pitchFamily="28" charset="0"/>
              </a:rPr>
              <a:t>Viewing</a:t>
            </a:r>
          </a:p>
          <a:p>
            <a:r>
              <a:rPr lang="en-US" altLang="en-US" sz="800" b="1">
                <a:latin typeface="Helvetica" pitchFamily="28" charset="0"/>
                <a:cs typeface="Helvetica" pitchFamily="28" charset="0"/>
              </a:rPr>
              <a:t>window</a:t>
            </a:r>
          </a:p>
        </p:txBody>
      </p:sp>
      <p:sp>
        <p:nvSpPr>
          <p:cNvPr id="12301" name="TextBox 11"/>
          <p:cNvSpPr txBox="1">
            <a:spLocks noChangeArrowheads="1"/>
          </p:cNvSpPr>
          <p:nvPr/>
        </p:nvSpPr>
        <p:spPr bwMode="auto">
          <a:xfrm>
            <a:off x="4806950" y="671513"/>
            <a:ext cx="619125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800" b="1">
                <a:latin typeface="Helvetica" pitchFamily="28" charset="0"/>
                <a:cs typeface="Helvetica" pitchFamily="28" charset="0"/>
              </a:rPr>
              <a:t>Electron </a:t>
            </a:r>
          </a:p>
          <a:p>
            <a:pPr>
              <a:lnSpc>
                <a:spcPct val="90000"/>
              </a:lnSpc>
            </a:pPr>
            <a:r>
              <a:rPr lang="en-US" altLang="en-US" sz="800" b="1">
                <a:latin typeface="Helvetica" pitchFamily="28" charset="0"/>
                <a:cs typeface="Helvetica" pitchFamily="28" charset="0"/>
              </a:rPr>
              <a:t>source</a:t>
            </a:r>
          </a:p>
        </p:txBody>
      </p:sp>
      <p:sp>
        <p:nvSpPr>
          <p:cNvPr id="12302" name="TextBox 12"/>
          <p:cNvSpPr txBox="1">
            <a:spLocks noChangeArrowheads="1"/>
          </p:cNvSpPr>
          <p:nvPr/>
        </p:nvSpPr>
        <p:spPr bwMode="auto">
          <a:xfrm>
            <a:off x="4806950" y="963613"/>
            <a:ext cx="855663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800" b="1">
                <a:latin typeface="Helvetica" pitchFamily="28" charset="0"/>
                <a:cs typeface="Helvetica" pitchFamily="28" charset="0"/>
              </a:rPr>
              <a:t>Magnetic lens</a:t>
            </a:r>
          </a:p>
        </p:txBody>
      </p:sp>
      <p:sp>
        <p:nvSpPr>
          <p:cNvPr id="12303" name="TextBox 13"/>
          <p:cNvSpPr txBox="1">
            <a:spLocks noChangeArrowheads="1"/>
          </p:cNvSpPr>
          <p:nvPr/>
        </p:nvSpPr>
        <p:spPr bwMode="auto">
          <a:xfrm>
            <a:off x="4806950" y="1223963"/>
            <a:ext cx="663575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800" b="1">
                <a:latin typeface="Helvetica" pitchFamily="28" charset="0"/>
                <a:cs typeface="Helvetica" pitchFamily="28" charset="0"/>
              </a:rPr>
              <a:t>Specimen</a:t>
            </a:r>
          </a:p>
        </p:txBody>
      </p:sp>
      <p:sp>
        <p:nvSpPr>
          <p:cNvPr id="12304" name="TextBox 14"/>
          <p:cNvSpPr txBox="1">
            <a:spLocks noChangeArrowheads="1"/>
          </p:cNvSpPr>
          <p:nvPr/>
        </p:nvSpPr>
        <p:spPr bwMode="auto">
          <a:xfrm>
            <a:off x="4806950" y="1408113"/>
            <a:ext cx="855663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800" b="1">
                <a:latin typeface="Helvetica" pitchFamily="28" charset="0"/>
                <a:cs typeface="Helvetica" pitchFamily="28" charset="0"/>
              </a:rPr>
              <a:t>Magnetic lens</a:t>
            </a:r>
          </a:p>
        </p:txBody>
      </p:sp>
      <p:sp>
        <p:nvSpPr>
          <p:cNvPr id="12305" name="TextBox 15"/>
          <p:cNvSpPr txBox="1">
            <a:spLocks noChangeArrowheads="1"/>
          </p:cNvSpPr>
          <p:nvPr/>
        </p:nvSpPr>
        <p:spPr bwMode="auto">
          <a:xfrm>
            <a:off x="4806950" y="1844675"/>
            <a:ext cx="855663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800" b="1">
                <a:latin typeface="Helvetica" pitchFamily="28" charset="0"/>
                <a:cs typeface="Helvetica" pitchFamily="28" charset="0"/>
              </a:rPr>
              <a:t>Magnetic lens</a:t>
            </a:r>
          </a:p>
        </p:txBody>
      </p:sp>
      <p:sp>
        <p:nvSpPr>
          <p:cNvPr id="12306" name="TextBox 16"/>
          <p:cNvSpPr txBox="1">
            <a:spLocks noChangeArrowheads="1"/>
          </p:cNvSpPr>
          <p:nvPr/>
        </p:nvSpPr>
        <p:spPr bwMode="auto">
          <a:xfrm>
            <a:off x="6891338" y="1666875"/>
            <a:ext cx="623887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800" b="1">
                <a:latin typeface="Helvetica" pitchFamily="28" charset="0"/>
                <a:cs typeface="Helvetica" pitchFamily="28" charset="0"/>
              </a:rPr>
              <a:t>Amplifier</a:t>
            </a:r>
          </a:p>
        </p:txBody>
      </p:sp>
      <p:sp>
        <p:nvSpPr>
          <p:cNvPr id="12307" name="TextBox 17"/>
          <p:cNvSpPr txBox="1">
            <a:spLocks noChangeArrowheads="1"/>
          </p:cNvSpPr>
          <p:nvPr/>
        </p:nvSpPr>
        <p:spPr bwMode="auto">
          <a:xfrm>
            <a:off x="6769100" y="1377950"/>
            <a:ext cx="59055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800" b="1">
                <a:latin typeface="Helvetica" pitchFamily="28" charset="0"/>
                <a:cs typeface="Helvetica" pitchFamily="28" charset="0"/>
              </a:rPr>
              <a:t>Electron</a:t>
            </a:r>
          </a:p>
          <a:p>
            <a:pPr>
              <a:lnSpc>
                <a:spcPct val="90000"/>
              </a:lnSpc>
            </a:pPr>
            <a:r>
              <a:rPr lang="en-US" altLang="en-US" sz="800" b="1">
                <a:latin typeface="Helvetica" pitchFamily="28" charset="0"/>
                <a:cs typeface="Helvetica" pitchFamily="28" charset="0"/>
              </a:rPr>
              <a:t>detector</a:t>
            </a:r>
          </a:p>
        </p:txBody>
      </p:sp>
      <p:sp>
        <p:nvSpPr>
          <p:cNvPr id="12308" name="TextBox 18"/>
          <p:cNvSpPr txBox="1">
            <a:spLocks noChangeArrowheads="1"/>
          </p:cNvSpPr>
          <p:nvPr/>
        </p:nvSpPr>
        <p:spPr bwMode="auto">
          <a:xfrm>
            <a:off x="4800600" y="2108200"/>
            <a:ext cx="914400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800" b="1">
                <a:latin typeface="Helvetica" pitchFamily="28" charset="0"/>
                <a:cs typeface="Helvetica" pitchFamily="28" charset="0"/>
              </a:rPr>
              <a:t>Image on </a:t>
            </a:r>
          </a:p>
          <a:p>
            <a:pPr>
              <a:lnSpc>
                <a:spcPct val="90000"/>
              </a:lnSpc>
            </a:pPr>
            <a:r>
              <a:rPr lang="en-US" altLang="en-US" sz="800" b="1">
                <a:latin typeface="Helvetica" pitchFamily="28" charset="0"/>
                <a:cs typeface="Helvetica" pitchFamily="28" charset="0"/>
              </a:rPr>
              <a:t>photographic</a:t>
            </a:r>
          </a:p>
          <a:p>
            <a:pPr>
              <a:lnSpc>
                <a:spcPct val="90000"/>
              </a:lnSpc>
            </a:pPr>
            <a:r>
              <a:rPr lang="en-US" altLang="en-US" sz="800" b="1">
                <a:latin typeface="Helvetica" pitchFamily="28" charset="0"/>
                <a:cs typeface="Helvetica" pitchFamily="28" charset="0"/>
              </a:rPr>
              <a:t>plate or screen</a:t>
            </a:r>
          </a:p>
        </p:txBody>
      </p:sp>
      <p:sp>
        <p:nvSpPr>
          <p:cNvPr id="12309" name="TextBox 19"/>
          <p:cNvSpPr txBox="1">
            <a:spLocks noChangeArrowheads="1"/>
          </p:cNvSpPr>
          <p:nvPr/>
        </p:nvSpPr>
        <p:spPr bwMode="auto">
          <a:xfrm>
            <a:off x="5537200" y="2133600"/>
            <a:ext cx="64135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800" b="1">
                <a:latin typeface="Helvetica" pitchFamily="28" charset="0"/>
                <a:cs typeface="Helvetica" pitchFamily="28" charset="0"/>
              </a:rPr>
              <a:t>Reflected</a:t>
            </a:r>
          </a:p>
          <a:p>
            <a:pPr>
              <a:lnSpc>
                <a:spcPct val="90000"/>
              </a:lnSpc>
            </a:pPr>
            <a:r>
              <a:rPr lang="en-US" altLang="en-US" sz="800" b="1">
                <a:latin typeface="Helvetica" pitchFamily="28" charset="0"/>
                <a:cs typeface="Helvetica" pitchFamily="28" charset="0"/>
              </a:rPr>
              <a:t>electrons</a:t>
            </a:r>
          </a:p>
        </p:txBody>
      </p:sp>
      <p:sp>
        <p:nvSpPr>
          <p:cNvPr id="12310" name="TextBox 20"/>
          <p:cNvSpPr txBox="1">
            <a:spLocks noChangeArrowheads="1"/>
          </p:cNvSpPr>
          <p:nvPr/>
        </p:nvSpPr>
        <p:spPr bwMode="auto">
          <a:xfrm>
            <a:off x="5524500" y="2422525"/>
            <a:ext cx="66357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800" b="1">
                <a:latin typeface="Helvetica" pitchFamily="28" charset="0"/>
                <a:cs typeface="Helvetica" pitchFamily="28" charset="0"/>
              </a:rPr>
              <a:t>Specimen</a:t>
            </a:r>
          </a:p>
        </p:txBody>
      </p:sp>
      <p:cxnSp>
        <p:nvCxnSpPr>
          <p:cNvPr id="12311" name="Straight Connector 11"/>
          <p:cNvCxnSpPr>
            <a:cxnSpLocks noChangeShapeType="1"/>
          </p:cNvCxnSpPr>
          <p:nvPr/>
        </p:nvCxnSpPr>
        <p:spPr bwMode="auto">
          <a:xfrm>
            <a:off x="2459038" y="1122363"/>
            <a:ext cx="436562" cy="4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12" name="Straight Connector 11"/>
          <p:cNvCxnSpPr>
            <a:cxnSpLocks noChangeShapeType="1"/>
          </p:cNvCxnSpPr>
          <p:nvPr/>
        </p:nvCxnSpPr>
        <p:spPr bwMode="auto">
          <a:xfrm>
            <a:off x="2444750" y="2097088"/>
            <a:ext cx="457200" cy="6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13" name="Straight Connector 11"/>
          <p:cNvCxnSpPr>
            <a:cxnSpLocks noChangeShapeType="1"/>
          </p:cNvCxnSpPr>
          <p:nvPr/>
        </p:nvCxnSpPr>
        <p:spPr bwMode="auto">
          <a:xfrm>
            <a:off x="5588000" y="1957388"/>
            <a:ext cx="671513" cy="4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14" name="Straight Connector 11"/>
          <p:cNvCxnSpPr>
            <a:cxnSpLocks noChangeShapeType="1"/>
          </p:cNvCxnSpPr>
          <p:nvPr/>
        </p:nvCxnSpPr>
        <p:spPr bwMode="auto">
          <a:xfrm>
            <a:off x="4437063" y="1951038"/>
            <a:ext cx="427037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315" name="TextBox 42"/>
          <p:cNvSpPr txBox="1">
            <a:spLocks noChangeArrowheads="1"/>
          </p:cNvSpPr>
          <p:nvPr/>
        </p:nvSpPr>
        <p:spPr bwMode="auto">
          <a:xfrm>
            <a:off x="1927225" y="120650"/>
            <a:ext cx="1030288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800" b="1">
                <a:solidFill>
                  <a:schemeClr val="bg1"/>
                </a:solidFill>
                <a:latin typeface="Helvetica" pitchFamily="28" charset="0"/>
                <a:cs typeface="Helvetica" pitchFamily="28" charset="0"/>
              </a:rPr>
              <a:t>Light microscope</a:t>
            </a:r>
          </a:p>
        </p:txBody>
      </p:sp>
      <p:sp>
        <p:nvSpPr>
          <p:cNvPr id="12316" name="TextBox 43"/>
          <p:cNvSpPr txBox="1">
            <a:spLocks noChangeArrowheads="1"/>
          </p:cNvSpPr>
          <p:nvPr/>
        </p:nvSpPr>
        <p:spPr bwMode="auto">
          <a:xfrm>
            <a:off x="3981450" y="120650"/>
            <a:ext cx="1189038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800" b="1">
                <a:solidFill>
                  <a:schemeClr val="bg1"/>
                </a:solidFill>
                <a:latin typeface="Helvetica" pitchFamily="28" charset="0"/>
                <a:cs typeface="Helvetica" pitchFamily="28" charset="0"/>
              </a:rPr>
              <a:t>Electron microscope</a:t>
            </a:r>
          </a:p>
        </p:txBody>
      </p:sp>
      <p:sp>
        <p:nvSpPr>
          <p:cNvPr id="12317" name="TextBox 44"/>
          <p:cNvSpPr txBox="1">
            <a:spLocks noChangeArrowheads="1"/>
          </p:cNvSpPr>
          <p:nvPr/>
        </p:nvSpPr>
        <p:spPr bwMode="auto">
          <a:xfrm>
            <a:off x="5865813" y="120650"/>
            <a:ext cx="1652587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800" b="1">
                <a:solidFill>
                  <a:schemeClr val="bg1"/>
                </a:solidFill>
                <a:latin typeface="Helvetica" pitchFamily="28" charset="0"/>
                <a:cs typeface="Helvetica" pitchFamily="28" charset="0"/>
              </a:rPr>
              <a:t>Scanning election microscope</a:t>
            </a:r>
          </a:p>
        </p:txBody>
      </p:sp>
      <p:cxnSp>
        <p:nvCxnSpPr>
          <p:cNvPr id="12318" name="Straight Connector 48"/>
          <p:cNvCxnSpPr>
            <a:cxnSpLocks noChangeShapeType="1"/>
            <a:stCxn id="12307" idx="1"/>
            <a:endCxn id="12307" idx="1"/>
          </p:cNvCxnSpPr>
          <p:nvPr/>
        </p:nvCxnSpPr>
        <p:spPr bwMode="auto">
          <a:xfrm>
            <a:off x="6769100" y="1533525"/>
            <a:ext cx="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19" name="Straight Connector 51"/>
          <p:cNvCxnSpPr>
            <a:cxnSpLocks noChangeShapeType="1"/>
            <a:stCxn id="12307" idx="1"/>
            <a:endCxn id="12307" idx="1"/>
          </p:cNvCxnSpPr>
          <p:nvPr/>
        </p:nvCxnSpPr>
        <p:spPr bwMode="auto">
          <a:xfrm>
            <a:off x="6769100" y="1533525"/>
            <a:ext cx="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20" name="Straight Connector 59"/>
          <p:cNvCxnSpPr>
            <a:cxnSpLocks noChangeShapeType="1"/>
            <a:stCxn id="12307" idx="1"/>
            <a:endCxn id="12307" idx="1"/>
          </p:cNvCxnSpPr>
          <p:nvPr/>
        </p:nvCxnSpPr>
        <p:spPr bwMode="auto">
          <a:xfrm>
            <a:off x="6769100" y="1533525"/>
            <a:ext cx="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321" name="TextBox 52"/>
          <p:cNvSpPr txBox="1">
            <a:spLocks noChangeArrowheads="1"/>
          </p:cNvSpPr>
          <p:nvPr/>
        </p:nvSpPr>
        <p:spPr bwMode="auto">
          <a:xfrm>
            <a:off x="7035800" y="1966913"/>
            <a:ext cx="630238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800" b="1">
                <a:latin typeface="Helvetica" pitchFamily="28" charset="0"/>
                <a:cs typeface="Helvetica" pitchFamily="28" charset="0"/>
              </a:rPr>
              <a:t>Image 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800" b="1">
                <a:latin typeface="Helvetica" pitchFamily="28" charset="0"/>
                <a:cs typeface="Helvetica" pitchFamily="28" charset="0"/>
              </a:rPr>
              <a:t>viewing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800" b="1">
                <a:latin typeface="Helvetica" pitchFamily="28" charset="0"/>
                <a:cs typeface="Helvetica" pitchFamily="28" charset="0"/>
              </a:rPr>
              <a:t>screen</a:t>
            </a:r>
          </a:p>
        </p:txBody>
      </p:sp>
      <p:sp>
        <p:nvSpPr>
          <p:cNvPr id="12322" name="Line 85"/>
          <p:cNvSpPr>
            <a:spLocks noChangeShapeType="1"/>
          </p:cNvSpPr>
          <p:nvPr/>
        </p:nvSpPr>
        <p:spPr bwMode="auto">
          <a:xfrm>
            <a:off x="2454275" y="1808163"/>
            <a:ext cx="4508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23" name="Freeform 86"/>
          <p:cNvSpPr>
            <a:spLocks/>
          </p:cNvSpPr>
          <p:nvPr/>
        </p:nvSpPr>
        <p:spPr bwMode="auto">
          <a:xfrm>
            <a:off x="2438400" y="1906588"/>
            <a:ext cx="463550" cy="44450"/>
          </a:xfrm>
          <a:custGeom>
            <a:avLst/>
            <a:gdLst>
              <a:gd name="T0" fmla="*/ 0 w 292"/>
              <a:gd name="T1" fmla="*/ 2147483647 h 28"/>
              <a:gd name="T2" fmla="*/ 2147483647 w 292"/>
              <a:gd name="T3" fmla="*/ 0 h 28"/>
              <a:gd name="T4" fmla="*/ 2147483647 w 292"/>
              <a:gd name="T5" fmla="*/ 0 h 2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92" h="28">
                <a:moveTo>
                  <a:pt x="0" y="28"/>
                </a:moveTo>
                <a:lnTo>
                  <a:pt x="164" y="0"/>
                </a:lnTo>
                <a:lnTo>
                  <a:pt x="292" y="0"/>
                </a:lnTo>
              </a:path>
            </a:pathLst>
          </a:custGeom>
          <a:noFill/>
          <a:ln w="952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24" name="Rectangle 87"/>
          <p:cNvSpPr>
            <a:spLocks noChangeArrowheads="1"/>
          </p:cNvSpPr>
          <p:nvPr/>
        </p:nvSpPr>
        <p:spPr bwMode="auto">
          <a:xfrm>
            <a:off x="2828925" y="1798638"/>
            <a:ext cx="663575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800" b="1">
                <a:latin typeface="Helvetica" pitchFamily="28" charset="0"/>
                <a:cs typeface="Helvetica" pitchFamily="28" charset="0"/>
              </a:rPr>
              <a:t>Specimen</a:t>
            </a:r>
          </a:p>
        </p:txBody>
      </p:sp>
      <p:sp>
        <p:nvSpPr>
          <p:cNvPr id="12325" name="Freeform 88"/>
          <p:cNvSpPr>
            <a:spLocks/>
          </p:cNvSpPr>
          <p:nvPr/>
        </p:nvSpPr>
        <p:spPr bwMode="auto">
          <a:xfrm>
            <a:off x="2441575" y="2439988"/>
            <a:ext cx="460375" cy="57150"/>
          </a:xfrm>
          <a:custGeom>
            <a:avLst/>
            <a:gdLst>
              <a:gd name="T0" fmla="*/ 0 w 290"/>
              <a:gd name="T1" fmla="*/ 2147483647 h 36"/>
              <a:gd name="T2" fmla="*/ 2147483647 w 290"/>
              <a:gd name="T3" fmla="*/ 0 h 36"/>
              <a:gd name="T4" fmla="*/ 2147483647 w 290"/>
              <a:gd name="T5" fmla="*/ 0 h 3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90" h="36">
                <a:moveTo>
                  <a:pt x="0" y="36"/>
                </a:moveTo>
                <a:lnTo>
                  <a:pt x="156" y="0"/>
                </a:lnTo>
                <a:lnTo>
                  <a:pt x="290" y="0"/>
                </a:lnTo>
              </a:path>
            </a:pathLst>
          </a:custGeom>
          <a:noFill/>
          <a:ln w="952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26" name="Freeform 89"/>
          <p:cNvSpPr>
            <a:spLocks/>
          </p:cNvSpPr>
          <p:nvPr/>
        </p:nvSpPr>
        <p:spPr bwMode="auto">
          <a:xfrm>
            <a:off x="3759200" y="1887538"/>
            <a:ext cx="168275" cy="234950"/>
          </a:xfrm>
          <a:custGeom>
            <a:avLst/>
            <a:gdLst>
              <a:gd name="T0" fmla="*/ 2147483647 w 106"/>
              <a:gd name="T1" fmla="*/ 2147483647 h 148"/>
              <a:gd name="T2" fmla="*/ 0 w 106"/>
              <a:gd name="T3" fmla="*/ 2147483647 h 148"/>
              <a:gd name="T4" fmla="*/ 0 w 106"/>
              <a:gd name="T5" fmla="*/ 0 h 14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6" h="148">
                <a:moveTo>
                  <a:pt x="106" y="148"/>
                </a:moveTo>
                <a:lnTo>
                  <a:pt x="0" y="28"/>
                </a:lnTo>
                <a:lnTo>
                  <a:pt x="0" y="0"/>
                </a:lnTo>
              </a:path>
            </a:pathLst>
          </a:custGeom>
          <a:noFill/>
          <a:ln w="952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27" name="Freeform 90"/>
          <p:cNvSpPr>
            <a:spLocks/>
          </p:cNvSpPr>
          <p:nvPr/>
        </p:nvSpPr>
        <p:spPr bwMode="auto">
          <a:xfrm>
            <a:off x="4394200" y="2208213"/>
            <a:ext cx="482600" cy="314325"/>
          </a:xfrm>
          <a:custGeom>
            <a:avLst/>
            <a:gdLst>
              <a:gd name="T0" fmla="*/ 0 w 304"/>
              <a:gd name="T1" fmla="*/ 2147483647 h 198"/>
              <a:gd name="T2" fmla="*/ 2147483647 w 304"/>
              <a:gd name="T3" fmla="*/ 0 h 198"/>
              <a:gd name="T4" fmla="*/ 2147483647 w 304"/>
              <a:gd name="T5" fmla="*/ 0 h 19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04" h="198">
                <a:moveTo>
                  <a:pt x="0" y="198"/>
                </a:moveTo>
                <a:lnTo>
                  <a:pt x="216" y="0"/>
                </a:lnTo>
                <a:lnTo>
                  <a:pt x="304" y="0"/>
                </a:lnTo>
              </a:path>
            </a:pathLst>
          </a:custGeom>
          <a:noFill/>
          <a:ln w="952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28" name="Line 91"/>
          <p:cNvSpPr>
            <a:spLocks noChangeShapeType="1"/>
          </p:cNvSpPr>
          <p:nvPr/>
        </p:nvSpPr>
        <p:spPr bwMode="auto">
          <a:xfrm>
            <a:off x="4435475" y="1519238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29" name="Freeform 92"/>
          <p:cNvSpPr>
            <a:spLocks/>
          </p:cNvSpPr>
          <p:nvPr/>
        </p:nvSpPr>
        <p:spPr bwMode="auto">
          <a:xfrm>
            <a:off x="4356100" y="1335088"/>
            <a:ext cx="514350" cy="12700"/>
          </a:xfrm>
          <a:custGeom>
            <a:avLst/>
            <a:gdLst>
              <a:gd name="T0" fmla="*/ 0 w 324"/>
              <a:gd name="T1" fmla="*/ 2147483647 h 8"/>
              <a:gd name="T2" fmla="*/ 2147483647 w 324"/>
              <a:gd name="T3" fmla="*/ 0 h 8"/>
              <a:gd name="T4" fmla="*/ 2147483647 w 324"/>
              <a:gd name="T5" fmla="*/ 0 h 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24" h="8">
                <a:moveTo>
                  <a:pt x="0" y="8"/>
                </a:moveTo>
                <a:lnTo>
                  <a:pt x="164" y="0"/>
                </a:lnTo>
                <a:lnTo>
                  <a:pt x="324" y="0"/>
                </a:lnTo>
              </a:path>
            </a:pathLst>
          </a:custGeom>
          <a:noFill/>
          <a:ln w="952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30" name="Line 93"/>
          <p:cNvSpPr>
            <a:spLocks noChangeShapeType="1"/>
          </p:cNvSpPr>
          <p:nvPr/>
        </p:nvSpPr>
        <p:spPr bwMode="auto">
          <a:xfrm>
            <a:off x="4435475" y="1084263"/>
            <a:ext cx="4349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31" name="Line 94"/>
          <p:cNvSpPr>
            <a:spLocks noChangeShapeType="1"/>
          </p:cNvSpPr>
          <p:nvPr/>
        </p:nvSpPr>
        <p:spPr bwMode="auto">
          <a:xfrm>
            <a:off x="4371975" y="779463"/>
            <a:ext cx="4984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32" name="Line 95"/>
          <p:cNvSpPr>
            <a:spLocks noChangeShapeType="1"/>
          </p:cNvSpPr>
          <p:nvPr/>
        </p:nvSpPr>
        <p:spPr bwMode="auto">
          <a:xfrm flipH="1">
            <a:off x="5321300" y="779463"/>
            <a:ext cx="1095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33" name="Freeform 96"/>
          <p:cNvSpPr>
            <a:spLocks/>
          </p:cNvSpPr>
          <p:nvPr/>
        </p:nvSpPr>
        <p:spPr bwMode="auto">
          <a:xfrm>
            <a:off x="5584825" y="985838"/>
            <a:ext cx="682625" cy="95250"/>
          </a:xfrm>
          <a:custGeom>
            <a:avLst/>
            <a:gdLst>
              <a:gd name="T0" fmla="*/ 2147483647 w 430"/>
              <a:gd name="T1" fmla="*/ 0 h 60"/>
              <a:gd name="T2" fmla="*/ 2147483647 w 430"/>
              <a:gd name="T3" fmla="*/ 2147483647 h 60"/>
              <a:gd name="T4" fmla="*/ 0 w 430"/>
              <a:gd name="T5" fmla="*/ 2147483647 h 6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0" h="60">
                <a:moveTo>
                  <a:pt x="430" y="0"/>
                </a:moveTo>
                <a:lnTo>
                  <a:pt x="132" y="60"/>
                </a:lnTo>
                <a:lnTo>
                  <a:pt x="0" y="60"/>
                </a:lnTo>
              </a:path>
            </a:pathLst>
          </a:custGeom>
          <a:noFill/>
          <a:ln w="952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34" name="Freeform 97"/>
          <p:cNvSpPr>
            <a:spLocks/>
          </p:cNvSpPr>
          <p:nvPr/>
        </p:nvSpPr>
        <p:spPr bwMode="auto">
          <a:xfrm>
            <a:off x="5584825" y="1420813"/>
            <a:ext cx="682625" cy="101600"/>
          </a:xfrm>
          <a:custGeom>
            <a:avLst/>
            <a:gdLst>
              <a:gd name="T0" fmla="*/ 2147483647 w 430"/>
              <a:gd name="T1" fmla="*/ 0 h 64"/>
              <a:gd name="T2" fmla="*/ 2147483647 w 430"/>
              <a:gd name="T3" fmla="*/ 2147483647 h 64"/>
              <a:gd name="T4" fmla="*/ 0 w 430"/>
              <a:gd name="T5" fmla="*/ 2147483647 h 6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0" h="64">
                <a:moveTo>
                  <a:pt x="430" y="0"/>
                </a:moveTo>
                <a:lnTo>
                  <a:pt x="124" y="64"/>
                </a:lnTo>
                <a:lnTo>
                  <a:pt x="0" y="64"/>
                </a:lnTo>
              </a:path>
            </a:pathLst>
          </a:custGeom>
          <a:noFill/>
          <a:ln w="952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35" name="Freeform 98"/>
          <p:cNvSpPr>
            <a:spLocks/>
          </p:cNvSpPr>
          <p:nvPr/>
        </p:nvSpPr>
        <p:spPr bwMode="auto">
          <a:xfrm>
            <a:off x="6645275" y="1468438"/>
            <a:ext cx="200025" cy="796925"/>
          </a:xfrm>
          <a:custGeom>
            <a:avLst/>
            <a:gdLst>
              <a:gd name="T0" fmla="*/ 0 w 126"/>
              <a:gd name="T1" fmla="*/ 2147483647 h 502"/>
              <a:gd name="T2" fmla="*/ 2147483647 w 126"/>
              <a:gd name="T3" fmla="*/ 0 h 502"/>
              <a:gd name="T4" fmla="*/ 2147483647 w 126"/>
              <a:gd name="T5" fmla="*/ 0 h 50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26" h="502">
                <a:moveTo>
                  <a:pt x="0" y="502"/>
                </a:moveTo>
                <a:lnTo>
                  <a:pt x="82" y="0"/>
                </a:lnTo>
                <a:lnTo>
                  <a:pt x="126" y="0"/>
                </a:lnTo>
              </a:path>
            </a:pathLst>
          </a:custGeom>
          <a:noFill/>
          <a:ln w="952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36" name="Freeform 99"/>
          <p:cNvSpPr>
            <a:spLocks/>
          </p:cNvSpPr>
          <p:nvPr/>
        </p:nvSpPr>
        <p:spPr bwMode="auto">
          <a:xfrm>
            <a:off x="6889750" y="1776413"/>
            <a:ext cx="76200" cy="260350"/>
          </a:xfrm>
          <a:custGeom>
            <a:avLst/>
            <a:gdLst>
              <a:gd name="T0" fmla="*/ 0 w 48"/>
              <a:gd name="T1" fmla="*/ 2147483647 h 164"/>
              <a:gd name="T2" fmla="*/ 0 w 48"/>
              <a:gd name="T3" fmla="*/ 0 h 164"/>
              <a:gd name="T4" fmla="*/ 2147483647 w 48"/>
              <a:gd name="T5" fmla="*/ 0 h 16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8" h="164">
                <a:moveTo>
                  <a:pt x="0" y="164"/>
                </a:moveTo>
                <a:lnTo>
                  <a:pt x="0" y="0"/>
                </a:lnTo>
                <a:lnTo>
                  <a:pt x="48" y="0"/>
                </a:lnTo>
              </a:path>
            </a:pathLst>
          </a:custGeom>
          <a:noFill/>
          <a:ln w="952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37" name="Freeform 100"/>
          <p:cNvSpPr>
            <a:spLocks/>
          </p:cNvSpPr>
          <p:nvPr/>
        </p:nvSpPr>
        <p:spPr bwMode="auto">
          <a:xfrm>
            <a:off x="6102350" y="2233613"/>
            <a:ext cx="231775" cy="25400"/>
          </a:xfrm>
          <a:custGeom>
            <a:avLst/>
            <a:gdLst>
              <a:gd name="T0" fmla="*/ 2147483647 w 146"/>
              <a:gd name="T1" fmla="*/ 2147483647 h 16"/>
              <a:gd name="T2" fmla="*/ 2147483647 w 146"/>
              <a:gd name="T3" fmla="*/ 0 h 16"/>
              <a:gd name="T4" fmla="*/ 0 w 146"/>
              <a:gd name="T5" fmla="*/ 0 h 1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46" h="16">
                <a:moveTo>
                  <a:pt x="146" y="16"/>
                </a:moveTo>
                <a:lnTo>
                  <a:pt x="44" y="0"/>
                </a:lnTo>
                <a:lnTo>
                  <a:pt x="0" y="0"/>
                </a:lnTo>
              </a:path>
            </a:pathLst>
          </a:custGeom>
          <a:noFill/>
          <a:ln w="952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38" name="Freeform 101"/>
          <p:cNvSpPr>
            <a:spLocks/>
          </p:cNvSpPr>
          <p:nvPr/>
        </p:nvSpPr>
        <p:spPr bwMode="auto">
          <a:xfrm>
            <a:off x="6108700" y="2392363"/>
            <a:ext cx="304800" cy="139700"/>
          </a:xfrm>
          <a:custGeom>
            <a:avLst/>
            <a:gdLst>
              <a:gd name="T0" fmla="*/ 2147483647 w 192"/>
              <a:gd name="T1" fmla="*/ 0 h 88"/>
              <a:gd name="T2" fmla="*/ 2147483647 w 192"/>
              <a:gd name="T3" fmla="*/ 2147483647 h 88"/>
              <a:gd name="T4" fmla="*/ 0 w 192"/>
              <a:gd name="T5" fmla="*/ 2147483647 h 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2" h="88">
                <a:moveTo>
                  <a:pt x="192" y="0"/>
                </a:moveTo>
                <a:lnTo>
                  <a:pt x="42" y="88"/>
                </a:lnTo>
                <a:lnTo>
                  <a:pt x="0" y="88"/>
                </a:lnTo>
              </a:path>
            </a:pathLst>
          </a:custGeom>
          <a:noFill/>
          <a:ln w="952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997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Cells Remain Small to Stay Efficient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4294967295"/>
          </p:nvPr>
        </p:nvSpPr>
        <p:spPr>
          <a:xfrm>
            <a:off x="381000" y="1128713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 smtClean="0"/>
              <a:t>Small cells have a higher surface to volume ratio</a:t>
            </a:r>
          </a:p>
          <a:p>
            <a:pPr eaLnBrk="1" hangingPunct="1"/>
            <a:r>
              <a:rPr lang="en-US" altLang="en-US" smtClean="0"/>
              <a:t>High surface to volume ratio promotes efficiency in</a:t>
            </a:r>
          </a:p>
          <a:p>
            <a:pPr lvl="1" eaLnBrk="1" hangingPunct="1"/>
            <a:r>
              <a:rPr lang="en-US" altLang="en-US" smtClean="0"/>
              <a:t>Acquisition of nutrients</a:t>
            </a:r>
          </a:p>
          <a:p>
            <a:pPr lvl="1" eaLnBrk="1" hangingPunct="1"/>
            <a:r>
              <a:rPr lang="en-US" altLang="en-US" smtClean="0"/>
              <a:t>Disposal of wastes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8200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5|31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2.7|21.4|23|52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5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3"/>
</p:tagLst>
</file>

<file path=ppt/theme/theme1.xml><?xml version="1.0" encoding="utf-8"?>
<a:theme xmlns:a="http://schemas.openxmlformats.org/drawingml/2006/main" name="Johnson_6e_PPT_template-orig">
  <a:themeElements>
    <a:clrScheme name="Johnson_6e_PPT_template-ori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orig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-ori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Gmac6:Applications:Microsoft Office 2004:Templates:My Templates:Johnson_6e_PPT_template_2line.pot</Template>
  <TotalTime>664</TotalTime>
  <Words>755</Words>
  <Application>Microsoft Office PowerPoint</Application>
  <PresentationFormat>On-screen Show (4:3)</PresentationFormat>
  <Paragraphs>143</Paragraphs>
  <Slides>10</Slides>
  <Notes>9</Notes>
  <HiddenSlides>0</HiddenSlides>
  <MMClips>10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Johnson_6e_PPT_template-orig</vt:lpstr>
      <vt:lpstr>Johnson_6e_PPT_template_1line</vt:lpstr>
      <vt:lpstr>Johnson_6e_PPT_template_2line</vt:lpstr>
      <vt:lpstr>PowerPoint Presentation</vt:lpstr>
      <vt:lpstr>Cell Doctrine</vt:lpstr>
      <vt:lpstr>Two Basic Cell Types Classified by Internal Organization </vt:lpstr>
      <vt:lpstr>PowerPoint Presentation</vt:lpstr>
      <vt:lpstr>Cell Structure Reflects Cell Function</vt:lpstr>
      <vt:lpstr>PowerPoint Presentation</vt:lpstr>
      <vt:lpstr>Cells Remain Small to Stay Efficient</vt:lpstr>
      <vt:lpstr>PowerPoint Presentation</vt:lpstr>
      <vt:lpstr>Cells Remain Small to Stay Efficient</vt:lpstr>
      <vt:lpstr>PowerPoint Presentation</vt:lpstr>
    </vt:vector>
  </TitlesOfParts>
  <Company>뿿첰ᢏ㽔뿿_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</dc:creator>
  <cp:lastModifiedBy>Gary</cp:lastModifiedBy>
  <cp:revision>80</cp:revision>
  <cp:lastPrinted>2002-04-29T18:54:29Z</cp:lastPrinted>
  <dcterms:created xsi:type="dcterms:W3CDTF">2008-11-18T22:42:21Z</dcterms:created>
  <dcterms:modified xsi:type="dcterms:W3CDTF">2016-08-17T02:03:09Z</dcterms:modified>
</cp:coreProperties>
</file>