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  <p:sldMasterId id="2147483674" r:id="rId2"/>
    <p:sldMasterId id="2147483675" r:id="rId3"/>
  </p:sldMasterIdLst>
  <p:notesMasterIdLst>
    <p:notesMasterId r:id="rId14"/>
  </p:notesMasterIdLst>
  <p:handoutMasterIdLst>
    <p:handoutMasterId r:id="rId15"/>
  </p:handoutMasterIdLst>
  <p:sldIdLst>
    <p:sldId id="393" r:id="rId4"/>
    <p:sldId id="437" r:id="rId5"/>
    <p:sldId id="438" r:id="rId6"/>
    <p:sldId id="394" r:id="rId7"/>
    <p:sldId id="439" r:id="rId8"/>
    <p:sldId id="397" r:id="rId9"/>
    <p:sldId id="440" r:id="rId10"/>
    <p:sldId id="441" r:id="rId11"/>
    <p:sldId id="400" r:id="rId12"/>
    <p:sldId id="468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A2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8" autoAdjust="0"/>
    <p:restoredTop sz="99195" autoAdjust="0"/>
  </p:normalViewPr>
  <p:slideViewPr>
    <p:cSldViewPr snapToGrid="0">
      <p:cViewPr varScale="1">
        <p:scale>
          <a:sx n="133" d="100"/>
          <a:sy n="133" d="100"/>
        </p:scale>
        <p:origin x="-948" y="-78"/>
      </p:cViewPr>
      <p:guideLst>
        <p:guide orient="horz" pos="294"/>
        <p:guide orient="horz" pos="315"/>
        <p:guide orient="horz" pos="2161"/>
        <p:guide orient="horz" pos="301"/>
        <p:guide orient="horz" pos="836"/>
        <p:guide orient="horz" pos="913"/>
        <p:guide pos="2874"/>
        <p:guide pos="260"/>
        <p:guide pos="3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fld id="{4BBAC779-BD38-4191-81E8-FB178BD28F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394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fld id="{0AE27F0B-8086-45EA-92AA-1576C069BF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09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fld id="{9AA69747-8230-43FB-A2CE-3B4A11ED5407}" type="slidenum">
              <a:rPr lang="en-US" altLang="en-US" sz="1200" smtClean="0">
                <a:latin typeface="Bookman Old Style" pitchFamily="28" charset="0"/>
              </a:rPr>
              <a:pPr/>
              <a:t>1</a:t>
            </a:fld>
            <a:endParaRPr lang="en-US" altLang="en-US" sz="1200" smtClean="0">
              <a:latin typeface="Bookman Old Style" pitchFamily="2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fld id="{A6907245-409B-4D59-B8B0-A1C0D6C11E61}" type="slidenum">
              <a:rPr lang="en-US" altLang="en-US" sz="1200" smtClean="0">
                <a:latin typeface="Bookman Old Style" pitchFamily="28" charset="0"/>
              </a:rPr>
              <a:pPr/>
              <a:t>4</a:t>
            </a:fld>
            <a:endParaRPr lang="en-US" altLang="en-US" sz="1200" smtClean="0">
              <a:latin typeface="Bookman Old Style" pitchFamily="28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fld id="{EA292CEA-FF87-4D6E-AD61-61284858C1C8}" type="slidenum">
              <a:rPr lang="en-US" altLang="en-US" sz="1200" smtClean="0">
                <a:latin typeface="Bookman Old Style" pitchFamily="28" charset="0"/>
              </a:rPr>
              <a:pPr/>
              <a:t>6</a:t>
            </a:fld>
            <a:endParaRPr lang="en-US" altLang="en-US" sz="1200" smtClean="0">
              <a:latin typeface="Bookman Old Style" pitchFamily="28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 smtClean="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 smtClean="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 smtClean="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74662" y="950913"/>
            <a:ext cx="20653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 smtClean="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 smtClean="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 smtClean="0">
              <a:latin typeface="Arial" charset="0"/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8172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50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5329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27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575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037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25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2895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0848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5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63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30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2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1710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599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097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2526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36125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47431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22454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92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391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6213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5111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22808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5663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1238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1318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2071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39239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6231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8198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10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0" y="6842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eaLnBrk="1" hangingPunct="1"/>
            <a:endParaRPr lang="en-US" altLang="en-US" sz="3600">
              <a:solidFill>
                <a:srgbClr val="0A29AA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3076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2" Type="http://schemas.microsoft.com/office/2007/relationships/media" Target="../media/media8.wav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2" Type="http://schemas.microsoft.com/office/2007/relationships/media" Target="../media/media9.wav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 descr="ServDisk_02:Johnson_IRDVD_TA:Johnson_MM:Johnson_PPT:Johnson_Lects:Sample_Design:Strip.png"/>
          <p:cNvSpPr>
            <a:spLocks noGrp="1" noChangeArrowheads="1"/>
          </p:cNvSpPr>
          <p:nvPr>
            <p:ph type="title" idx="4294967295"/>
          </p:nvPr>
        </p:nvSpPr>
        <p:spPr>
          <a:xfrm>
            <a:off x="4763" y="-4763"/>
            <a:ext cx="9144000" cy="733426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Nucleic Acids Store Genetic Information</a:t>
            </a:r>
          </a:p>
        </p:txBody>
      </p:sp>
      <p:sp>
        <p:nvSpPr>
          <p:cNvPr id="61443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04813" y="1041400"/>
            <a:ext cx="8399462" cy="5146675"/>
          </a:xfrm>
        </p:spPr>
        <p:txBody>
          <a:bodyPr/>
          <a:lstStyle/>
          <a:p>
            <a:r>
              <a:rPr lang="en-US" altLang="en-US" smtClean="0"/>
              <a:t>Two types</a:t>
            </a:r>
            <a:endParaRPr lang="en-US" altLang="en-US" sz="2900" smtClean="0"/>
          </a:p>
          <a:p>
            <a:pPr lvl="1"/>
            <a:r>
              <a:rPr lang="en-US" altLang="en-US" smtClean="0"/>
              <a:t>DNA: deoxyribonucleic acid</a:t>
            </a:r>
          </a:p>
          <a:p>
            <a:pPr lvl="1"/>
            <a:r>
              <a:rPr lang="en-US" altLang="en-US" smtClean="0"/>
              <a:t>RNA: ribonucleic acid</a:t>
            </a:r>
          </a:p>
          <a:p>
            <a:r>
              <a:rPr lang="en-US" altLang="en-US" smtClean="0"/>
              <a:t>Functions</a:t>
            </a:r>
            <a:endParaRPr lang="en-US" altLang="en-US" sz="2900" smtClean="0"/>
          </a:p>
          <a:p>
            <a:pPr lvl="1"/>
            <a:r>
              <a:rPr lang="en-US" altLang="en-US" smtClean="0"/>
              <a:t>Store genetic information</a:t>
            </a:r>
          </a:p>
          <a:p>
            <a:pPr lvl="1"/>
            <a:r>
              <a:rPr lang="en-US" altLang="en-US" smtClean="0"/>
              <a:t>Provide information used in making proteins</a:t>
            </a:r>
          </a:p>
          <a:p>
            <a:r>
              <a:rPr lang="en-US" altLang="en-US" smtClean="0"/>
              <a:t>Nucleic acids are long chains containing subunits known as nucleotides</a:t>
            </a:r>
          </a:p>
          <a:p>
            <a:pPr>
              <a:buFontTx/>
              <a:buNone/>
            </a:pPr>
            <a:endParaRPr lang="en-US" altLang="en-US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146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>
          <a:xfrm>
            <a:off x="4763" y="-4763"/>
            <a:ext cx="9144000" cy="733426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Nucleic Acids Store Genetic Information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4294967295"/>
          </p:nvPr>
        </p:nvSpPr>
        <p:spPr>
          <a:xfrm>
            <a:off x="395288" y="1030288"/>
            <a:ext cx="8305800" cy="4953000"/>
          </a:xfrm>
        </p:spPr>
        <p:txBody>
          <a:bodyPr/>
          <a:lstStyle/>
          <a:p>
            <a:r>
              <a:rPr lang="en-US" altLang="en-US" b="1" smtClean="0"/>
              <a:t>Nucleotides</a:t>
            </a:r>
            <a:r>
              <a:rPr lang="en-US" altLang="en-US" smtClean="0"/>
              <a:t>: building blocks of nucleic acids</a:t>
            </a:r>
          </a:p>
          <a:p>
            <a:r>
              <a:rPr lang="en-US" altLang="en-US" smtClean="0"/>
              <a:t>Each nucleotide contains</a:t>
            </a:r>
          </a:p>
          <a:p>
            <a:pPr lvl="1"/>
            <a:r>
              <a:rPr lang="en-US" altLang="en-US" smtClean="0"/>
              <a:t>5 carbon sugar  </a:t>
            </a:r>
          </a:p>
          <a:p>
            <a:pPr lvl="2"/>
            <a:r>
              <a:rPr lang="en-US" altLang="en-US" smtClean="0"/>
              <a:t>DNA nucleotides: deoxyribose</a:t>
            </a:r>
          </a:p>
          <a:p>
            <a:pPr lvl="2"/>
            <a:r>
              <a:rPr lang="en-US" altLang="en-US" smtClean="0"/>
              <a:t>RNA nucleotides: ribose</a:t>
            </a:r>
          </a:p>
          <a:p>
            <a:pPr lvl="1"/>
            <a:r>
              <a:rPr lang="en-US" altLang="en-US" smtClean="0"/>
              <a:t>Nitrogenous base</a:t>
            </a:r>
          </a:p>
          <a:p>
            <a:pPr lvl="1"/>
            <a:r>
              <a:rPr lang="en-US" altLang="en-US" smtClean="0"/>
              <a:t>Phosphate group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247"/>
    </mc:Choice>
    <mc:Fallback xmlns="">
      <p:transition spd="slow" advTm="68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2" descr="02_23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88"/>
          <a:stretch>
            <a:fillRect/>
          </a:stretch>
        </p:blipFill>
        <p:spPr bwMode="auto">
          <a:xfrm>
            <a:off x="296863" y="2195513"/>
            <a:ext cx="8548687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Line 33"/>
          <p:cNvSpPr>
            <a:spLocks noChangeShapeType="1"/>
          </p:cNvSpPr>
          <p:nvPr/>
        </p:nvSpPr>
        <p:spPr bwMode="auto">
          <a:xfrm>
            <a:off x="3382963" y="2460625"/>
            <a:ext cx="42545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Line 34"/>
          <p:cNvSpPr>
            <a:spLocks noChangeShapeType="1"/>
          </p:cNvSpPr>
          <p:nvPr/>
        </p:nvSpPr>
        <p:spPr bwMode="auto">
          <a:xfrm>
            <a:off x="1025525" y="2482850"/>
            <a:ext cx="314325" cy="292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Line 35"/>
          <p:cNvSpPr>
            <a:spLocks noChangeShapeType="1"/>
          </p:cNvSpPr>
          <p:nvPr/>
        </p:nvSpPr>
        <p:spPr bwMode="auto">
          <a:xfrm>
            <a:off x="479425" y="2825750"/>
            <a:ext cx="44450" cy="10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Line 36"/>
          <p:cNvSpPr>
            <a:spLocks noChangeShapeType="1"/>
          </p:cNvSpPr>
          <p:nvPr/>
        </p:nvSpPr>
        <p:spPr bwMode="auto">
          <a:xfrm flipH="1">
            <a:off x="1092200" y="3594100"/>
            <a:ext cx="266700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Line 37"/>
          <p:cNvSpPr>
            <a:spLocks noChangeShapeType="1"/>
          </p:cNvSpPr>
          <p:nvPr/>
        </p:nvSpPr>
        <p:spPr bwMode="auto">
          <a:xfrm>
            <a:off x="5592763" y="2463800"/>
            <a:ext cx="423862" cy="277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Line 38"/>
          <p:cNvSpPr>
            <a:spLocks noChangeShapeType="1"/>
          </p:cNvSpPr>
          <p:nvPr/>
        </p:nvSpPr>
        <p:spPr bwMode="auto">
          <a:xfrm flipH="1" flipV="1">
            <a:off x="7377113" y="2516188"/>
            <a:ext cx="45720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Rectangle 39"/>
          <p:cNvSpPr>
            <a:spLocks noChangeArrowheads="1"/>
          </p:cNvSpPr>
          <p:nvPr/>
        </p:nvSpPr>
        <p:spPr bwMode="auto">
          <a:xfrm>
            <a:off x="227013" y="2212975"/>
            <a:ext cx="1181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Adenine (A)</a:t>
            </a:r>
          </a:p>
        </p:txBody>
      </p:sp>
      <p:sp>
        <p:nvSpPr>
          <p:cNvPr id="7179" name="Rectangle 40"/>
          <p:cNvSpPr>
            <a:spLocks noChangeArrowheads="1"/>
          </p:cNvSpPr>
          <p:nvPr/>
        </p:nvSpPr>
        <p:spPr bwMode="auto">
          <a:xfrm>
            <a:off x="238125" y="2566988"/>
            <a:ext cx="1093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Phosphate</a:t>
            </a:r>
          </a:p>
        </p:txBody>
      </p:sp>
      <p:sp>
        <p:nvSpPr>
          <p:cNvPr id="7180" name="Rectangle 41"/>
          <p:cNvSpPr>
            <a:spLocks noChangeArrowheads="1"/>
          </p:cNvSpPr>
          <p:nvPr/>
        </p:nvSpPr>
        <p:spPr bwMode="auto">
          <a:xfrm>
            <a:off x="227013" y="3827463"/>
            <a:ext cx="1250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Deoxyribose</a:t>
            </a:r>
          </a:p>
        </p:txBody>
      </p:sp>
      <p:sp>
        <p:nvSpPr>
          <p:cNvPr id="7181" name="Rectangle 42"/>
          <p:cNvSpPr>
            <a:spLocks noChangeArrowheads="1"/>
          </p:cNvSpPr>
          <p:nvPr/>
        </p:nvSpPr>
        <p:spPr bwMode="auto">
          <a:xfrm>
            <a:off x="2257425" y="2278063"/>
            <a:ext cx="1192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Thymine (T)</a:t>
            </a:r>
          </a:p>
        </p:txBody>
      </p:sp>
      <p:sp>
        <p:nvSpPr>
          <p:cNvPr id="7182" name="Rectangle 43"/>
          <p:cNvSpPr>
            <a:spLocks noChangeArrowheads="1"/>
          </p:cNvSpPr>
          <p:nvPr/>
        </p:nvSpPr>
        <p:spPr bwMode="auto">
          <a:xfrm>
            <a:off x="4597400" y="2181225"/>
            <a:ext cx="1231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Cytosine (C)</a:t>
            </a:r>
          </a:p>
        </p:txBody>
      </p:sp>
      <p:sp>
        <p:nvSpPr>
          <p:cNvPr id="7183" name="Rectangle 44"/>
          <p:cNvSpPr>
            <a:spLocks noChangeArrowheads="1"/>
          </p:cNvSpPr>
          <p:nvPr/>
        </p:nvSpPr>
        <p:spPr bwMode="auto">
          <a:xfrm>
            <a:off x="6408738" y="2230438"/>
            <a:ext cx="12017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Guanine (G)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57"/>
    </mc:Choice>
    <mc:Fallback xmlns="">
      <p:transition spd="slow" advTm="35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 descr="ServDisk_02:Johnson_IRDVD_TA:Johnson_MM:Johnson_PPT:Johnson_Lects:Sample_Design:Strip.png"/>
          <p:cNvSpPr>
            <a:spLocks noGrp="1" noChangeArrowheads="1"/>
          </p:cNvSpPr>
          <p:nvPr>
            <p:ph type="title" idx="4294967295"/>
          </p:nvPr>
        </p:nvSpPr>
        <p:spPr>
          <a:xfrm>
            <a:off x="4763" y="-3175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Nucleic Acids Store Genetic Information</a:t>
            </a:r>
          </a:p>
        </p:txBody>
      </p:sp>
      <p:sp>
        <p:nvSpPr>
          <p:cNvPr id="6451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12750" y="1111250"/>
            <a:ext cx="7599363" cy="50800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altLang="en-US" sz="3000" smtClean="0"/>
              <a:t>Structure of DNA (deoxyribonucleic acid)</a:t>
            </a:r>
            <a:endParaRPr lang="en-US" altLang="en-US" sz="2800" smtClean="0"/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altLang="en-US" sz="2400" smtClean="0"/>
              <a:t>Double–stranded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altLang="en-US" sz="2400" smtClean="0"/>
              <a:t>Nucleotides contain</a:t>
            </a:r>
            <a:endParaRPr lang="en-US" altLang="en-US" sz="2000" smtClean="0"/>
          </a:p>
          <a:p>
            <a:pPr lvl="2">
              <a:lnSpc>
                <a:spcPct val="90000"/>
              </a:lnSpc>
              <a:spcBef>
                <a:spcPts val="600"/>
              </a:spcBef>
            </a:pPr>
            <a:r>
              <a:rPr lang="en-US" altLang="en-US" sz="2000" smtClean="0"/>
              <a:t>Deoxyribose (sugar)</a:t>
            </a:r>
          </a:p>
          <a:p>
            <a:pPr lvl="2">
              <a:lnSpc>
                <a:spcPct val="90000"/>
              </a:lnSpc>
              <a:spcBef>
                <a:spcPts val="600"/>
              </a:spcBef>
            </a:pPr>
            <a:r>
              <a:rPr lang="en-US" altLang="en-US" sz="2000" smtClean="0"/>
              <a:t>Nitrogenous bases</a:t>
            </a:r>
            <a:endParaRPr lang="en-US" altLang="en-US" sz="1800" smtClean="0"/>
          </a:p>
          <a:p>
            <a:pPr lvl="3">
              <a:lnSpc>
                <a:spcPct val="90000"/>
              </a:lnSpc>
              <a:spcBef>
                <a:spcPts val="600"/>
              </a:spcBef>
            </a:pPr>
            <a:r>
              <a:rPr lang="en-US" altLang="en-US" sz="1800" smtClean="0"/>
              <a:t>Adenine   	</a:t>
            </a:r>
          </a:p>
          <a:p>
            <a:pPr lvl="3">
              <a:lnSpc>
                <a:spcPct val="90000"/>
              </a:lnSpc>
              <a:spcBef>
                <a:spcPts val="600"/>
              </a:spcBef>
            </a:pPr>
            <a:r>
              <a:rPr lang="en-US" altLang="en-US" sz="1800" smtClean="0"/>
              <a:t>Guanine</a:t>
            </a:r>
          </a:p>
          <a:p>
            <a:pPr lvl="3">
              <a:lnSpc>
                <a:spcPct val="90000"/>
              </a:lnSpc>
              <a:spcBef>
                <a:spcPts val="600"/>
              </a:spcBef>
            </a:pPr>
            <a:r>
              <a:rPr lang="en-US" altLang="en-US" sz="1800" smtClean="0"/>
              <a:t>Cytosine	</a:t>
            </a:r>
          </a:p>
          <a:p>
            <a:pPr lvl="3">
              <a:lnSpc>
                <a:spcPct val="90000"/>
              </a:lnSpc>
              <a:spcBef>
                <a:spcPts val="600"/>
              </a:spcBef>
            </a:pPr>
            <a:r>
              <a:rPr lang="en-US" altLang="en-US" sz="1800" smtClean="0"/>
              <a:t>Thymine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altLang="en-US" sz="2400" smtClean="0"/>
              <a:t>Pairing</a:t>
            </a:r>
          </a:p>
          <a:p>
            <a:pPr lvl="2">
              <a:lnSpc>
                <a:spcPct val="90000"/>
              </a:lnSpc>
              <a:spcBef>
                <a:spcPts val="600"/>
              </a:spcBef>
            </a:pPr>
            <a:r>
              <a:rPr lang="en-US" altLang="en-US" smtClean="0"/>
              <a:t>Adenine (A) – Thymine (T)</a:t>
            </a:r>
          </a:p>
          <a:p>
            <a:pPr lvl="2">
              <a:lnSpc>
                <a:spcPct val="90000"/>
              </a:lnSpc>
              <a:spcBef>
                <a:spcPts val="600"/>
              </a:spcBef>
            </a:pPr>
            <a:r>
              <a:rPr lang="en-US" altLang="en-US" smtClean="0"/>
              <a:t>Guanine (G) – Cytosine (C)</a:t>
            </a:r>
            <a:endParaRPr lang="en-US" altLang="en-US" sz="1800" smtClean="0"/>
          </a:p>
          <a:p>
            <a:pPr lvl="1">
              <a:lnSpc>
                <a:spcPct val="90000"/>
              </a:lnSpc>
              <a:spcBef>
                <a:spcPts val="600"/>
              </a:spcBef>
            </a:pPr>
            <a:endParaRPr lang="en-US" altLang="en-US" sz="2000" smtClean="0"/>
          </a:p>
          <a:p>
            <a:pPr lvl="2">
              <a:lnSpc>
                <a:spcPct val="90000"/>
              </a:lnSpc>
              <a:spcBef>
                <a:spcPts val="600"/>
              </a:spcBef>
            </a:pPr>
            <a:endParaRPr lang="en-US" altLang="en-US" sz="1800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684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4" descr="02_24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6"/>
          <a:stretch>
            <a:fillRect/>
          </a:stretch>
        </p:blipFill>
        <p:spPr bwMode="auto">
          <a:xfrm>
            <a:off x="2657475" y="65088"/>
            <a:ext cx="3829050" cy="643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25"/>
          <p:cNvSpPr>
            <a:spLocks noChangeArrowheads="1"/>
          </p:cNvSpPr>
          <p:nvPr/>
        </p:nvSpPr>
        <p:spPr bwMode="auto">
          <a:xfrm>
            <a:off x="5451475" y="2411413"/>
            <a:ext cx="984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Base pair</a:t>
            </a:r>
          </a:p>
        </p:txBody>
      </p:sp>
      <p:sp>
        <p:nvSpPr>
          <p:cNvPr id="9221" name="Rectangle 26"/>
          <p:cNvSpPr>
            <a:spLocks noChangeArrowheads="1"/>
          </p:cNvSpPr>
          <p:nvPr/>
        </p:nvSpPr>
        <p:spPr bwMode="auto">
          <a:xfrm>
            <a:off x="5451475" y="2678113"/>
            <a:ext cx="1093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Phosphate</a:t>
            </a:r>
          </a:p>
        </p:txBody>
      </p:sp>
      <p:sp>
        <p:nvSpPr>
          <p:cNvPr id="9222" name="Rectangle 27"/>
          <p:cNvSpPr>
            <a:spLocks noChangeArrowheads="1"/>
          </p:cNvSpPr>
          <p:nvPr/>
        </p:nvSpPr>
        <p:spPr bwMode="auto">
          <a:xfrm>
            <a:off x="5451475" y="2938463"/>
            <a:ext cx="6873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Sugar</a:t>
            </a:r>
          </a:p>
        </p:txBody>
      </p:sp>
      <p:sp>
        <p:nvSpPr>
          <p:cNvPr id="9223" name="Rectangle 28"/>
          <p:cNvSpPr>
            <a:spLocks noChangeArrowheads="1"/>
          </p:cNvSpPr>
          <p:nvPr/>
        </p:nvSpPr>
        <p:spPr bwMode="auto">
          <a:xfrm>
            <a:off x="5435600" y="3221038"/>
            <a:ext cx="1093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Nucleotide</a:t>
            </a:r>
          </a:p>
        </p:txBody>
      </p:sp>
      <p:sp>
        <p:nvSpPr>
          <p:cNvPr id="9224" name="Line 29"/>
          <p:cNvSpPr>
            <a:spLocks noChangeShapeType="1"/>
          </p:cNvSpPr>
          <p:nvPr/>
        </p:nvSpPr>
        <p:spPr bwMode="auto">
          <a:xfrm flipH="1">
            <a:off x="4422775" y="2578100"/>
            <a:ext cx="1100138" cy="7794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Line 30"/>
          <p:cNvSpPr>
            <a:spLocks noChangeShapeType="1"/>
          </p:cNvSpPr>
          <p:nvPr/>
        </p:nvSpPr>
        <p:spPr bwMode="auto">
          <a:xfrm flipH="1">
            <a:off x="4997450" y="2847975"/>
            <a:ext cx="509588" cy="3095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Line 31"/>
          <p:cNvSpPr>
            <a:spLocks noChangeShapeType="1"/>
          </p:cNvSpPr>
          <p:nvPr/>
        </p:nvSpPr>
        <p:spPr bwMode="auto">
          <a:xfrm flipH="1">
            <a:off x="5086350" y="3124200"/>
            <a:ext cx="420688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Line 32"/>
          <p:cNvSpPr>
            <a:spLocks noChangeShapeType="1"/>
          </p:cNvSpPr>
          <p:nvPr/>
        </p:nvSpPr>
        <p:spPr bwMode="auto">
          <a:xfrm flipV="1">
            <a:off x="5719763" y="3467100"/>
            <a:ext cx="96837" cy="604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948"/>
    </mc:Choice>
    <mc:Fallback xmlns="">
      <p:transition spd="slow" advTm="709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 descr="ServDisk_02:Johnson_IRDVD_TA:Johnson_MM:Johnson_PPT:Johnson_Lects:Sample_Design:Strip.png"/>
          <p:cNvSpPr>
            <a:spLocks noGrp="1" noChangeArrowheads="1"/>
          </p:cNvSpPr>
          <p:nvPr>
            <p:ph type="title" idx="4294967295"/>
          </p:nvPr>
        </p:nvSpPr>
        <p:spPr>
          <a:xfrm>
            <a:off x="4763" y="-3175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Nucleic Acids Store Genetic Information</a:t>
            </a:r>
          </a:p>
        </p:txBody>
      </p:sp>
      <p:sp>
        <p:nvSpPr>
          <p:cNvPr id="66563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98463" y="1031875"/>
            <a:ext cx="7772400" cy="4681538"/>
          </a:xfrm>
        </p:spPr>
        <p:txBody>
          <a:bodyPr/>
          <a:lstStyle/>
          <a:p>
            <a:r>
              <a:rPr lang="en-US" altLang="en-US" smtClean="0"/>
              <a:t>Structure of RNA (ribonucleic acid)</a:t>
            </a:r>
          </a:p>
          <a:p>
            <a:pPr lvl="1"/>
            <a:r>
              <a:rPr lang="en-US" altLang="en-US" smtClean="0"/>
              <a:t>Single–stranded</a:t>
            </a:r>
          </a:p>
          <a:p>
            <a:pPr lvl="1"/>
            <a:r>
              <a:rPr lang="en-US" altLang="en-US" smtClean="0"/>
              <a:t>Nucleotides contain</a:t>
            </a:r>
          </a:p>
          <a:p>
            <a:pPr lvl="2"/>
            <a:r>
              <a:rPr lang="en-US" altLang="en-US" smtClean="0"/>
              <a:t>Ribose</a:t>
            </a:r>
          </a:p>
          <a:p>
            <a:pPr lvl="2"/>
            <a:r>
              <a:rPr lang="en-US" altLang="en-US" smtClean="0"/>
              <a:t>Nitrogenous bases</a:t>
            </a:r>
          </a:p>
          <a:p>
            <a:pPr lvl="3"/>
            <a:r>
              <a:rPr lang="en-US" altLang="en-US" smtClean="0"/>
              <a:t>Adenine (A)</a:t>
            </a:r>
          </a:p>
          <a:p>
            <a:pPr lvl="3"/>
            <a:r>
              <a:rPr lang="en-US" altLang="en-US" smtClean="0"/>
              <a:t>Guanine (G)</a:t>
            </a:r>
          </a:p>
          <a:p>
            <a:pPr lvl="3"/>
            <a:r>
              <a:rPr lang="en-US" altLang="en-US" smtClean="0"/>
              <a:t>Cytosine (C)</a:t>
            </a:r>
          </a:p>
          <a:p>
            <a:pPr lvl="3"/>
            <a:r>
              <a:rPr lang="en-US" altLang="en-US" smtClean="0"/>
              <a:t>Uracil (U)</a:t>
            </a:r>
          </a:p>
          <a:p>
            <a:pPr lvl="3"/>
            <a:endParaRPr lang="en-US" altLang="en-US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731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18" descr="02_25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"/>
          <a:stretch>
            <a:fillRect/>
          </a:stretch>
        </p:blipFill>
        <p:spPr bwMode="auto">
          <a:xfrm>
            <a:off x="2971800" y="50800"/>
            <a:ext cx="3200400" cy="641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Line 19"/>
          <p:cNvSpPr>
            <a:spLocks noChangeShapeType="1"/>
          </p:cNvSpPr>
          <p:nvPr/>
        </p:nvSpPr>
        <p:spPr bwMode="auto">
          <a:xfrm flipV="1">
            <a:off x="4451350" y="1847850"/>
            <a:ext cx="742950" cy="331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Line 20"/>
          <p:cNvSpPr>
            <a:spLocks noChangeShapeType="1"/>
          </p:cNvSpPr>
          <p:nvPr/>
        </p:nvSpPr>
        <p:spPr bwMode="auto">
          <a:xfrm flipH="1">
            <a:off x="4568825" y="2190750"/>
            <a:ext cx="866775" cy="288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Rectangle 21"/>
          <p:cNvSpPr>
            <a:spLocks noChangeArrowheads="1"/>
          </p:cNvSpPr>
          <p:nvPr/>
        </p:nvSpPr>
        <p:spPr bwMode="auto">
          <a:xfrm>
            <a:off x="5135563" y="1673225"/>
            <a:ext cx="10937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Phosphate</a:t>
            </a:r>
          </a:p>
        </p:txBody>
      </p:sp>
      <p:sp>
        <p:nvSpPr>
          <p:cNvPr id="11271" name="Rectangle 22"/>
          <p:cNvSpPr>
            <a:spLocks noChangeArrowheads="1"/>
          </p:cNvSpPr>
          <p:nvPr/>
        </p:nvSpPr>
        <p:spPr bwMode="auto">
          <a:xfrm>
            <a:off x="5394325" y="2006600"/>
            <a:ext cx="7762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Ribose</a:t>
            </a:r>
          </a:p>
        </p:txBody>
      </p:sp>
      <p:sp>
        <p:nvSpPr>
          <p:cNvPr id="11272" name="Rectangle 23"/>
          <p:cNvSpPr>
            <a:spLocks noChangeArrowheads="1"/>
          </p:cNvSpPr>
          <p:nvPr/>
        </p:nvSpPr>
        <p:spPr bwMode="auto">
          <a:xfrm>
            <a:off x="3402013" y="5715000"/>
            <a:ext cx="6778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r"/>
            <a:r>
              <a:rPr lang="en-US" altLang="en-US" sz="1400" b="1">
                <a:solidFill>
                  <a:srgbClr val="000000"/>
                </a:solidFill>
                <a:latin typeface="Helvetica" pitchFamily="28" charset="0"/>
              </a:rPr>
              <a:t>Uracil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99"/>
    </mc:Choice>
    <mc:Fallback xmlns="">
      <p:transition spd="slow" advTm="284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Nucleic Acid Function --- Nucleic Acids Store Genetic Information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4294967295"/>
          </p:nvPr>
        </p:nvSpPr>
        <p:spPr>
          <a:xfrm>
            <a:off x="409575" y="1473200"/>
            <a:ext cx="8305800" cy="3465513"/>
          </a:xfrm>
        </p:spPr>
        <p:txBody>
          <a:bodyPr/>
          <a:lstStyle/>
          <a:p>
            <a:r>
              <a:rPr lang="en-US" altLang="en-US" smtClean="0"/>
              <a:t>Nucleic acid function</a:t>
            </a:r>
          </a:p>
          <a:p>
            <a:pPr lvl="1"/>
            <a:r>
              <a:rPr lang="en-US" altLang="en-US" smtClean="0"/>
              <a:t>DNA: instructions for making RNA</a:t>
            </a:r>
          </a:p>
          <a:p>
            <a:pPr lvl="1"/>
            <a:r>
              <a:rPr lang="en-US" altLang="en-US" smtClean="0"/>
              <a:t>RNA: instructions for making proteins</a:t>
            </a:r>
          </a:p>
          <a:p>
            <a:pPr lvl="1"/>
            <a:r>
              <a:rPr lang="en-US" altLang="en-US" smtClean="0"/>
              <a:t>Proteins: direct most of life’s processes</a:t>
            </a:r>
          </a:p>
          <a:p>
            <a:pPr lvl="1"/>
            <a:r>
              <a:rPr lang="en-US" altLang="en-US" smtClean="0"/>
              <a:t>DNA  → RNA → Proteins</a:t>
            </a:r>
          </a:p>
          <a:p>
            <a:endParaRPr lang="en-US" altLang="en-US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781"/>
    </mc:Choice>
    <mc:Fallback xmlns="">
      <p:transition spd="slow" advTm="1097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 descr="ServDisk_02:Johnson_IRDVD_TA:Johnson_MM:Johnson_PPT:Johnson_Lects:Sample_Design:Strip.png"/>
          <p:cNvSpPr>
            <a:spLocks noGrp="1" noChangeArrowheads="1"/>
          </p:cNvSpPr>
          <p:nvPr>
            <p:ph type="title" idx="4294967295"/>
          </p:nvPr>
        </p:nvSpPr>
        <p:spPr>
          <a:xfrm>
            <a:off x="4763" y="-4763"/>
            <a:ext cx="9144000" cy="733426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ATP Carries Energy</a:t>
            </a:r>
          </a:p>
        </p:txBody>
      </p:sp>
      <p:sp>
        <p:nvSpPr>
          <p:cNvPr id="6963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09575" y="1035050"/>
            <a:ext cx="8305800" cy="4953000"/>
          </a:xfrm>
        </p:spPr>
        <p:txBody>
          <a:bodyPr/>
          <a:lstStyle/>
          <a:p>
            <a:r>
              <a:rPr lang="en-US" altLang="en-US" smtClean="0"/>
              <a:t>Structure and function of adenosine triphosphate (ATP)</a:t>
            </a:r>
          </a:p>
          <a:p>
            <a:pPr lvl="1"/>
            <a:r>
              <a:rPr lang="en-US" altLang="en-US" smtClean="0"/>
              <a:t>Universal energy source</a:t>
            </a:r>
          </a:p>
          <a:p>
            <a:pPr lvl="1"/>
            <a:r>
              <a:rPr lang="en-US" altLang="en-US" smtClean="0"/>
              <a:t>Bonds between phosphate groups contain potential energy</a:t>
            </a:r>
          </a:p>
          <a:p>
            <a:pPr lvl="1"/>
            <a:r>
              <a:rPr lang="en-US" altLang="en-US" smtClean="0"/>
              <a:t>Breaking the bonds releases energy</a:t>
            </a:r>
          </a:p>
          <a:p>
            <a:pPr lvl="2"/>
            <a:r>
              <a:rPr lang="en-US" altLang="en-US" smtClean="0"/>
              <a:t>ATP →</a:t>
            </a:r>
            <a:r>
              <a:rPr lang="en-US" altLang="en-US" smtClean="0">
                <a:sym typeface="Wingdings" pitchFamily="2" charset="2"/>
              </a:rPr>
              <a:t> ADP + P + energy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246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28" descr="02_26b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99"/>
          <a:stretch>
            <a:fillRect/>
          </a:stretch>
        </p:blipFill>
        <p:spPr bwMode="auto">
          <a:xfrm>
            <a:off x="1547813" y="36513"/>
            <a:ext cx="6048375" cy="595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29"/>
          <p:cNvSpPr>
            <a:spLocks noChangeArrowheads="1"/>
          </p:cNvSpPr>
          <p:nvPr/>
        </p:nvSpPr>
        <p:spPr bwMode="auto">
          <a:xfrm>
            <a:off x="4457700" y="585788"/>
            <a:ext cx="24765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600" b="1">
                <a:latin typeface="Helvetica" pitchFamily="28" charset="0"/>
              </a:rPr>
              <a:t>Hydrolysis of ATP</a:t>
            </a:r>
          </a:p>
          <a:p>
            <a:r>
              <a:rPr lang="en-US" altLang="en-US" sz="1600" b="1">
                <a:latin typeface="Helvetica" pitchFamily="28" charset="0"/>
              </a:rPr>
              <a:t>produces useful energy</a:t>
            </a:r>
          </a:p>
          <a:p>
            <a:r>
              <a:rPr lang="en-US" altLang="en-US" sz="1600" b="1">
                <a:latin typeface="Helvetica" pitchFamily="28" charset="0"/>
              </a:rPr>
              <a:t>for the cell</a:t>
            </a:r>
          </a:p>
        </p:txBody>
      </p:sp>
      <p:sp>
        <p:nvSpPr>
          <p:cNvPr id="14341" name="Rectangle 30"/>
          <p:cNvSpPr>
            <a:spLocks noChangeArrowheads="1"/>
          </p:cNvSpPr>
          <p:nvPr/>
        </p:nvSpPr>
        <p:spPr bwMode="auto">
          <a:xfrm>
            <a:off x="4672013" y="2239963"/>
            <a:ext cx="1222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Adenosine</a:t>
            </a:r>
          </a:p>
        </p:txBody>
      </p:sp>
      <p:sp>
        <p:nvSpPr>
          <p:cNvPr id="14342" name="Rectangle 31"/>
          <p:cNvSpPr>
            <a:spLocks noChangeArrowheads="1"/>
          </p:cNvSpPr>
          <p:nvPr/>
        </p:nvSpPr>
        <p:spPr bwMode="auto">
          <a:xfrm>
            <a:off x="1574800" y="2239963"/>
            <a:ext cx="1222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Adenosine</a:t>
            </a:r>
          </a:p>
        </p:txBody>
      </p:sp>
      <p:sp>
        <p:nvSpPr>
          <p:cNvPr id="14343" name="Rectangle 32"/>
          <p:cNvSpPr>
            <a:spLocks noChangeArrowheads="1"/>
          </p:cNvSpPr>
          <p:nvPr/>
        </p:nvSpPr>
        <p:spPr bwMode="auto">
          <a:xfrm>
            <a:off x="4346575" y="3754438"/>
            <a:ext cx="265747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Energy for ATP synthesis</a:t>
            </a:r>
          </a:p>
          <a:p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comes from food or body</a:t>
            </a:r>
          </a:p>
          <a:p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stores of glycogen or fat</a:t>
            </a:r>
          </a:p>
        </p:txBody>
      </p:sp>
      <p:sp>
        <p:nvSpPr>
          <p:cNvPr id="14344" name="Rectangle 33"/>
          <p:cNvSpPr>
            <a:spLocks noChangeArrowheads="1"/>
          </p:cNvSpPr>
          <p:nvPr/>
        </p:nvSpPr>
        <p:spPr bwMode="auto">
          <a:xfrm>
            <a:off x="1568450" y="5192713"/>
            <a:ext cx="4802188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1143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247650" defTabSz="1143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defTabSz="1143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defTabSz="1143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defTabSz="1143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defTabSz="1143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defTabSz="1143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defTabSz="1143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defTabSz="1143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b) The breakdown and synthesis of ATP.</a:t>
            </a:r>
          </a:p>
          <a:p>
            <a:pPr lvl="1"/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The breakdown (hydrolysis) of ATP yields</a:t>
            </a:r>
          </a:p>
          <a:p>
            <a:pPr lvl="1"/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energy for the cell. The reaction is reversible,</a:t>
            </a:r>
          </a:p>
          <a:p>
            <a:pPr lvl="1"/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meaning that ATP may be resynthesized</a:t>
            </a:r>
          </a:p>
          <a:p>
            <a:pPr lvl="1"/>
            <a:r>
              <a:rPr lang="en-US" altLang="en-US" sz="1600" b="1">
                <a:solidFill>
                  <a:srgbClr val="000000"/>
                </a:solidFill>
                <a:latin typeface="Helvetica" pitchFamily="28" charset="0"/>
              </a:rPr>
              <a:t>using energy from other sources.</a:t>
            </a:r>
          </a:p>
        </p:txBody>
      </p:sp>
      <p:sp>
        <p:nvSpPr>
          <p:cNvPr id="14345" name="Line 34"/>
          <p:cNvSpPr>
            <a:spLocks noChangeShapeType="1"/>
          </p:cNvSpPr>
          <p:nvPr/>
        </p:nvSpPr>
        <p:spPr bwMode="auto">
          <a:xfrm>
            <a:off x="2740025" y="2414588"/>
            <a:ext cx="193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Line 35"/>
          <p:cNvSpPr>
            <a:spLocks noChangeShapeType="1"/>
          </p:cNvSpPr>
          <p:nvPr/>
        </p:nvSpPr>
        <p:spPr bwMode="auto">
          <a:xfrm>
            <a:off x="5848350" y="2413000"/>
            <a:ext cx="184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709"/>
    </mc:Choice>
    <mc:Fallback xmlns="">
      <p:transition spd="slow" advTm="1467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3|53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9|9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|22.7|35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4.3|29.5"/>
</p:tagLst>
</file>

<file path=ppt/theme/theme1.xml><?xml version="1.0" encoding="utf-8"?>
<a:theme xmlns:a="http://schemas.openxmlformats.org/drawingml/2006/main" name="Johnson_6e_PPT_template">
  <a:themeElements>
    <a:clrScheme name="Johnson_6e_PPT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Gmac6:Applications:Microsoft Office 2004:Templates:My Templates:Johnson_6e_PPT_template_1line.pot</Template>
  <TotalTime>7630</TotalTime>
  <Words>284</Words>
  <Application>Microsoft Office PowerPoint</Application>
  <PresentationFormat>On-screen Show (4:3)</PresentationFormat>
  <Paragraphs>80</Paragraphs>
  <Slides>10</Slides>
  <Notes>10</Notes>
  <HiddenSlides>0</HiddenSlides>
  <MMClips>10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Johnson_6e_PPT_template</vt:lpstr>
      <vt:lpstr>Johnson_6e_PPT_template_1line</vt:lpstr>
      <vt:lpstr>Johnson_6e_PPT_template_2line</vt:lpstr>
      <vt:lpstr>Nucleic Acids Store Genetic Information</vt:lpstr>
      <vt:lpstr>Nucleic Acids Store Genetic Information</vt:lpstr>
      <vt:lpstr>PowerPoint Presentation</vt:lpstr>
      <vt:lpstr>Nucleic Acids Store Genetic Information</vt:lpstr>
      <vt:lpstr>PowerPoint Presentation</vt:lpstr>
      <vt:lpstr>Nucleic Acids Store Genetic Information</vt:lpstr>
      <vt:lpstr>PowerPoint Presentation</vt:lpstr>
      <vt:lpstr>Nucleic Acid Function --- Nucleic Acids Store Genetic Information</vt:lpstr>
      <vt:lpstr>ATP Carries Energy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Nucleic Acids Store Genetic Information</dc:title>
  <dc:creator>Gary</dc:creator>
  <cp:lastModifiedBy>Gary</cp:lastModifiedBy>
  <cp:revision>506</cp:revision>
  <cp:lastPrinted>2002-04-29T18:54:29Z</cp:lastPrinted>
  <dcterms:created xsi:type="dcterms:W3CDTF">2000-12-11T01:39:32Z</dcterms:created>
  <dcterms:modified xsi:type="dcterms:W3CDTF">2016-08-16T21:44:21Z</dcterms:modified>
</cp:coreProperties>
</file>