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</p:sldMasterIdLst>
  <p:notesMasterIdLst>
    <p:notesMasterId r:id="rId6"/>
  </p:notesMasterIdLst>
  <p:handoutMasterIdLst>
    <p:handoutMasterId r:id="rId7"/>
  </p:handoutMasterIdLst>
  <p:sldIdLst>
    <p:sldId id="431" r:id="rId3"/>
    <p:sldId id="432" r:id="rId4"/>
    <p:sldId id="435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8" autoAdjust="0"/>
    <p:restoredTop sz="99195" autoAdjust="0"/>
  </p:normalViewPr>
  <p:slideViewPr>
    <p:cSldViewPr snapToGrid="0">
      <p:cViewPr varScale="1">
        <p:scale>
          <a:sx n="133" d="100"/>
          <a:sy n="133" d="100"/>
        </p:scale>
        <p:origin x="-996" y="-78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676C3FDD-B641-4552-B197-C6BDC73E5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05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56D21B8A-64D3-44A8-A588-48DCE66FB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47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707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0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180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0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1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6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96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6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896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9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88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62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78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4034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59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30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78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391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4117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360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9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Proteins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4294967295"/>
          </p:nvPr>
        </p:nvSpPr>
        <p:spPr>
          <a:xfrm>
            <a:off x="412750" y="1016000"/>
            <a:ext cx="7772400" cy="5245100"/>
          </a:xfrm>
        </p:spPr>
        <p:txBody>
          <a:bodyPr/>
          <a:lstStyle/>
          <a:p>
            <a:r>
              <a:rPr lang="en-US" altLang="en-US" smtClean="0"/>
              <a:t>Long chains (polymers) of subunits called amino acids</a:t>
            </a:r>
          </a:p>
          <a:p>
            <a:r>
              <a:rPr lang="en-US" altLang="en-US" smtClean="0"/>
              <a:t>Amino acids</a:t>
            </a:r>
          </a:p>
          <a:p>
            <a:pPr lvl="1"/>
            <a:r>
              <a:rPr lang="en-US" altLang="en-US" smtClean="0"/>
              <a:t>20 different types</a:t>
            </a:r>
          </a:p>
          <a:p>
            <a:pPr lvl="1"/>
            <a:r>
              <a:rPr lang="en-US" altLang="en-US" smtClean="0"/>
              <a:t>Amino end, carboxyl end, R group</a:t>
            </a:r>
          </a:p>
          <a:p>
            <a:r>
              <a:rPr lang="en-US" altLang="en-US" smtClean="0"/>
              <a:t>Amino acids are joined by peptide bonds</a:t>
            </a:r>
          </a:p>
          <a:p>
            <a:pPr lvl="1"/>
            <a:r>
              <a:rPr lang="en-US" altLang="en-US" smtClean="0"/>
              <a:t>produced by dehydration synthesis reactions</a:t>
            </a:r>
          </a:p>
          <a:p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022"/>
    </mc:Choice>
    <mc:Fallback xmlns="">
      <p:transition spd="slow" advTm="134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6" descr="02_19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"/>
          <a:stretch>
            <a:fillRect/>
          </a:stretch>
        </p:blipFill>
        <p:spPr bwMode="auto">
          <a:xfrm>
            <a:off x="2220913" y="107950"/>
            <a:ext cx="4700587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57"/>
          <p:cNvSpPr>
            <a:spLocks noChangeArrowheads="1"/>
          </p:cNvSpPr>
          <p:nvPr/>
        </p:nvSpPr>
        <p:spPr bwMode="auto">
          <a:xfrm>
            <a:off x="2209800" y="139700"/>
            <a:ext cx="15128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Amino acids with nonpolar R groups</a:t>
            </a:r>
          </a:p>
        </p:txBody>
      </p:sp>
      <p:sp>
        <p:nvSpPr>
          <p:cNvPr id="5125" name="Rectangle 58"/>
          <p:cNvSpPr>
            <a:spLocks noChangeArrowheads="1"/>
          </p:cNvSpPr>
          <p:nvPr/>
        </p:nvSpPr>
        <p:spPr bwMode="auto">
          <a:xfrm>
            <a:off x="2212975" y="465138"/>
            <a:ext cx="6492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Alanine (Ala)</a:t>
            </a:r>
          </a:p>
        </p:txBody>
      </p:sp>
      <p:sp>
        <p:nvSpPr>
          <p:cNvPr id="5126" name="Rectangle 59"/>
          <p:cNvSpPr>
            <a:spLocks noChangeArrowheads="1"/>
          </p:cNvSpPr>
          <p:nvPr/>
        </p:nvSpPr>
        <p:spPr bwMode="auto">
          <a:xfrm>
            <a:off x="2212975" y="1038225"/>
            <a:ext cx="7127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Isoleucine (Ile)</a:t>
            </a:r>
          </a:p>
        </p:txBody>
      </p:sp>
      <p:sp>
        <p:nvSpPr>
          <p:cNvPr id="5127" name="Rectangle 60"/>
          <p:cNvSpPr>
            <a:spLocks noChangeArrowheads="1"/>
          </p:cNvSpPr>
          <p:nvPr/>
        </p:nvSpPr>
        <p:spPr bwMode="auto">
          <a:xfrm>
            <a:off x="2212975" y="1635125"/>
            <a:ext cx="6794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Leucine (Leu)</a:t>
            </a:r>
          </a:p>
        </p:txBody>
      </p:sp>
      <p:sp>
        <p:nvSpPr>
          <p:cNvPr id="5128" name="Rectangle 61"/>
          <p:cNvSpPr>
            <a:spLocks noChangeArrowheads="1"/>
          </p:cNvSpPr>
          <p:nvPr/>
        </p:nvSpPr>
        <p:spPr bwMode="auto">
          <a:xfrm>
            <a:off x="2212975" y="2216150"/>
            <a:ext cx="7889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Methionine (Met)</a:t>
            </a:r>
          </a:p>
        </p:txBody>
      </p:sp>
      <p:sp>
        <p:nvSpPr>
          <p:cNvPr id="5129" name="Rectangle 62"/>
          <p:cNvSpPr>
            <a:spLocks noChangeArrowheads="1"/>
          </p:cNvSpPr>
          <p:nvPr/>
        </p:nvSpPr>
        <p:spPr bwMode="auto">
          <a:xfrm>
            <a:off x="2212975" y="2787650"/>
            <a:ext cx="9080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Phenylalanine (Phe)</a:t>
            </a:r>
          </a:p>
        </p:txBody>
      </p:sp>
      <p:sp>
        <p:nvSpPr>
          <p:cNvPr id="5130" name="Rectangle 63"/>
          <p:cNvSpPr>
            <a:spLocks noChangeArrowheads="1"/>
          </p:cNvSpPr>
          <p:nvPr/>
        </p:nvSpPr>
        <p:spPr bwMode="auto">
          <a:xfrm>
            <a:off x="2212975" y="3368675"/>
            <a:ext cx="6413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Proline (Pro)</a:t>
            </a:r>
          </a:p>
        </p:txBody>
      </p:sp>
      <p:sp>
        <p:nvSpPr>
          <p:cNvPr id="5131" name="Rectangle 64"/>
          <p:cNvSpPr>
            <a:spLocks noChangeArrowheads="1"/>
          </p:cNvSpPr>
          <p:nvPr/>
        </p:nvSpPr>
        <p:spPr bwMode="auto">
          <a:xfrm>
            <a:off x="2212975" y="3975100"/>
            <a:ext cx="7985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Tryptophan (Trp)</a:t>
            </a:r>
          </a:p>
        </p:txBody>
      </p:sp>
      <p:sp>
        <p:nvSpPr>
          <p:cNvPr id="5132" name="Rectangle 65"/>
          <p:cNvSpPr>
            <a:spLocks noChangeArrowheads="1"/>
          </p:cNvSpPr>
          <p:nvPr/>
        </p:nvSpPr>
        <p:spPr bwMode="auto">
          <a:xfrm>
            <a:off x="2212975" y="4705350"/>
            <a:ext cx="5953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Valine (Val)</a:t>
            </a:r>
          </a:p>
        </p:txBody>
      </p:sp>
      <p:sp>
        <p:nvSpPr>
          <p:cNvPr id="5133" name="Rectangle 66"/>
          <p:cNvSpPr>
            <a:spLocks noChangeArrowheads="1"/>
          </p:cNvSpPr>
          <p:nvPr/>
        </p:nvSpPr>
        <p:spPr bwMode="auto">
          <a:xfrm>
            <a:off x="2212975" y="5127625"/>
            <a:ext cx="18780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Amino acids with negatively charged R groups</a:t>
            </a:r>
          </a:p>
        </p:txBody>
      </p:sp>
      <p:sp>
        <p:nvSpPr>
          <p:cNvPr id="5134" name="Rectangle 67"/>
          <p:cNvSpPr>
            <a:spLocks noChangeArrowheads="1"/>
          </p:cNvSpPr>
          <p:nvPr/>
        </p:nvSpPr>
        <p:spPr bwMode="auto">
          <a:xfrm>
            <a:off x="2212975" y="5492750"/>
            <a:ext cx="8778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Aspartic acid (Asp)</a:t>
            </a:r>
          </a:p>
        </p:txBody>
      </p:sp>
      <p:sp>
        <p:nvSpPr>
          <p:cNvPr id="5135" name="Rectangle 68"/>
          <p:cNvSpPr>
            <a:spLocks noChangeArrowheads="1"/>
          </p:cNvSpPr>
          <p:nvPr/>
        </p:nvSpPr>
        <p:spPr bwMode="auto">
          <a:xfrm>
            <a:off x="2212975" y="6083300"/>
            <a:ext cx="8826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Glutamic acid (Glu)</a:t>
            </a:r>
          </a:p>
        </p:txBody>
      </p:sp>
      <p:sp>
        <p:nvSpPr>
          <p:cNvPr id="5136" name="Rectangle 69"/>
          <p:cNvSpPr>
            <a:spLocks noChangeArrowheads="1"/>
          </p:cNvSpPr>
          <p:nvPr/>
        </p:nvSpPr>
        <p:spPr bwMode="auto">
          <a:xfrm>
            <a:off x="4552950" y="136525"/>
            <a:ext cx="17843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Amino acids with uncharged polar R groups</a:t>
            </a:r>
          </a:p>
        </p:txBody>
      </p:sp>
      <p:sp>
        <p:nvSpPr>
          <p:cNvPr id="5137" name="Rectangle 70"/>
          <p:cNvSpPr>
            <a:spLocks noChangeArrowheads="1"/>
          </p:cNvSpPr>
          <p:nvPr/>
        </p:nvSpPr>
        <p:spPr bwMode="auto">
          <a:xfrm>
            <a:off x="4552950" y="466725"/>
            <a:ext cx="8143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Asparagine (Asn)</a:t>
            </a:r>
          </a:p>
        </p:txBody>
      </p:sp>
      <p:sp>
        <p:nvSpPr>
          <p:cNvPr id="5138" name="Rectangle 71"/>
          <p:cNvSpPr>
            <a:spLocks noChangeArrowheads="1"/>
          </p:cNvSpPr>
          <p:nvPr/>
        </p:nvSpPr>
        <p:spPr bwMode="auto">
          <a:xfrm>
            <a:off x="4552950" y="1050925"/>
            <a:ext cx="7127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Cysteine (Cys)</a:t>
            </a:r>
          </a:p>
        </p:txBody>
      </p:sp>
      <p:sp>
        <p:nvSpPr>
          <p:cNvPr id="5139" name="Rectangle 72"/>
          <p:cNvSpPr>
            <a:spLocks noChangeArrowheads="1"/>
          </p:cNvSpPr>
          <p:nvPr/>
        </p:nvSpPr>
        <p:spPr bwMode="auto">
          <a:xfrm>
            <a:off x="4552950" y="1654175"/>
            <a:ext cx="7556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Glutamine (Gln)</a:t>
            </a:r>
          </a:p>
        </p:txBody>
      </p:sp>
      <p:sp>
        <p:nvSpPr>
          <p:cNvPr id="5140" name="Rectangle 73"/>
          <p:cNvSpPr>
            <a:spLocks noChangeArrowheads="1"/>
          </p:cNvSpPr>
          <p:nvPr/>
        </p:nvSpPr>
        <p:spPr bwMode="auto">
          <a:xfrm>
            <a:off x="4552950" y="2251075"/>
            <a:ext cx="6540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Glycine (Gly)</a:t>
            </a:r>
          </a:p>
        </p:txBody>
      </p:sp>
      <p:sp>
        <p:nvSpPr>
          <p:cNvPr id="5141" name="Rectangle 74"/>
          <p:cNvSpPr>
            <a:spLocks noChangeArrowheads="1"/>
          </p:cNvSpPr>
          <p:nvPr/>
        </p:nvSpPr>
        <p:spPr bwMode="auto">
          <a:xfrm>
            <a:off x="4552950" y="2838450"/>
            <a:ext cx="6111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Serine (Ser)</a:t>
            </a:r>
          </a:p>
        </p:txBody>
      </p:sp>
      <p:sp>
        <p:nvSpPr>
          <p:cNvPr id="5142" name="Rectangle 75"/>
          <p:cNvSpPr>
            <a:spLocks noChangeArrowheads="1"/>
          </p:cNvSpPr>
          <p:nvPr/>
        </p:nvSpPr>
        <p:spPr bwMode="auto">
          <a:xfrm>
            <a:off x="4552950" y="3432175"/>
            <a:ext cx="7477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Threonine (Thr)</a:t>
            </a:r>
          </a:p>
        </p:txBody>
      </p:sp>
      <p:sp>
        <p:nvSpPr>
          <p:cNvPr id="5143" name="Rectangle 76"/>
          <p:cNvSpPr>
            <a:spLocks noChangeArrowheads="1"/>
          </p:cNvSpPr>
          <p:nvPr/>
        </p:nvSpPr>
        <p:spPr bwMode="auto">
          <a:xfrm>
            <a:off x="4552950" y="4035425"/>
            <a:ext cx="6921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Tyrosine (Tyr)</a:t>
            </a:r>
          </a:p>
        </p:txBody>
      </p:sp>
      <p:sp>
        <p:nvSpPr>
          <p:cNvPr id="5144" name="Rectangle 77"/>
          <p:cNvSpPr>
            <a:spLocks noChangeArrowheads="1"/>
          </p:cNvSpPr>
          <p:nvPr/>
        </p:nvSpPr>
        <p:spPr bwMode="auto">
          <a:xfrm>
            <a:off x="4552950" y="4464050"/>
            <a:ext cx="18573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Amino acids with positively charged R groups</a:t>
            </a:r>
          </a:p>
        </p:txBody>
      </p:sp>
      <p:sp>
        <p:nvSpPr>
          <p:cNvPr id="5145" name="Rectangle 78"/>
          <p:cNvSpPr>
            <a:spLocks noChangeArrowheads="1"/>
          </p:cNvSpPr>
          <p:nvPr/>
        </p:nvSpPr>
        <p:spPr bwMode="auto">
          <a:xfrm>
            <a:off x="4552950" y="4629150"/>
            <a:ext cx="6969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Arginine (Arg)</a:t>
            </a:r>
          </a:p>
        </p:txBody>
      </p:sp>
      <p:sp>
        <p:nvSpPr>
          <p:cNvPr id="5146" name="Rectangle 79"/>
          <p:cNvSpPr>
            <a:spLocks noChangeArrowheads="1"/>
          </p:cNvSpPr>
          <p:nvPr/>
        </p:nvSpPr>
        <p:spPr bwMode="auto">
          <a:xfrm>
            <a:off x="4552950" y="5410200"/>
            <a:ext cx="696913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Histidine (His)</a:t>
            </a:r>
          </a:p>
        </p:txBody>
      </p:sp>
      <p:sp>
        <p:nvSpPr>
          <p:cNvPr id="5147" name="Rectangle 80"/>
          <p:cNvSpPr>
            <a:spLocks noChangeArrowheads="1"/>
          </p:cNvSpPr>
          <p:nvPr/>
        </p:nvSpPr>
        <p:spPr bwMode="auto">
          <a:xfrm>
            <a:off x="4552950" y="5918200"/>
            <a:ext cx="6286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600" b="1">
                <a:solidFill>
                  <a:srgbClr val="000000"/>
                </a:solidFill>
                <a:latin typeface="Helvetica" pitchFamily="28" charset="0"/>
              </a:rPr>
              <a:t>Lysine (Lys)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40"/>
    </mc:Choice>
    <mc:Fallback xmlns="">
      <p:transition spd="slow" advTm="83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18" descr="02_20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1"/>
          <a:stretch>
            <a:fillRect/>
          </a:stretch>
        </p:blipFill>
        <p:spPr bwMode="auto">
          <a:xfrm>
            <a:off x="296863" y="1474788"/>
            <a:ext cx="8548687" cy="35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19"/>
          <p:cNvSpPr>
            <a:spLocks noChangeArrowheads="1"/>
          </p:cNvSpPr>
          <p:nvPr/>
        </p:nvSpPr>
        <p:spPr bwMode="auto">
          <a:xfrm>
            <a:off x="260350" y="2362200"/>
            <a:ext cx="736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Amino</a:t>
            </a:r>
          </a:p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acids</a:t>
            </a:r>
          </a:p>
        </p:txBody>
      </p:sp>
      <p:sp>
        <p:nvSpPr>
          <p:cNvPr id="6149" name="Rectangle 20"/>
          <p:cNvSpPr>
            <a:spLocks noChangeArrowheads="1"/>
          </p:cNvSpPr>
          <p:nvPr/>
        </p:nvSpPr>
        <p:spPr bwMode="auto">
          <a:xfrm>
            <a:off x="1922463" y="3243263"/>
            <a:ext cx="1419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Isoleucine (Ile)</a:t>
            </a:r>
          </a:p>
        </p:txBody>
      </p:sp>
      <p:sp>
        <p:nvSpPr>
          <p:cNvPr id="6150" name="Rectangle 21"/>
          <p:cNvSpPr>
            <a:spLocks noChangeArrowheads="1"/>
          </p:cNvSpPr>
          <p:nvPr/>
        </p:nvSpPr>
        <p:spPr bwMode="auto">
          <a:xfrm>
            <a:off x="4246563" y="3243263"/>
            <a:ext cx="12715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Alanine (Ala)</a:t>
            </a:r>
          </a:p>
        </p:txBody>
      </p:sp>
      <p:sp>
        <p:nvSpPr>
          <p:cNvPr id="6151" name="Rectangle 22"/>
          <p:cNvSpPr>
            <a:spLocks noChangeArrowheads="1"/>
          </p:cNvSpPr>
          <p:nvPr/>
        </p:nvSpPr>
        <p:spPr bwMode="auto">
          <a:xfrm>
            <a:off x="7153275" y="3243263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Valine (Val)</a:t>
            </a:r>
          </a:p>
        </p:txBody>
      </p:sp>
      <p:sp>
        <p:nvSpPr>
          <p:cNvPr id="6152" name="Rectangle 23"/>
          <p:cNvSpPr>
            <a:spLocks noChangeArrowheads="1"/>
          </p:cNvSpPr>
          <p:nvPr/>
        </p:nvSpPr>
        <p:spPr bwMode="auto">
          <a:xfrm>
            <a:off x="3355975" y="4522788"/>
            <a:ext cx="1192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Polypeptide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57"/>
    </mc:Choice>
    <mc:Fallback xmlns="">
      <p:transition spd="slow" advTm="661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64.8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7613</TotalTime>
  <Words>160</Words>
  <Application>Microsoft Office PowerPoint</Application>
  <PresentationFormat>On-screen Show (4:3)</PresentationFormat>
  <Paragraphs>37</Paragraphs>
  <Slides>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Johnson_6e_PPT_template</vt:lpstr>
      <vt:lpstr>Johnson_6e_PPT_template_1line</vt:lpstr>
      <vt:lpstr>Proteins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Proteins</dc:title>
  <dc:creator>Gary</dc:creator>
  <cp:lastModifiedBy>Gary</cp:lastModifiedBy>
  <cp:revision>502</cp:revision>
  <cp:lastPrinted>2002-04-29T18:54:29Z</cp:lastPrinted>
  <dcterms:created xsi:type="dcterms:W3CDTF">2000-12-11T01:39:32Z</dcterms:created>
  <dcterms:modified xsi:type="dcterms:W3CDTF">2016-08-16T21:44:29Z</dcterms:modified>
</cp:coreProperties>
</file>