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  <p:sldMasterId id="2147483674" r:id="rId2"/>
  </p:sldMasterIdLst>
  <p:notesMasterIdLst>
    <p:notesMasterId r:id="rId9"/>
  </p:notesMasterIdLst>
  <p:handoutMasterIdLst>
    <p:handoutMasterId r:id="rId10"/>
  </p:handoutMasterIdLst>
  <p:sldIdLst>
    <p:sldId id="388" r:id="rId3"/>
    <p:sldId id="425" r:id="rId4"/>
    <p:sldId id="426" r:id="rId5"/>
    <p:sldId id="427" r:id="rId6"/>
    <p:sldId id="428" r:id="rId7"/>
    <p:sldId id="429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4">
          <p15:clr>
            <a:srgbClr val="A4A3A4"/>
          </p15:clr>
        </p15:guide>
        <p15:guide id="2" orient="horz" pos="315">
          <p15:clr>
            <a:srgbClr val="A4A3A4"/>
          </p15:clr>
        </p15:guide>
        <p15:guide id="3" orient="horz" pos="2161">
          <p15:clr>
            <a:srgbClr val="A4A3A4"/>
          </p15:clr>
        </p15:guide>
        <p15:guide id="4" orient="horz" pos="301">
          <p15:clr>
            <a:srgbClr val="A4A3A4"/>
          </p15:clr>
        </p15:guide>
        <p15:guide id="5" orient="horz" pos="836">
          <p15:clr>
            <a:srgbClr val="A4A3A4"/>
          </p15:clr>
        </p15:guide>
        <p15:guide id="6" orient="horz" pos="913">
          <p15:clr>
            <a:srgbClr val="A4A3A4"/>
          </p15:clr>
        </p15:guide>
        <p15:guide id="7" pos="2874">
          <p15:clr>
            <a:srgbClr val="A4A3A4"/>
          </p15:clr>
        </p15:guide>
        <p15:guide id="8" pos="260">
          <p15:clr>
            <a:srgbClr val="A4A3A4"/>
          </p15:clr>
        </p15:guide>
        <p15:guide id="9" pos="31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A29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8" autoAdjust="0"/>
    <p:restoredTop sz="99195" autoAdjust="0"/>
  </p:normalViewPr>
  <p:slideViewPr>
    <p:cSldViewPr snapToGrid="0">
      <p:cViewPr varScale="1">
        <p:scale>
          <a:sx n="130" d="100"/>
          <a:sy n="130" d="100"/>
        </p:scale>
        <p:origin x="1068" y="126"/>
      </p:cViewPr>
      <p:guideLst>
        <p:guide orient="horz" pos="294"/>
        <p:guide orient="horz" pos="315"/>
        <p:guide orient="horz" pos="2161"/>
        <p:guide orient="horz" pos="301"/>
        <p:guide orient="horz" pos="836"/>
        <p:guide orient="horz" pos="913"/>
        <p:guide pos="2874"/>
        <p:guide pos="260"/>
        <p:guide pos="3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fld id="{54E2BE9A-2C02-4BC4-84B4-5BF62FF870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800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fld id="{FE3C9A69-231A-4409-932E-9165775EC0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423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fld id="{902CC70E-1907-42D6-9751-69D28A029D83}" type="slidenum">
              <a:rPr lang="en-US" altLang="en-US" sz="1200" smtClean="0">
                <a:latin typeface="Bookman Old Style" pitchFamily="28" charset="0"/>
              </a:rPr>
              <a:pPr/>
              <a:t>1</a:t>
            </a:fld>
            <a:endParaRPr lang="en-US" altLang="en-US" sz="1200">
              <a:latin typeface="Bookman Old Style" pitchFamily="28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>
              <a:defRPr/>
            </a:pPr>
            <a:r>
              <a:rPr lang="en-US" sz="2000">
                <a:solidFill>
                  <a:schemeClr val="bg1"/>
                </a:solidFill>
                <a:latin typeface="Arial" charset="0"/>
              </a:rPr>
              <a:t>Concepts and Current Issues</a:t>
            </a:r>
            <a:endParaRPr lang="en-US" sz="3200"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>
                <a:solidFill>
                  <a:srgbClr val="B4DD65"/>
                </a:solidFill>
                <a:latin typeface="Arial" charset="0"/>
              </a:rPr>
              <a:t>Human Biology</a:t>
            </a:r>
            <a:endParaRPr lang="en-US" sz="4800">
              <a:latin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74662" y="950913"/>
            <a:ext cx="20653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200">
                <a:solidFill>
                  <a:srgbClr val="958DDD"/>
                </a:solidFill>
                <a:latin typeface="Arial" charset="0"/>
              </a:rPr>
              <a:t>Sixth Edition</a:t>
            </a:r>
            <a:endParaRPr lang="en-US" sz="2000">
              <a:latin typeface="Arial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000">
                <a:solidFill>
                  <a:srgbClr val="F2FF0A"/>
                </a:solidFill>
                <a:latin typeface="Arial" charset="0"/>
              </a:rPr>
              <a:t>Michael D. Johnson</a:t>
            </a:r>
            <a:endParaRPr lang="en-US" sz="2000">
              <a:latin typeface="Arial" charset="0"/>
            </a:endParaRP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0" y="390525"/>
            <a:ext cx="4572000" cy="1219200"/>
          </a:xfrm>
        </p:spPr>
        <p:txBody>
          <a:bodyPr anchor="ctr"/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1752600"/>
            <a:ext cx="4572000" cy="1676400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71058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2667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855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0921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8514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4558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2566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9393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6021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682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64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49386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12050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70146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16705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3707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7635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3743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01269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56219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85661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2417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7"/>
          <p:cNvSpPr>
            <a:spLocks noChangeArrowheads="1"/>
          </p:cNvSpPr>
          <p:nvPr/>
        </p:nvSpPr>
        <p:spPr bwMode="auto">
          <a:xfrm>
            <a:off x="0" y="6842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eaLnBrk="1" hangingPunct="1"/>
            <a:endParaRPr lang="en-US" altLang="en-US" sz="3600">
              <a:solidFill>
                <a:srgbClr val="0A29AA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cxnSp>
        <p:nvCxnSpPr>
          <p:cNvPr id="2052" name="Straight Connector 5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7" Type="http://schemas.openxmlformats.org/officeDocument/2006/relationships/image" Target="../media/image2.png"/><Relationship Id="rId2" Type="http://schemas.microsoft.com/office/2007/relationships/media" Target="../media/media6.wav"/><Relationship Id="rId1" Type="http://schemas.openxmlformats.org/officeDocument/2006/relationships/tags" Target="../tags/tag4.xml"/><Relationship Id="rId6" Type="http://schemas.openxmlformats.org/officeDocument/2006/relationships/image" Target="../media/image5.jpe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9" descr="ServDisk_02:Johnson_IRDVD_TA:Johnson_MM:Johnson_PPT:Johnson_Lects:Sample_Design:Strip.png"/>
          <p:cNvSpPr>
            <a:spLocks noGrp="1" noChangeArrowheads="1"/>
          </p:cNvSpPr>
          <p:nvPr>
            <p:ph type="title" idx="4294967295"/>
          </p:nvPr>
        </p:nvSpPr>
        <p:spPr>
          <a:xfrm>
            <a:off x="4763" y="-4763"/>
            <a:ext cx="9144000" cy="733426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/>
              <a:t>Lipids: Insoluble in Water</a:t>
            </a:r>
          </a:p>
        </p:txBody>
      </p:sp>
      <p:sp>
        <p:nvSpPr>
          <p:cNvPr id="41987" name="Rectangle 10"/>
          <p:cNvSpPr>
            <a:spLocks noGrp="1" noChangeArrowheads="1"/>
          </p:cNvSpPr>
          <p:nvPr>
            <p:ph type="body" idx="4294967295"/>
          </p:nvPr>
        </p:nvSpPr>
        <p:spPr>
          <a:xfrm>
            <a:off x="412750" y="1022350"/>
            <a:ext cx="8258175" cy="3744913"/>
          </a:xfrm>
        </p:spPr>
        <p:txBody>
          <a:bodyPr/>
          <a:lstStyle/>
          <a:p>
            <a:r>
              <a:rPr lang="en-US" altLang="en-US"/>
              <a:t>Three important classes of lipids</a:t>
            </a:r>
          </a:p>
          <a:p>
            <a:pPr lvl="1"/>
            <a:r>
              <a:rPr lang="en-US" altLang="en-US" b="1"/>
              <a:t>Triglycerides</a:t>
            </a:r>
            <a:r>
              <a:rPr lang="en-US" altLang="en-US"/>
              <a:t>: energy storage molecules</a:t>
            </a:r>
          </a:p>
          <a:p>
            <a:pPr lvl="1"/>
            <a:r>
              <a:rPr lang="en-US" altLang="en-US" b="1"/>
              <a:t>Phospholipids</a:t>
            </a:r>
            <a:r>
              <a:rPr lang="en-US" altLang="en-US"/>
              <a:t>: cell membrane structure</a:t>
            </a:r>
          </a:p>
          <a:p>
            <a:pPr lvl="1"/>
            <a:r>
              <a:rPr lang="en-US" altLang="en-US" b="1"/>
              <a:t>Steroids</a:t>
            </a:r>
            <a:r>
              <a:rPr lang="en-US" altLang="en-US"/>
              <a:t>: carbon-based ring structures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862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 idx="4294967295"/>
          </p:nvPr>
        </p:nvSpPr>
        <p:spPr>
          <a:xfrm>
            <a:off x="4763" y="-4763"/>
            <a:ext cx="9144000" cy="733426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/>
              <a:t>Triglycerides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4294967295"/>
          </p:nvPr>
        </p:nvSpPr>
        <p:spPr>
          <a:xfrm>
            <a:off x="412750" y="1028700"/>
            <a:ext cx="8305800" cy="4953000"/>
          </a:xfrm>
        </p:spPr>
        <p:txBody>
          <a:bodyPr/>
          <a:lstStyle/>
          <a:p>
            <a:r>
              <a:rPr lang="en-US" altLang="en-US"/>
              <a:t>Also known as fats and oils</a:t>
            </a:r>
          </a:p>
          <a:p>
            <a:r>
              <a:rPr lang="en-US" altLang="en-US"/>
              <a:t>Composed of glycerol and three fatty acids</a:t>
            </a:r>
          </a:p>
          <a:p>
            <a:pPr lvl="1"/>
            <a:r>
              <a:rPr lang="en-US" altLang="en-US"/>
              <a:t>Fatty acids</a:t>
            </a:r>
          </a:p>
          <a:p>
            <a:pPr lvl="2"/>
            <a:r>
              <a:rPr lang="en-US" altLang="en-US"/>
              <a:t>Saturated (in fats)</a:t>
            </a:r>
          </a:p>
          <a:p>
            <a:pPr lvl="2"/>
            <a:r>
              <a:rPr lang="en-US" altLang="en-US"/>
              <a:t>Unsaturated (in oils)</a:t>
            </a:r>
          </a:p>
          <a:p>
            <a:r>
              <a:rPr lang="en-US" altLang="en-US"/>
              <a:t>Energy storage molecules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998"/>
    </mc:Choice>
    <mc:Fallback xmlns="">
      <p:transition spd="slow" advTm="929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0" descr="02_16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6"/>
          <a:stretch>
            <a:fillRect/>
          </a:stretch>
        </p:blipFill>
        <p:spPr bwMode="auto">
          <a:xfrm>
            <a:off x="285750" y="1092200"/>
            <a:ext cx="8548688" cy="418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31"/>
          <p:cNvSpPr>
            <a:spLocks noChangeArrowheads="1"/>
          </p:cNvSpPr>
          <p:nvPr/>
        </p:nvSpPr>
        <p:spPr bwMode="auto">
          <a:xfrm>
            <a:off x="242888" y="1417638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Glycerol</a:t>
            </a:r>
          </a:p>
        </p:txBody>
      </p:sp>
      <p:sp>
        <p:nvSpPr>
          <p:cNvPr id="6149" name="Rectangle 32"/>
          <p:cNvSpPr>
            <a:spLocks noChangeArrowheads="1"/>
          </p:cNvSpPr>
          <p:nvPr/>
        </p:nvSpPr>
        <p:spPr bwMode="auto">
          <a:xfrm>
            <a:off x="246063" y="3371850"/>
            <a:ext cx="10048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Saturated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fatty acid</a:t>
            </a:r>
          </a:p>
        </p:txBody>
      </p:sp>
      <p:sp>
        <p:nvSpPr>
          <p:cNvPr id="6150" name="Rectangle 33"/>
          <p:cNvSpPr>
            <a:spLocks noChangeArrowheads="1"/>
          </p:cNvSpPr>
          <p:nvPr/>
        </p:nvSpPr>
        <p:spPr bwMode="auto">
          <a:xfrm>
            <a:off x="217488" y="4514850"/>
            <a:ext cx="3071812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00025" indent="-200025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a) Triglycerides (neutral fats) are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	synthesized from glycerol and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	three fatty acids by dehydration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	synthesis.</a:t>
            </a:r>
          </a:p>
        </p:txBody>
      </p:sp>
      <p:sp>
        <p:nvSpPr>
          <p:cNvPr id="6151" name="Rectangle 34"/>
          <p:cNvSpPr>
            <a:spLocks noChangeArrowheads="1"/>
          </p:cNvSpPr>
          <p:nvPr/>
        </p:nvSpPr>
        <p:spPr bwMode="auto">
          <a:xfrm>
            <a:off x="3065463" y="4505325"/>
            <a:ext cx="305435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15900" indent="-2159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b) Triglycerides with saturated fatty acids have straight tails, allowing them to pack closely together.</a:t>
            </a:r>
          </a:p>
        </p:txBody>
      </p:sp>
      <p:sp>
        <p:nvSpPr>
          <p:cNvPr id="6152" name="Rectangle 35"/>
          <p:cNvSpPr>
            <a:spLocks noChangeArrowheads="1"/>
          </p:cNvSpPr>
          <p:nvPr/>
        </p:nvSpPr>
        <p:spPr bwMode="auto">
          <a:xfrm>
            <a:off x="6129338" y="4510088"/>
            <a:ext cx="3019425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03200" indent="-2032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c) Triglycerides with unsaturated 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	fatty acids have kinked tails, 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	preventing them from packing 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	closely together.</a:t>
            </a:r>
          </a:p>
        </p:txBody>
      </p:sp>
      <p:sp>
        <p:nvSpPr>
          <p:cNvPr id="6153" name="Line 36"/>
          <p:cNvSpPr>
            <a:spLocks noChangeShapeType="1"/>
          </p:cNvSpPr>
          <p:nvPr/>
        </p:nvSpPr>
        <p:spPr bwMode="auto">
          <a:xfrm>
            <a:off x="1039813" y="1574800"/>
            <a:ext cx="2794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4" name="Line 37"/>
          <p:cNvSpPr>
            <a:spLocks noChangeShapeType="1"/>
          </p:cNvSpPr>
          <p:nvPr/>
        </p:nvSpPr>
        <p:spPr bwMode="auto">
          <a:xfrm>
            <a:off x="1128713" y="3517900"/>
            <a:ext cx="762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361"/>
    </mc:Choice>
    <mc:Fallback xmlns="">
      <p:transition spd="slow" advTm="1003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 idx="4294967295"/>
          </p:nvPr>
        </p:nvSpPr>
        <p:spPr>
          <a:xfrm>
            <a:off x="4763" y="-4763"/>
            <a:ext cx="9144000" cy="733426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/>
              <a:t>Phospholipids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4294967295"/>
          </p:nvPr>
        </p:nvSpPr>
        <p:spPr>
          <a:xfrm>
            <a:off x="412750" y="1028700"/>
            <a:ext cx="8305800" cy="4953000"/>
          </a:xfrm>
        </p:spPr>
        <p:txBody>
          <a:bodyPr/>
          <a:lstStyle/>
          <a:p>
            <a:r>
              <a:rPr lang="en-US" altLang="en-US"/>
              <a:t>Structure</a:t>
            </a:r>
          </a:p>
          <a:p>
            <a:pPr lvl="1"/>
            <a:r>
              <a:rPr lang="en-US" altLang="en-US"/>
              <a:t>Glycerol + two fatty acids and phosphate group</a:t>
            </a:r>
          </a:p>
          <a:p>
            <a:pPr lvl="1"/>
            <a:r>
              <a:rPr lang="en-US" altLang="en-US"/>
              <a:t>One end of molecule is water soluble (hydrophilic)</a:t>
            </a:r>
          </a:p>
          <a:p>
            <a:pPr lvl="1"/>
            <a:r>
              <a:rPr lang="en-US" altLang="en-US"/>
              <a:t>Other end of molecule is water insoluble (hydrophobic)</a:t>
            </a:r>
          </a:p>
          <a:p>
            <a:r>
              <a:rPr lang="en-US" altLang="en-US"/>
              <a:t>Function</a:t>
            </a:r>
          </a:p>
          <a:p>
            <a:pPr lvl="1"/>
            <a:r>
              <a:rPr lang="en-US" altLang="en-US"/>
              <a:t>Primary component of cell membranes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570"/>
    </mc:Choice>
    <mc:Fallback xmlns="">
      <p:transition spd="slow" advTm="965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8" descr="02_17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"/>
          <a:stretch>
            <a:fillRect/>
          </a:stretch>
        </p:blipFill>
        <p:spPr bwMode="auto">
          <a:xfrm>
            <a:off x="2517775" y="36513"/>
            <a:ext cx="4108450" cy="641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39"/>
          <p:cNvSpPr>
            <a:spLocks noChangeArrowheads="1"/>
          </p:cNvSpPr>
          <p:nvPr/>
        </p:nvSpPr>
        <p:spPr bwMode="auto">
          <a:xfrm>
            <a:off x="2457450" y="1906588"/>
            <a:ext cx="10937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Phosphate</a:t>
            </a:r>
          </a:p>
        </p:txBody>
      </p:sp>
      <p:sp>
        <p:nvSpPr>
          <p:cNvPr id="8197" name="Rectangle 40"/>
          <p:cNvSpPr>
            <a:spLocks noChangeArrowheads="1"/>
          </p:cNvSpPr>
          <p:nvPr/>
        </p:nvSpPr>
        <p:spPr bwMode="auto">
          <a:xfrm>
            <a:off x="2460625" y="2779713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Glycerol</a:t>
            </a:r>
          </a:p>
        </p:txBody>
      </p:sp>
      <p:sp>
        <p:nvSpPr>
          <p:cNvPr id="8198" name="Rectangle 41"/>
          <p:cNvSpPr>
            <a:spLocks noChangeArrowheads="1"/>
          </p:cNvSpPr>
          <p:nvPr/>
        </p:nvSpPr>
        <p:spPr bwMode="auto">
          <a:xfrm>
            <a:off x="3006725" y="3468688"/>
            <a:ext cx="10144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Fatty acid</a:t>
            </a:r>
          </a:p>
        </p:txBody>
      </p:sp>
      <p:sp>
        <p:nvSpPr>
          <p:cNvPr id="8199" name="Rectangle 42"/>
          <p:cNvSpPr>
            <a:spLocks noChangeArrowheads="1"/>
          </p:cNvSpPr>
          <p:nvPr/>
        </p:nvSpPr>
        <p:spPr bwMode="auto">
          <a:xfrm>
            <a:off x="4486275" y="1058863"/>
            <a:ext cx="18938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Membrane structure</a:t>
            </a:r>
          </a:p>
        </p:txBody>
      </p:sp>
      <p:sp>
        <p:nvSpPr>
          <p:cNvPr id="8200" name="Rectangle 43"/>
          <p:cNvSpPr>
            <a:spLocks noChangeArrowheads="1"/>
          </p:cNvSpPr>
          <p:nvPr/>
        </p:nvSpPr>
        <p:spPr bwMode="auto">
          <a:xfrm>
            <a:off x="5600700" y="1998663"/>
            <a:ext cx="10937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Polar head</a:t>
            </a:r>
          </a:p>
        </p:txBody>
      </p:sp>
      <p:sp>
        <p:nvSpPr>
          <p:cNvPr id="8201" name="Rectangle 44"/>
          <p:cNvSpPr>
            <a:spLocks noChangeArrowheads="1"/>
          </p:cNvSpPr>
          <p:nvPr/>
        </p:nvSpPr>
        <p:spPr bwMode="auto">
          <a:xfrm>
            <a:off x="5276850" y="4637088"/>
            <a:ext cx="12715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Nonpolar tail</a:t>
            </a:r>
          </a:p>
        </p:txBody>
      </p:sp>
      <p:sp>
        <p:nvSpPr>
          <p:cNvPr id="8202" name="Line 45"/>
          <p:cNvSpPr>
            <a:spLocks noChangeShapeType="1"/>
          </p:cNvSpPr>
          <p:nvPr/>
        </p:nvSpPr>
        <p:spPr bwMode="auto">
          <a:xfrm>
            <a:off x="3305175" y="2935288"/>
            <a:ext cx="8445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3" name="Line 46"/>
          <p:cNvSpPr>
            <a:spLocks noChangeShapeType="1"/>
          </p:cNvSpPr>
          <p:nvPr/>
        </p:nvSpPr>
        <p:spPr bwMode="auto">
          <a:xfrm>
            <a:off x="3502025" y="2062163"/>
            <a:ext cx="647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4" name="AutoShape 47"/>
          <p:cNvSpPr>
            <a:spLocks/>
          </p:cNvSpPr>
          <p:nvPr/>
        </p:nvSpPr>
        <p:spPr bwMode="auto">
          <a:xfrm>
            <a:off x="4149725" y="1465263"/>
            <a:ext cx="95250" cy="1196975"/>
          </a:xfrm>
          <a:prstGeom prst="leftBracket">
            <a:avLst>
              <a:gd name="adj" fmla="val 4666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05" name="AutoShape 48"/>
          <p:cNvSpPr>
            <a:spLocks/>
          </p:cNvSpPr>
          <p:nvPr/>
        </p:nvSpPr>
        <p:spPr bwMode="auto">
          <a:xfrm>
            <a:off x="4149725" y="2674938"/>
            <a:ext cx="88900" cy="504825"/>
          </a:xfrm>
          <a:prstGeom prst="leftBracket">
            <a:avLst>
              <a:gd name="adj" fmla="val 42589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06" name="Line 49"/>
          <p:cNvSpPr>
            <a:spLocks noChangeShapeType="1"/>
          </p:cNvSpPr>
          <p:nvPr/>
        </p:nvSpPr>
        <p:spPr bwMode="auto">
          <a:xfrm flipH="1">
            <a:off x="3965575" y="3624263"/>
            <a:ext cx="130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AutoShape 50"/>
          <p:cNvSpPr>
            <a:spLocks/>
          </p:cNvSpPr>
          <p:nvPr/>
        </p:nvSpPr>
        <p:spPr bwMode="auto">
          <a:xfrm rot="10800000">
            <a:off x="5114925" y="3192463"/>
            <a:ext cx="104775" cy="3187700"/>
          </a:xfrm>
          <a:prstGeom prst="leftBracket">
            <a:avLst>
              <a:gd name="adj" fmla="val 3634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08" name="Line 51"/>
          <p:cNvSpPr>
            <a:spLocks noChangeShapeType="1"/>
          </p:cNvSpPr>
          <p:nvPr/>
        </p:nvSpPr>
        <p:spPr bwMode="auto">
          <a:xfrm flipH="1">
            <a:off x="5219700" y="4786313"/>
            <a:ext cx="114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9" name="AutoShape 52"/>
          <p:cNvSpPr>
            <a:spLocks/>
          </p:cNvSpPr>
          <p:nvPr/>
        </p:nvSpPr>
        <p:spPr bwMode="auto">
          <a:xfrm rot="10800000">
            <a:off x="5448300" y="1477963"/>
            <a:ext cx="101600" cy="1711325"/>
          </a:xfrm>
          <a:prstGeom prst="leftBracket">
            <a:avLst>
              <a:gd name="adj" fmla="val 42031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10" name="Line 53"/>
          <p:cNvSpPr>
            <a:spLocks noChangeShapeType="1"/>
          </p:cNvSpPr>
          <p:nvPr/>
        </p:nvSpPr>
        <p:spPr bwMode="auto">
          <a:xfrm flipH="1">
            <a:off x="5554663" y="2151063"/>
            <a:ext cx="112712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540"/>
    </mc:Choice>
    <mc:Fallback xmlns="">
      <p:transition spd="slow" advTm="615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763" y="-4763"/>
            <a:ext cx="9144000" cy="733426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/>
              <a:t>Steroids</a:t>
            </a:r>
          </a:p>
        </p:txBody>
      </p:sp>
      <p:pic>
        <p:nvPicPr>
          <p:cNvPr id="9219" name="Picture 14" descr="02_18Figure-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4"/>
          <a:stretch>
            <a:fillRect/>
          </a:stretch>
        </p:blipFill>
        <p:spPr bwMode="auto">
          <a:xfrm>
            <a:off x="2998788" y="1887538"/>
            <a:ext cx="5195887" cy="501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Content Placeholder 2"/>
          <p:cNvSpPr>
            <a:spLocks noGrp="1"/>
          </p:cNvSpPr>
          <p:nvPr>
            <p:ph idx="4294967295"/>
          </p:nvPr>
        </p:nvSpPr>
        <p:spPr>
          <a:xfrm>
            <a:off x="101600" y="820738"/>
            <a:ext cx="8305800" cy="4953000"/>
          </a:xfrm>
        </p:spPr>
        <p:txBody>
          <a:bodyPr/>
          <a:lstStyle/>
          <a:p>
            <a:r>
              <a:rPr lang="en-US" altLang="en-US"/>
              <a:t>Structure</a:t>
            </a:r>
          </a:p>
          <a:p>
            <a:pPr lvl="1"/>
            <a:r>
              <a:rPr lang="en-US" altLang="en-US"/>
              <a:t>Composed of four carbon rings</a:t>
            </a:r>
          </a:p>
          <a:p>
            <a:r>
              <a:rPr lang="en-US" altLang="en-US"/>
              <a:t>Examples:</a:t>
            </a:r>
          </a:p>
          <a:p>
            <a:pPr lvl="2"/>
            <a:r>
              <a:rPr lang="en-US" altLang="en-US"/>
              <a:t>Cholesterol</a:t>
            </a:r>
          </a:p>
          <a:p>
            <a:pPr lvl="2"/>
            <a:r>
              <a:rPr lang="en-US" altLang="en-US"/>
              <a:t>Hormones</a:t>
            </a:r>
          </a:p>
          <a:p>
            <a:pPr lvl="3"/>
            <a:r>
              <a:rPr lang="en-US" altLang="en-US"/>
              <a:t>Estrogen</a:t>
            </a:r>
          </a:p>
          <a:p>
            <a:pPr lvl="3"/>
            <a:r>
              <a:rPr lang="en-US" altLang="en-US"/>
              <a:t>Testosterone</a:t>
            </a:r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6424613" y="1973263"/>
            <a:ext cx="2690812" cy="801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a) Cholesterol:</a:t>
            </a:r>
          </a:p>
          <a:p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    A normal component of</a:t>
            </a:r>
          </a:p>
          <a:p>
            <a:pPr>
              <a:lnSpc>
                <a:spcPct val="90000"/>
              </a:lnSpc>
            </a:pPr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    the cell membrane.</a:t>
            </a: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541338" y="5735638"/>
            <a:ext cx="3313112" cy="8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2603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defTabSz="2603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defTabSz="2603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defTabSz="2603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defTabSz="2603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defTabSz="2603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defTabSz="2603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defTabSz="2603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defTabSz="2603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b) Estrogen (estradiol):</a:t>
            </a:r>
          </a:p>
          <a:p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	Female sex hormone</a:t>
            </a:r>
          </a:p>
          <a:p>
            <a:pPr>
              <a:lnSpc>
                <a:spcPct val="95000"/>
              </a:lnSpc>
            </a:pPr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	synthesized from cholesterol.</a:t>
            </a: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5922963" y="3903663"/>
            <a:ext cx="3302000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defTabSz="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defTabSz="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defTabSz="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defTabSz="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c) Testosterone:</a:t>
            </a:r>
          </a:p>
          <a:p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	Male sex hormone</a:t>
            </a:r>
          </a:p>
          <a:p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	synthesized from cholesterol.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460"/>
    </mc:Choice>
    <mc:Fallback xmlns="">
      <p:transition spd="slow" advTm="117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7|25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|66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6|47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8.1|39.8"/>
</p:tagLst>
</file>

<file path=ppt/theme/theme1.xml><?xml version="1.0" encoding="utf-8"?>
<a:theme xmlns:a="http://schemas.openxmlformats.org/drawingml/2006/main" name="Johnson_6e_PPT_template">
  <a:themeElements>
    <a:clrScheme name="Johnson_6e_PPT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_1line">
  <a:themeElements>
    <a:clrScheme name="Johnson_6e_PPT_template_1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1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1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Gmac6:Applications:Microsoft Office 2004:Templates:My Templates:Johnson_6e_PPT_template_1line.pot</Template>
  <TotalTime>7638</TotalTime>
  <Words>221</Words>
  <Application>Microsoft Office PowerPoint</Application>
  <PresentationFormat>On-screen Show (4:3)</PresentationFormat>
  <Paragraphs>55</Paragraphs>
  <Slides>6</Slides>
  <Notes>6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Bookman Old Style</vt:lpstr>
      <vt:lpstr>Helvetica</vt:lpstr>
      <vt:lpstr>Times New Roman</vt:lpstr>
      <vt:lpstr>Johnson_6e_PPT_template</vt:lpstr>
      <vt:lpstr>Johnson_6e_PPT_template_1line</vt:lpstr>
      <vt:lpstr>Lipids: Insoluble in Water</vt:lpstr>
      <vt:lpstr>Triglycerides</vt:lpstr>
      <vt:lpstr>PowerPoint Presentation</vt:lpstr>
      <vt:lpstr>Phospholipids</vt:lpstr>
      <vt:lpstr>PowerPoint Presentation</vt:lpstr>
      <vt:lpstr>Steroids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Lipids: Insoluble in Water</dc:title>
  <dc:creator>Gary</dc:creator>
  <cp:lastModifiedBy>Gary</cp:lastModifiedBy>
  <cp:revision>504</cp:revision>
  <cp:lastPrinted>2002-04-29T18:54:29Z</cp:lastPrinted>
  <dcterms:created xsi:type="dcterms:W3CDTF">2000-12-11T01:39:32Z</dcterms:created>
  <dcterms:modified xsi:type="dcterms:W3CDTF">2019-12-19T17:57:00Z</dcterms:modified>
</cp:coreProperties>
</file>