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  <p:sldMasterId id="2147483674" r:id="rId2"/>
    <p:sldMasterId id="2147483675" r:id="rId3"/>
  </p:sldMasterIdLst>
  <p:notesMasterIdLst>
    <p:notesMasterId r:id="rId13"/>
  </p:notesMasterIdLst>
  <p:handoutMasterIdLst>
    <p:handoutMasterId r:id="rId14"/>
  </p:handoutMasterIdLst>
  <p:sldIdLst>
    <p:sldId id="381" r:id="rId4"/>
    <p:sldId id="384" r:id="rId5"/>
    <p:sldId id="421" r:id="rId6"/>
    <p:sldId id="386" r:id="rId7"/>
    <p:sldId id="423" r:id="rId8"/>
    <p:sldId id="457" r:id="rId9"/>
    <p:sldId id="458" r:id="rId10"/>
    <p:sldId id="387" r:id="rId11"/>
    <p:sldId id="424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A2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8" autoAdjust="0"/>
    <p:restoredTop sz="99195" autoAdjust="0"/>
  </p:normalViewPr>
  <p:slideViewPr>
    <p:cSldViewPr snapToGrid="0">
      <p:cViewPr varScale="1">
        <p:scale>
          <a:sx n="133" d="100"/>
          <a:sy n="133" d="100"/>
        </p:scale>
        <p:origin x="-948" y="-78"/>
      </p:cViewPr>
      <p:guideLst>
        <p:guide orient="horz" pos="294"/>
        <p:guide orient="horz" pos="315"/>
        <p:guide orient="horz" pos="2161"/>
        <p:guide orient="horz" pos="301"/>
        <p:guide orient="horz" pos="836"/>
        <p:guide orient="horz" pos="913"/>
        <p:guide pos="2874"/>
        <p:guide pos="260"/>
        <p:guide pos="3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fld id="{AF21A303-E6C7-46F8-92F9-83EE493F1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87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fld id="{B5D408E3-2A2E-4AC1-A9B5-34AB055B92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389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fld id="{11BD7F12-401C-4CC2-BE55-42D4EDCBECD6}" type="slidenum">
              <a:rPr lang="en-US" altLang="en-US" sz="1200" smtClean="0">
                <a:latin typeface="Bookman Old Style" pitchFamily="28" charset="0"/>
              </a:rPr>
              <a:pPr/>
              <a:t>1</a:t>
            </a:fld>
            <a:endParaRPr lang="en-US" altLang="en-US" sz="1200" smtClean="0">
              <a:latin typeface="Bookman Old Style" pitchFamily="2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fld id="{2201EDB5-6078-477F-B2F3-AF39FDDD5B6D}" type="slidenum">
              <a:rPr lang="en-US" altLang="en-US" sz="1200" smtClean="0">
                <a:latin typeface="Bookman Old Style" pitchFamily="28" charset="0"/>
              </a:rPr>
              <a:pPr/>
              <a:t>2</a:t>
            </a:fld>
            <a:endParaRPr lang="en-US" altLang="en-US" sz="1200" smtClean="0">
              <a:latin typeface="Bookman Old Style" pitchFamily="2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fld id="{C84B3A4D-E870-42DF-9EB2-6E237EBAFDC0}" type="slidenum">
              <a:rPr lang="en-US" altLang="en-US" sz="1200" smtClean="0">
                <a:latin typeface="Bookman Old Style" pitchFamily="28" charset="0"/>
              </a:rPr>
              <a:pPr/>
              <a:t>4</a:t>
            </a:fld>
            <a:endParaRPr lang="en-US" altLang="en-US" sz="1200" smtClean="0">
              <a:latin typeface="Bookman Old Style" pitchFamily="28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fld id="{B3FB11EC-6B8E-4C95-B60F-75534AB8FC67}" type="slidenum">
              <a:rPr lang="en-US" altLang="en-US" sz="1200" smtClean="0">
                <a:latin typeface="Bookman Old Style" pitchFamily="28" charset="0"/>
              </a:rPr>
              <a:pPr/>
              <a:t>8</a:t>
            </a:fld>
            <a:endParaRPr lang="en-US" altLang="en-US" sz="1200" smtClean="0">
              <a:latin typeface="Bookman Old Style" pitchFamily="28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>
              <a:defRPr/>
            </a:pPr>
            <a:r>
              <a:rPr lang="en-US" sz="2000" smtClean="0">
                <a:solidFill>
                  <a:schemeClr val="bg1"/>
                </a:solidFill>
                <a:latin typeface="Arial" charset="0"/>
              </a:rPr>
              <a:t>Concepts and Current Issues</a:t>
            </a:r>
            <a:endParaRPr lang="en-US" sz="3200" smtClean="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 smtClean="0">
                <a:solidFill>
                  <a:srgbClr val="B4DD65"/>
                </a:solidFill>
                <a:latin typeface="Arial" charset="0"/>
              </a:rPr>
              <a:t>Human Biology</a:t>
            </a:r>
            <a:endParaRPr lang="en-US" sz="4800" smtClean="0"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74662" y="950913"/>
            <a:ext cx="20653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200" smtClean="0">
                <a:solidFill>
                  <a:srgbClr val="958DDD"/>
                </a:solidFill>
                <a:latin typeface="Arial" charset="0"/>
              </a:rPr>
              <a:t>Sixth Edition</a:t>
            </a:r>
            <a:endParaRPr lang="en-US" sz="2000" smtClean="0">
              <a:latin typeface="Arial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F2FF0A"/>
                </a:solidFill>
                <a:latin typeface="Arial" charset="0"/>
              </a:rPr>
              <a:t>Michael D. Johnson</a:t>
            </a:r>
            <a:endParaRPr lang="en-US" sz="2000" smtClean="0">
              <a:latin typeface="Arial" charset="0"/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80969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967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4826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33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721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887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8950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1484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7808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23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846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071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279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817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86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66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0270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85872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8150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94893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2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947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480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275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86762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1299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4069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656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80589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78982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18851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7230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52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0" y="6842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eaLnBrk="1" hangingPunct="1"/>
            <a:endParaRPr lang="en-US" altLang="en-US" sz="3600">
              <a:solidFill>
                <a:srgbClr val="0A29AA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3076" name="Straight Connector 5"/>
          <p:cNvCxnSpPr>
            <a:cxnSpLocks noChangeShapeType="1"/>
          </p:cNvCxnSpPr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2" Type="http://schemas.microsoft.com/office/2007/relationships/media" Target="../media/media8.wav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 descr="ServDisk_02:Johnson_IRDVD_TA:Johnson_MM:Johnson_PPT:Johnson_Lects:Sample_Design:Strip.png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The Organic Molecules of Living Organisms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07988" y="1681163"/>
            <a:ext cx="7950200" cy="2757487"/>
          </a:xfrm>
        </p:spPr>
        <p:txBody>
          <a:bodyPr/>
          <a:lstStyle/>
          <a:p>
            <a:pPr>
              <a:buFont typeface="Times" pitchFamily="18" charset="0"/>
              <a:buChar char="•"/>
            </a:pPr>
            <a:r>
              <a:rPr lang="en-US" altLang="en-US" smtClean="0"/>
              <a:t>Carbon</a:t>
            </a:r>
          </a:p>
          <a:p>
            <a:pPr lvl="1">
              <a:buFont typeface="Times" pitchFamily="18" charset="0"/>
              <a:buChar char="•"/>
            </a:pPr>
            <a:r>
              <a:rPr lang="en-US" altLang="en-US" smtClean="0"/>
              <a:t>The building block of living things</a:t>
            </a:r>
          </a:p>
          <a:p>
            <a:pPr lvl="1"/>
            <a:r>
              <a:rPr lang="en-US" altLang="en-US" smtClean="0"/>
              <a:t>Comprises ~18% of the body by weight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95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 descr="ServDisk_02:Johnson_IRDVD_TA:Johnson_MM:Johnson_PPT:Johnson_Lects:Sample_Design:Strip.png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1113"/>
            <a:ext cx="9144000" cy="1282701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Macromolecules Are Synthesized and Broken Down within the Cell</a:t>
            </a:r>
          </a:p>
        </p:txBody>
      </p:sp>
      <p:sp>
        <p:nvSpPr>
          <p:cNvPr id="3379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12750" y="1254125"/>
            <a:ext cx="8434388" cy="52355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Dehydration synthesis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Removes equivalent of a water molecule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Requires energy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Builds macromolecules from smaller subunits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Hydrolysis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Adds the equivalent of a water molecule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Releases energy</a:t>
            </a:r>
          </a:p>
          <a:p>
            <a:pPr lvl="1">
              <a:lnSpc>
                <a:spcPct val="90000"/>
              </a:lnSpc>
            </a:pPr>
            <a:endParaRPr lang="en-US" altLang="en-US" smtClean="0"/>
          </a:p>
          <a:p>
            <a:pPr>
              <a:lnSpc>
                <a:spcPct val="90000"/>
              </a:lnSpc>
            </a:pPr>
            <a:r>
              <a:rPr lang="en-US" altLang="en-US" smtClean="0"/>
              <a:t>Dehydration synthesis is the reverse of hydrolysis</a:t>
            </a:r>
            <a:endParaRPr lang="en-US" altLang="en-US" sz="2900" smtClean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3740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0" descr="02_13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7"/>
          <a:stretch>
            <a:fillRect/>
          </a:stretch>
        </p:blipFill>
        <p:spPr bwMode="auto">
          <a:xfrm>
            <a:off x="2008188" y="93663"/>
            <a:ext cx="5127625" cy="633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Rectangle 21"/>
          <p:cNvSpPr>
            <a:spLocks noChangeArrowheads="1"/>
          </p:cNvSpPr>
          <p:nvPr/>
        </p:nvSpPr>
        <p:spPr bwMode="auto">
          <a:xfrm>
            <a:off x="4229100" y="46038"/>
            <a:ext cx="787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Sugars</a:t>
            </a:r>
          </a:p>
        </p:txBody>
      </p:sp>
      <p:sp>
        <p:nvSpPr>
          <p:cNvPr id="7173" name="Rectangle 22"/>
          <p:cNvSpPr>
            <a:spLocks noChangeArrowheads="1"/>
          </p:cNvSpPr>
          <p:nvPr/>
        </p:nvSpPr>
        <p:spPr bwMode="auto">
          <a:xfrm rot="-5400000">
            <a:off x="1732756" y="2969419"/>
            <a:ext cx="1093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Hydrolysis</a:t>
            </a:r>
          </a:p>
        </p:txBody>
      </p:sp>
      <p:sp>
        <p:nvSpPr>
          <p:cNvPr id="7174" name="Rectangle 23"/>
          <p:cNvSpPr>
            <a:spLocks noChangeArrowheads="1"/>
          </p:cNvSpPr>
          <p:nvPr/>
        </p:nvSpPr>
        <p:spPr bwMode="auto">
          <a:xfrm rot="-5400000">
            <a:off x="5828506" y="2878932"/>
            <a:ext cx="20907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Dehydration synthesis</a:t>
            </a:r>
          </a:p>
        </p:txBody>
      </p:sp>
      <p:sp>
        <p:nvSpPr>
          <p:cNvPr id="7175" name="Rectangle 24"/>
          <p:cNvSpPr>
            <a:spLocks noChangeArrowheads="1"/>
          </p:cNvSpPr>
          <p:nvPr/>
        </p:nvSpPr>
        <p:spPr bwMode="auto">
          <a:xfrm>
            <a:off x="4038600" y="6211888"/>
            <a:ext cx="1339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Carbohydrate</a:t>
            </a:r>
          </a:p>
        </p:txBody>
      </p:sp>
      <p:sp>
        <p:nvSpPr>
          <p:cNvPr id="7176" name="Rectangle 25"/>
          <p:cNvSpPr>
            <a:spLocks noChangeArrowheads="1"/>
          </p:cNvSpPr>
          <p:nvPr/>
        </p:nvSpPr>
        <p:spPr bwMode="auto">
          <a:xfrm>
            <a:off x="2389188" y="865188"/>
            <a:ext cx="787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Energy</a:t>
            </a:r>
          </a:p>
        </p:txBody>
      </p:sp>
      <p:sp>
        <p:nvSpPr>
          <p:cNvPr id="7177" name="Rectangle 26"/>
          <p:cNvSpPr>
            <a:spLocks noChangeArrowheads="1"/>
          </p:cNvSpPr>
          <p:nvPr/>
        </p:nvSpPr>
        <p:spPr bwMode="auto">
          <a:xfrm>
            <a:off x="5994400" y="858838"/>
            <a:ext cx="787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Energy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326"/>
    </mc:Choice>
    <mc:Fallback xmlns="">
      <p:transition spd="slow" advTm="643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 descr="ServDisk_02:Johnson_IRDVD_TA:Johnson_MM:Johnson_PPT:Johnson_Lects:Sample_Design:Strip.png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Carbohydrates: Used for Energy and Structural Support</a:t>
            </a:r>
          </a:p>
        </p:txBody>
      </p:sp>
      <p:sp>
        <p:nvSpPr>
          <p:cNvPr id="8195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409575" y="1397000"/>
            <a:ext cx="8305800" cy="4349750"/>
          </a:xfrm>
        </p:spPr>
        <p:txBody>
          <a:bodyPr/>
          <a:lstStyle/>
          <a:p>
            <a:r>
              <a:rPr lang="en-US" altLang="en-US" smtClean="0"/>
              <a:t>General formula: C</a:t>
            </a:r>
            <a:r>
              <a:rPr lang="en-US" altLang="en-US" baseline="-25000" smtClean="0"/>
              <a:t>n</a:t>
            </a:r>
            <a:r>
              <a:rPr lang="en-US" altLang="en-US" smtClean="0"/>
              <a:t>(H</a:t>
            </a:r>
            <a:r>
              <a:rPr lang="en-US" altLang="en-US" baseline="-25000" smtClean="0"/>
              <a:t>2</a:t>
            </a:r>
            <a:r>
              <a:rPr lang="en-US" altLang="en-US" smtClean="0"/>
              <a:t>0)</a:t>
            </a:r>
            <a:r>
              <a:rPr lang="en-US" altLang="en-US" baseline="-25000" smtClean="0"/>
              <a:t>n</a:t>
            </a:r>
          </a:p>
          <a:p>
            <a:r>
              <a:rPr lang="en-US" altLang="en-US" smtClean="0"/>
              <a:t>Monosaccharides: simple sugars</a:t>
            </a:r>
          </a:p>
          <a:p>
            <a:pPr lvl="1"/>
            <a:r>
              <a:rPr lang="en-US" altLang="en-US" smtClean="0"/>
              <a:t>Glucose</a:t>
            </a:r>
          </a:p>
          <a:p>
            <a:pPr lvl="1"/>
            <a:r>
              <a:rPr lang="en-US" altLang="en-US" smtClean="0"/>
              <a:t>Fructose</a:t>
            </a:r>
          </a:p>
          <a:p>
            <a:pPr lvl="1"/>
            <a:r>
              <a:rPr lang="en-US" altLang="en-US" smtClean="0"/>
              <a:t>Galactose</a:t>
            </a:r>
          </a:p>
          <a:p>
            <a:pPr lvl="1"/>
            <a:r>
              <a:rPr lang="en-US" altLang="en-US" smtClean="0"/>
              <a:t>Ribose</a:t>
            </a:r>
          </a:p>
          <a:p>
            <a:pPr lvl="1"/>
            <a:r>
              <a:rPr lang="en-US" altLang="en-US" smtClean="0"/>
              <a:t>Deoxyribose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812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Oligosaccharides: More than One Monosaccharide Linked Together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4294967295"/>
          </p:nvPr>
        </p:nvSpPr>
        <p:spPr>
          <a:xfrm>
            <a:off x="409575" y="1358900"/>
            <a:ext cx="8305800" cy="4953000"/>
          </a:xfrm>
        </p:spPr>
        <p:txBody>
          <a:bodyPr/>
          <a:lstStyle/>
          <a:p>
            <a:r>
              <a:rPr lang="en-US" altLang="en-US" smtClean="0"/>
              <a:t>Monosaccharides can be linked together via dehydration synthesis </a:t>
            </a:r>
          </a:p>
          <a:p>
            <a:r>
              <a:rPr lang="en-US" altLang="en-US" smtClean="0"/>
              <a:t>Disaccharides: two monosaccharides linked together</a:t>
            </a:r>
          </a:p>
          <a:p>
            <a:pPr lvl="1"/>
            <a:r>
              <a:rPr lang="en-US" altLang="en-US" smtClean="0"/>
              <a:t>Sucrose: glucose + fructose</a:t>
            </a:r>
          </a:p>
          <a:p>
            <a:pPr lvl="1"/>
            <a:r>
              <a:rPr lang="en-US" altLang="en-US" smtClean="0"/>
              <a:t>Maltose: glucose + glucose</a:t>
            </a:r>
          </a:p>
          <a:p>
            <a:pPr lvl="1"/>
            <a:r>
              <a:rPr lang="en-US" altLang="en-US" smtClean="0"/>
              <a:t>Lactose: glucose + galactose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447"/>
    </mc:Choice>
    <mc:Fallback xmlns="">
      <p:transition spd="slow" advTm="954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15" descr="02_14a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10"/>
          <a:stretch>
            <a:fillRect/>
          </a:stretch>
        </p:blipFill>
        <p:spPr bwMode="auto">
          <a:xfrm>
            <a:off x="296863" y="1711325"/>
            <a:ext cx="8548687" cy="243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16"/>
          <p:cNvSpPr>
            <a:spLocks noChangeArrowheads="1"/>
          </p:cNvSpPr>
          <p:nvPr/>
        </p:nvSpPr>
        <p:spPr bwMode="auto">
          <a:xfrm>
            <a:off x="228600" y="4344988"/>
            <a:ext cx="870585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2300" b="1">
                <a:solidFill>
                  <a:srgbClr val="000000"/>
                </a:solidFill>
                <a:latin typeface="Helvetica" pitchFamily="28" charset="0"/>
              </a:rPr>
              <a:t>a) The five-carbon monosaccharides ribose and deoxyribose.</a:t>
            </a:r>
          </a:p>
        </p:txBody>
      </p:sp>
      <p:sp>
        <p:nvSpPr>
          <p:cNvPr id="10245" name="Rectangle 17"/>
          <p:cNvSpPr>
            <a:spLocks noChangeArrowheads="1"/>
          </p:cNvSpPr>
          <p:nvPr/>
        </p:nvSpPr>
        <p:spPr bwMode="auto">
          <a:xfrm>
            <a:off x="1284288" y="3929063"/>
            <a:ext cx="1157287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2300" b="1">
                <a:solidFill>
                  <a:srgbClr val="000000"/>
                </a:solidFill>
                <a:latin typeface="Helvetica" pitchFamily="28" charset="0"/>
              </a:rPr>
              <a:t>Ribose</a:t>
            </a:r>
          </a:p>
        </p:txBody>
      </p:sp>
      <p:sp>
        <p:nvSpPr>
          <p:cNvPr id="10246" name="Rectangle 18"/>
          <p:cNvSpPr>
            <a:spLocks noChangeArrowheads="1"/>
          </p:cNvSpPr>
          <p:nvPr/>
        </p:nvSpPr>
        <p:spPr bwMode="auto">
          <a:xfrm>
            <a:off x="5302250" y="3913188"/>
            <a:ext cx="193675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2300" b="1">
                <a:solidFill>
                  <a:srgbClr val="000000"/>
                </a:solidFill>
                <a:latin typeface="Helvetica" pitchFamily="28" charset="0"/>
              </a:rPr>
              <a:t>Deoxyribose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56"/>
    </mc:Choice>
    <mc:Fallback xmlns="">
      <p:transition spd="slow" advTm="35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16" descr="02_14b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68"/>
          <a:stretch>
            <a:fillRect/>
          </a:stretch>
        </p:blipFill>
        <p:spPr bwMode="auto">
          <a:xfrm>
            <a:off x="611188" y="36513"/>
            <a:ext cx="7920037" cy="599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Rectangle 17"/>
          <p:cNvSpPr>
            <a:spLocks noChangeArrowheads="1"/>
          </p:cNvSpPr>
          <p:nvPr/>
        </p:nvSpPr>
        <p:spPr bwMode="auto">
          <a:xfrm>
            <a:off x="427038" y="2182813"/>
            <a:ext cx="2852737" cy="60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2100" b="1">
                <a:solidFill>
                  <a:srgbClr val="000000"/>
                </a:solidFill>
                <a:latin typeface="Helvetica" pitchFamily="28" charset="0"/>
              </a:rPr>
              <a:t>Glucose</a:t>
            </a:r>
          </a:p>
          <a:p>
            <a:pPr algn="ctr">
              <a:lnSpc>
                <a:spcPct val="80000"/>
              </a:lnSpc>
            </a:pPr>
            <a:r>
              <a:rPr lang="en-US" altLang="en-US" sz="2100" b="1">
                <a:solidFill>
                  <a:srgbClr val="000000"/>
                </a:solidFill>
                <a:latin typeface="Helvetica" pitchFamily="28" charset="0"/>
              </a:rPr>
              <a:t>  (a monosaccharide)</a:t>
            </a:r>
          </a:p>
        </p:txBody>
      </p:sp>
      <p:sp>
        <p:nvSpPr>
          <p:cNvPr id="11269" name="Rectangle 18"/>
          <p:cNvSpPr>
            <a:spLocks noChangeArrowheads="1"/>
          </p:cNvSpPr>
          <p:nvPr/>
        </p:nvSpPr>
        <p:spPr bwMode="auto">
          <a:xfrm>
            <a:off x="3894138" y="2173288"/>
            <a:ext cx="2925762" cy="60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2100" b="1">
                <a:solidFill>
                  <a:srgbClr val="000000"/>
                </a:solidFill>
                <a:latin typeface="Helvetica" pitchFamily="28" charset="0"/>
              </a:rPr>
              <a:t>Fructose </a:t>
            </a:r>
          </a:p>
          <a:p>
            <a:pPr algn="ctr">
              <a:lnSpc>
                <a:spcPct val="80000"/>
              </a:lnSpc>
            </a:pPr>
            <a:r>
              <a:rPr lang="en-US" altLang="en-US" sz="2100" b="1">
                <a:solidFill>
                  <a:srgbClr val="000000"/>
                </a:solidFill>
                <a:latin typeface="Helvetica" pitchFamily="28" charset="0"/>
              </a:rPr>
              <a:t>   (a monosaccharide)</a:t>
            </a:r>
          </a:p>
        </p:txBody>
      </p:sp>
      <p:sp>
        <p:nvSpPr>
          <p:cNvPr id="11270" name="Rectangle 19"/>
          <p:cNvSpPr>
            <a:spLocks noChangeArrowheads="1"/>
          </p:cNvSpPr>
          <p:nvPr/>
        </p:nvSpPr>
        <p:spPr bwMode="auto">
          <a:xfrm>
            <a:off x="1944688" y="5411788"/>
            <a:ext cx="3341687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2100" b="1">
                <a:solidFill>
                  <a:srgbClr val="000000"/>
                </a:solidFill>
                <a:latin typeface="Helvetica" pitchFamily="28" charset="0"/>
              </a:rPr>
              <a:t>Sucrose (a disaccharide)</a:t>
            </a:r>
          </a:p>
        </p:txBody>
      </p:sp>
      <p:sp>
        <p:nvSpPr>
          <p:cNvPr id="11271" name="Rectangle 20"/>
          <p:cNvSpPr>
            <a:spLocks noChangeArrowheads="1"/>
          </p:cNvSpPr>
          <p:nvPr/>
        </p:nvSpPr>
        <p:spPr bwMode="auto">
          <a:xfrm>
            <a:off x="520700" y="5767388"/>
            <a:ext cx="80486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36550" indent="-3365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2100" b="1">
                <a:solidFill>
                  <a:srgbClr val="000000"/>
                </a:solidFill>
                <a:latin typeface="Helvetica" pitchFamily="28" charset="0"/>
              </a:rPr>
              <a:t>b) Two 6-carbon monosaccharides (glucose and fructose) are</a:t>
            </a:r>
          </a:p>
          <a:p>
            <a:pPr>
              <a:lnSpc>
                <a:spcPct val="95000"/>
              </a:lnSpc>
            </a:pPr>
            <a:r>
              <a:rPr lang="en-US" altLang="en-US" sz="2100" b="1">
                <a:solidFill>
                  <a:srgbClr val="000000"/>
                </a:solidFill>
                <a:latin typeface="Helvetica" pitchFamily="28" charset="0"/>
              </a:rPr>
              <a:t>	joined together by dehydration synthesis, forming sucrose.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241"/>
    </mc:Choice>
    <mc:Fallback xmlns="">
      <p:transition spd="slow" advTm="382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 descr="ServDisk_02:Johnson_IRDVD_TA:Johnson_MM:Johnson_PPT:Johnson_Lects:Sample_Design:Strip.png"/>
          <p:cNvSpPr>
            <a:spLocks noGrp="1" noChangeArrowheads="1"/>
          </p:cNvSpPr>
          <p:nvPr>
            <p:ph type="title" idx="4294967295"/>
          </p:nvPr>
        </p:nvSpPr>
        <p:spPr>
          <a:xfrm>
            <a:off x="4763" y="-4763"/>
            <a:ext cx="9144000" cy="733426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Polysaccharides Store Energy</a:t>
            </a:r>
          </a:p>
        </p:txBody>
      </p:sp>
      <p:sp>
        <p:nvSpPr>
          <p:cNvPr id="39939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409575" y="1028700"/>
            <a:ext cx="8305800" cy="4953000"/>
          </a:xfrm>
        </p:spPr>
        <p:txBody>
          <a:bodyPr/>
          <a:lstStyle/>
          <a:p>
            <a:r>
              <a:rPr lang="en-US" altLang="en-US" smtClean="0"/>
              <a:t>Polysaccharides: thousands of monosaccharides joined in chains and branches</a:t>
            </a:r>
          </a:p>
          <a:p>
            <a:pPr lvl="1"/>
            <a:r>
              <a:rPr lang="en-US" altLang="en-US" smtClean="0"/>
              <a:t>Starch: made in plants; stores energy</a:t>
            </a:r>
          </a:p>
          <a:p>
            <a:pPr lvl="1"/>
            <a:r>
              <a:rPr lang="en-US" altLang="en-US" smtClean="0"/>
              <a:t>Glycogen: made in animals; stores energy</a:t>
            </a:r>
          </a:p>
          <a:p>
            <a:pPr lvl="1"/>
            <a:r>
              <a:rPr lang="en-US" altLang="en-US" smtClean="0"/>
              <a:t>Cellulose: indigestible polysaccharide made in plants for structural support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0223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28" descr="02_15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1"/>
          <a:stretch>
            <a:fillRect/>
          </a:stretch>
        </p:blipFill>
        <p:spPr bwMode="auto">
          <a:xfrm>
            <a:off x="3130550" y="93663"/>
            <a:ext cx="2882900" cy="640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tangle 29"/>
          <p:cNvSpPr>
            <a:spLocks noChangeArrowheads="1"/>
          </p:cNvSpPr>
          <p:nvPr/>
        </p:nvSpPr>
        <p:spPr bwMode="auto">
          <a:xfrm>
            <a:off x="3511550" y="69850"/>
            <a:ext cx="534988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700" b="1">
                <a:latin typeface="Helvetica" pitchFamily="28" charset="0"/>
              </a:rPr>
              <a:t>Glucose</a:t>
            </a:r>
          </a:p>
        </p:txBody>
      </p:sp>
      <p:sp>
        <p:nvSpPr>
          <p:cNvPr id="13317" name="Rectangle 30"/>
          <p:cNvSpPr>
            <a:spLocks noChangeArrowheads="1"/>
          </p:cNvSpPr>
          <p:nvPr/>
        </p:nvSpPr>
        <p:spPr bwMode="auto">
          <a:xfrm>
            <a:off x="5116513" y="68263"/>
            <a:ext cx="534987" cy="19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700" b="1">
                <a:latin typeface="Helvetica" pitchFamily="28" charset="0"/>
              </a:rPr>
              <a:t>Glucose</a:t>
            </a:r>
          </a:p>
        </p:txBody>
      </p:sp>
      <p:sp>
        <p:nvSpPr>
          <p:cNvPr id="13318" name="Rectangle 31"/>
          <p:cNvSpPr>
            <a:spLocks noChangeArrowheads="1"/>
          </p:cNvSpPr>
          <p:nvPr/>
        </p:nvSpPr>
        <p:spPr bwMode="auto">
          <a:xfrm>
            <a:off x="4335463" y="738188"/>
            <a:ext cx="703262" cy="28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700" b="1">
                <a:latin typeface="Helvetica" pitchFamily="28" charset="0"/>
              </a:rPr>
              <a:t>Dehydration</a:t>
            </a:r>
          </a:p>
          <a:p>
            <a:pPr>
              <a:lnSpc>
                <a:spcPct val="90000"/>
              </a:lnSpc>
            </a:pPr>
            <a:r>
              <a:rPr lang="en-US" altLang="en-US" sz="700" b="1">
                <a:latin typeface="Helvetica" pitchFamily="28" charset="0"/>
              </a:rPr>
              <a:t>synthesis</a:t>
            </a:r>
          </a:p>
        </p:txBody>
      </p:sp>
      <p:sp>
        <p:nvSpPr>
          <p:cNvPr id="13319" name="Rectangle 32"/>
          <p:cNvSpPr>
            <a:spLocks noChangeArrowheads="1"/>
          </p:cNvSpPr>
          <p:nvPr/>
        </p:nvSpPr>
        <p:spPr bwMode="auto">
          <a:xfrm>
            <a:off x="3071813" y="1016000"/>
            <a:ext cx="1450975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01600" indent="-101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700" b="1">
                <a:latin typeface="Helvetica" pitchFamily="28" charset="0"/>
              </a:rPr>
              <a:t>a) Glycogen is formed by</a:t>
            </a:r>
          </a:p>
          <a:p>
            <a:pPr>
              <a:lnSpc>
                <a:spcPct val="90000"/>
              </a:lnSpc>
            </a:pPr>
            <a:r>
              <a:rPr lang="en-US" altLang="en-US" sz="700" b="1">
                <a:latin typeface="Helvetica" pitchFamily="28" charset="0"/>
              </a:rPr>
              <a:t>	dehydration synthesis from</a:t>
            </a:r>
          </a:p>
          <a:p>
            <a:pPr>
              <a:lnSpc>
                <a:spcPct val="90000"/>
              </a:lnSpc>
            </a:pPr>
            <a:r>
              <a:rPr lang="en-US" altLang="en-US" sz="700" b="1">
                <a:latin typeface="Helvetica" pitchFamily="28" charset="0"/>
              </a:rPr>
              <a:t>	glucose subunits.</a:t>
            </a:r>
          </a:p>
        </p:txBody>
      </p:sp>
      <p:sp>
        <p:nvSpPr>
          <p:cNvPr id="13320" name="Rectangle 33"/>
          <p:cNvSpPr>
            <a:spLocks noChangeArrowheads="1"/>
          </p:cNvSpPr>
          <p:nvPr/>
        </p:nvSpPr>
        <p:spPr bwMode="auto">
          <a:xfrm>
            <a:off x="3068638" y="4232275"/>
            <a:ext cx="2822575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700" b="1">
                <a:latin typeface="Helvetica" pitchFamily="28" charset="0"/>
              </a:rPr>
              <a:t>b) A representation of the highly branched nature of glycogen.</a:t>
            </a:r>
          </a:p>
        </p:txBody>
      </p:sp>
      <p:sp>
        <p:nvSpPr>
          <p:cNvPr id="13321" name="Rectangle 34"/>
          <p:cNvSpPr>
            <a:spLocks noChangeArrowheads="1"/>
          </p:cNvSpPr>
          <p:nvPr/>
        </p:nvSpPr>
        <p:spPr bwMode="auto">
          <a:xfrm>
            <a:off x="3625850" y="4435475"/>
            <a:ext cx="98425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700" b="1">
                <a:latin typeface="Helvetica" pitchFamily="28" charset="0"/>
              </a:rPr>
              <a:t>Glycogen granules</a:t>
            </a:r>
          </a:p>
        </p:txBody>
      </p:sp>
      <p:sp>
        <p:nvSpPr>
          <p:cNvPr id="13322" name="Rectangle 35"/>
          <p:cNvSpPr>
            <a:spLocks noChangeArrowheads="1"/>
          </p:cNvSpPr>
          <p:nvPr/>
        </p:nvSpPr>
        <p:spPr bwMode="auto">
          <a:xfrm>
            <a:off x="3071813" y="6240463"/>
            <a:ext cx="300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04775" indent="-104775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700" b="1">
                <a:latin typeface="Helvetica" pitchFamily="28" charset="0"/>
              </a:rPr>
              <a:t>c) A portion of an animal cell showing granules of stored glycogen</a:t>
            </a:r>
          </a:p>
          <a:p>
            <a:r>
              <a:rPr lang="en-US" altLang="en-US" sz="700" b="1">
                <a:latin typeface="Helvetica" pitchFamily="28" charset="0"/>
              </a:rPr>
              <a:t>	(blue). The large pink structures are mitochondria.</a:t>
            </a:r>
          </a:p>
        </p:txBody>
      </p:sp>
      <p:sp>
        <p:nvSpPr>
          <p:cNvPr id="13323" name="Freeform 36"/>
          <p:cNvSpPr>
            <a:spLocks/>
          </p:cNvSpPr>
          <p:nvPr/>
        </p:nvSpPr>
        <p:spPr bwMode="auto">
          <a:xfrm>
            <a:off x="3373438" y="4535488"/>
            <a:ext cx="317500" cy="469900"/>
          </a:xfrm>
          <a:custGeom>
            <a:avLst/>
            <a:gdLst>
              <a:gd name="T0" fmla="*/ 0 w 194"/>
              <a:gd name="T1" fmla="*/ 2147483647 h 292"/>
              <a:gd name="T2" fmla="*/ 2147483647 w 194"/>
              <a:gd name="T3" fmla="*/ 0 h 292"/>
              <a:gd name="T4" fmla="*/ 2147483647 w 194"/>
              <a:gd name="T5" fmla="*/ 2147483647 h 2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" h="292">
                <a:moveTo>
                  <a:pt x="0" y="254"/>
                </a:moveTo>
                <a:lnTo>
                  <a:pt x="194" y="0"/>
                </a:lnTo>
                <a:lnTo>
                  <a:pt x="194" y="292"/>
                </a:lnTo>
              </a:path>
            </a:pathLst>
          </a:custGeom>
          <a:noFill/>
          <a:ln w="15875" cmpd="sng">
            <a:solidFill>
              <a:schemeClr val="bg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Freeform 37"/>
          <p:cNvSpPr>
            <a:spLocks/>
          </p:cNvSpPr>
          <p:nvPr/>
        </p:nvSpPr>
        <p:spPr bwMode="auto">
          <a:xfrm>
            <a:off x="3371850" y="4535488"/>
            <a:ext cx="317500" cy="469900"/>
          </a:xfrm>
          <a:custGeom>
            <a:avLst/>
            <a:gdLst>
              <a:gd name="T0" fmla="*/ 0 w 194"/>
              <a:gd name="T1" fmla="*/ 2147483647 h 292"/>
              <a:gd name="T2" fmla="*/ 2147483647 w 194"/>
              <a:gd name="T3" fmla="*/ 0 h 292"/>
              <a:gd name="T4" fmla="*/ 2147483647 w 194"/>
              <a:gd name="T5" fmla="*/ 2147483647 h 2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" h="292">
                <a:moveTo>
                  <a:pt x="0" y="254"/>
                </a:moveTo>
                <a:lnTo>
                  <a:pt x="194" y="0"/>
                </a:lnTo>
                <a:lnTo>
                  <a:pt x="194" y="292"/>
                </a:lnTo>
              </a:path>
            </a:pathLst>
          </a:custGeom>
          <a:noFill/>
          <a:ln w="9525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10"/>
    </mc:Choice>
    <mc:Fallback xmlns="">
      <p:transition spd="slow" advTm="278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3.9|4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2|8.1|5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9|18.4|30.2"/>
</p:tagLst>
</file>

<file path=ppt/theme/theme1.xml><?xml version="1.0" encoding="utf-8"?>
<a:theme xmlns:a="http://schemas.openxmlformats.org/drawingml/2006/main" name="Johnson_6e_PPT_template">
  <a:themeElements>
    <a:clrScheme name="Johnson_6e_PPT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Johnson_6e_PPT_template_2line">
  <a:themeElements>
    <a:clrScheme name="Johnson_6e_PPT_template_2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2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2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Gmac6:Applications:Microsoft Office 2004:Templates:My Templates:Johnson_6e_PPT_template_1line.pot</Template>
  <TotalTime>7626</TotalTime>
  <Words>247</Words>
  <Application>Microsoft Office PowerPoint</Application>
  <PresentationFormat>On-screen Show (4:3)</PresentationFormat>
  <Paragraphs>64</Paragraphs>
  <Slides>9</Slides>
  <Notes>9</Notes>
  <HiddenSlides>0</HiddenSlides>
  <MMClips>9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Johnson_6e_PPT_template</vt:lpstr>
      <vt:lpstr>Johnson_6e_PPT_template_1line</vt:lpstr>
      <vt:lpstr>Johnson_6e_PPT_template_2line</vt:lpstr>
      <vt:lpstr>The Organic Molecules of Living Organisms</vt:lpstr>
      <vt:lpstr>Macromolecules Are Synthesized and Broken Down within the Cell</vt:lpstr>
      <vt:lpstr>PowerPoint Presentation</vt:lpstr>
      <vt:lpstr>Carbohydrates: Used for Energy and Structural Support</vt:lpstr>
      <vt:lpstr>Oligosaccharides: More than One Monosaccharide Linked Together</vt:lpstr>
      <vt:lpstr>PowerPoint Presentation</vt:lpstr>
      <vt:lpstr>PowerPoint Presentation</vt:lpstr>
      <vt:lpstr>Polysaccharides Store Energy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Organic Molecules of Living Organisms</dc:title>
  <dc:creator>Gary</dc:creator>
  <cp:lastModifiedBy>Gary</cp:lastModifiedBy>
  <cp:revision>500</cp:revision>
  <cp:lastPrinted>2002-04-29T18:54:29Z</cp:lastPrinted>
  <dcterms:created xsi:type="dcterms:W3CDTF">2000-12-11T01:39:32Z</dcterms:created>
  <dcterms:modified xsi:type="dcterms:W3CDTF">2016-08-16T21:44:43Z</dcterms:modified>
</cp:coreProperties>
</file>