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1"/>
    <p:sldMasterId id="2147483674" r:id="rId2"/>
  </p:sldMasterIdLst>
  <p:notesMasterIdLst>
    <p:notesMasterId r:id="rId9"/>
  </p:notesMasterIdLst>
  <p:handoutMasterIdLst>
    <p:handoutMasterId r:id="rId10"/>
  </p:handoutMasterIdLst>
  <p:sldIdLst>
    <p:sldId id="376" r:id="rId3"/>
    <p:sldId id="377" r:id="rId4"/>
    <p:sldId id="417" r:id="rId5"/>
    <p:sldId id="379" r:id="rId6"/>
    <p:sldId id="419" r:id="rId7"/>
    <p:sldId id="420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4">
          <p15:clr>
            <a:srgbClr val="A4A3A4"/>
          </p15:clr>
        </p15:guide>
        <p15:guide id="2" orient="horz" pos="315">
          <p15:clr>
            <a:srgbClr val="A4A3A4"/>
          </p15:clr>
        </p15:guide>
        <p15:guide id="3" orient="horz" pos="2161">
          <p15:clr>
            <a:srgbClr val="A4A3A4"/>
          </p15:clr>
        </p15:guide>
        <p15:guide id="4" orient="horz" pos="301">
          <p15:clr>
            <a:srgbClr val="A4A3A4"/>
          </p15:clr>
        </p15:guide>
        <p15:guide id="5" orient="horz" pos="836">
          <p15:clr>
            <a:srgbClr val="A4A3A4"/>
          </p15:clr>
        </p15:guide>
        <p15:guide id="6" orient="horz" pos="913">
          <p15:clr>
            <a:srgbClr val="A4A3A4"/>
          </p15:clr>
        </p15:guide>
        <p15:guide id="7" pos="2874">
          <p15:clr>
            <a:srgbClr val="A4A3A4"/>
          </p15:clr>
        </p15:guide>
        <p15:guide id="8" pos="260">
          <p15:clr>
            <a:srgbClr val="A4A3A4"/>
          </p15:clr>
        </p15:guide>
        <p15:guide id="9" pos="31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99"/>
    <a:srgbClr val="00D68F"/>
    <a:srgbClr val="00BE7F"/>
    <a:srgbClr val="009999"/>
    <a:srgbClr val="E7E200"/>
    <a:srgbClr val="00CC99"/>
    <a:srgbClr val="0A29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18" autoAdjust="0"/>
    <p:restoredTop sz="99195" autoAdjust="0"/>
  </p:normalViewPr>
  <p:slideViewPr>
    <p:cSldViewPr snapToGrid="0">
      <p:cViewPr varScale="1">
        <p:scale>
          <a:sx n="130" d="100"/>
          <a:sy n="130" d="100"/>
        </p:scale>
        <p:origin x="1068" y="132"/>
      </p:cViewPr>
      <p:guideLst>
        <p:guide orient="horz" pos="294"/>
        <p:guide orient="horz" pos="315"/>
        <p:guide orient="horz" pos="2161"/>
        <p:guide orient="horz" pos="301"/>
        <p:guide orient="horz" pos="836"/>
        <p:guide orient="horz" pos="913"/>
        <p:guide pos="2874"/>
        <p:guide pos="260"/>
        <p:guide pos="3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fld id="{3C60EA3B-0FF8-4B40-970C-0DFA90EF4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0664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fld id="{A682ABC8-81DF-46C7-9A66-997385BB69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91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fld id="{9B4F466C-189E-49B7-9AB2-90EDED977DE1}" type="slidenum">
              <a:rPr lang="en-US" altLang="en-US" sz="1200" smtClean="0">
                <a:latin typeface="Bookman Old Style" pitchFamily="28" charset="0"/>
              </a:rPr>
              <a:pPr/>
              <a:t>1</a:t>
            </a:fld>
            <a:endParaRPr lang="en-US" altLang="en-US" sz="1200">
              <a:latin typeface="Bookman Old Style" pitchFamily="28" charset="0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fld id="{15BB477F-ECED-44CD-90AB-03CAECA83F79}" type="slidenum">
              <a:rPr lang="en-US" altLang="en-US" sz="1200" smtClean="0">
                <a:latin typeface="Bookman Old Style" pitchFamily="28" charset="0"/>
              </a:rPr>
              <a:pPr/>
              <a:t>2</a:t>
            </a:fld>
            <a:endParaRPr lang="en-US" altLang="en-US" sz="1200">
              <a:latin typeface="Bookman Old Style" pitchFamily="28" charset="0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fld id="{A971CEFA-5882-4D2C-8828-6B1A0F3A98F4}" type="slidenum">
              <a:rPr lang="en-US" altLang="en-US" sz="1200" smtClean="0">
                <a:latin typeface="Bookman Old Style" pitchFamily="28" charset="0"/>
              </a:rPr>
              <a:pPr/>
              <a:t>4</a:t>
            </a:fld>
            <a:endParaRPr lang="en-US" altLang="en-US" sz="1200">
              <a:latin typeface="Bookman Old Style" pitchFamily="2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70167Johnson6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77863" y="2144713"/>
            <a:ext cx="4656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9pPr>
          </a:lstStyle>
          <a:p>
            <a:pPr>
              <a:defRPr/>
            </a:pPr>
            <a:r>
              <a:rPr lang="en-US" sz="2000">
                <a:solidFill>
                  <a:schemeClr val="bg1"/>
                </a:solidFill>
                <a:latin typeface="Arial" charset="0"/>
              </a:rPr>
              <a:t>Concepts and Current Issues</a:t>
            </a:r>
            <a:endParaRPr lang="en-US" sz="3200">
              <a:latin typeface="Arial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09600" y="331788"/>
            <a:ext cx="46736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7200">
                <a:solidFill>
                  <a:srgbClr val="B4DD65"/>
                </a:solidFill>
                <a:latin typeface="Arial" charset="0"/>
              </a:rPr>
              <a:t>Human Biology</a:t>
            </a:r>
            <a:endParaRPr lang="en-US" sz="4800">
              <a:latin typeface="Arial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 rot="16200000">
            <a:off x="-474662" y="950913"/>
            <a:ext cx="2065337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200">
                <a:solidFill>
                  <a:srgbClr val="958DDD"/>
                </a:solidFill>
                <a:latin typeface="Arial" charset="0"/>
              </a:rPr>
              <a:t>Sixth Edition</a:t>
            </a:r>
            <a:endParaRPr lang="en-US" sz="2000">
              <a:latin typeface="Arial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752600" y="2584450"/>
            <a:ext cx="2414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000">
                <a:solidFill>
                  <a:srgbClr val="F2FF0A"/>
                </a:solidFill>
                <a:latin typeface="Arial" charset="0"/>
              </a:rPr>
              <a:t>Michael D. Johnson</a:t>
            </a:r>
            <a:endParaRPr lang="en-US" sz="2000">
              <a:latin typeface="Arial" charset="0"/>
            </a:endParaRP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72000" y="390525"/>
            <a:ext cx="4572000" cy="1219200"/>
          </a:xfrm>
        </p:spPr>
        <p:txBody>
          <a:bodyPr anchor="ctr"/>
          <a:lstStyle>
            <a:lvl1pPr algn="ctr">
              <a:defRPr>
                <a:solidFill>
                  <a:srgbClr val="B4DD65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1469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1752600"/>
            <a:ext cx="4572000" cy="1676400"/>
          </a:xfrm>
        </p:spPr>
        <p:txBody>
          <a:bodyPr/>
          <a:lstStyle>
            <a:lvl1pPr marL="0" indent="0" algn="ctr"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26472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11472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5197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7973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278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95399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862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6133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8573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9187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6347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668956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38372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42507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6879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523800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084896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1357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93984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1248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48496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3093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305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7"/>
          <p:cNvSpPr>
            <a:spLocks noChangeArrowheads="1"/>
          </p:cNvSpPr>
          <p:nvPr/>
        </p:nvSpPr>
        <p:spPr bwMode="auto">
          <a:xfrm>
            <a:off x="0" y="6842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eaLnBrk="1" hangingPunct="1"/>
            <a:endParaRPr lang="en-US" altLang="en-US" sz="3600">
              <a:solidFill>
                <a:srgbClr val="0A29AA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cxnSp>
        <p:nvCxnSpPr>
          <p:cNvPr id="2052" name="Straight Connector 5"/>
          <p:cNvCxnSpPr>
            <a:cxnSpLocks noChangeShapeType="1"/>
          </p:cNvCxnSpPr>
          <p:nvPr/>
        </p:nvCxnSpPr>
        <p:spPr bwMode="auto">
          <a:xfrm>
            <a:off x="0" y="7620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wav"/><Relationship Id="rId2" Type="http://schemas.microsoft.com/office/2007/relationships/media" Target="../media/media1.wav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2" Type="http://schemas.microsoft.com/office/2007/relationships/media" Target="../media/media2.wav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av"/><Relationship Id="rId2" Type="http://schemas.microsoft.com/office/2007/relationships/media" Target="../media/media4.wav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 descr="ServDisk_02:Johnson_IRDVD_TA:Johnson_MM:Johnson_PPT:Johnson_Lects:Sample_Design:Strip.png"/>
          <p:cNvSpPr>
            <a:spLocks noGrp="1" noChangeArrowheads="1"/>
          </p:cNvSpPr>
          <p:nvPr>
            <p:ph type="title" idx="4294967295"/>
          </p:nvPr>
        </p:nvSpPr>
        <p:spPr>
          <a:xfrm>
            <a:off x="4763" y="-4763"/>
            <a:ext cx="9144000" cy="733426"/>
          </a:xfrm>
        </p:spPr>
        <p:txBody>
          <a:bodyPr lIns="182880" tIns="91440" rIns="182880" bIns="91440">
            <a:spAutoFit/>
          </a:bodyPr>
          <a:lstStyle/>
          <a:p>
            <a:r>
              <a:rPr lang="en-US" altLang="en-US"/>
              <a:t>Life Depends on Water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12750" y="1028700"/>
            <a:ext cx="8305800" cy="4953000"/>
          </a:xfrm>
        </p:spPr>
        <p:txBody>
          <a:bodyPr/>
          <a:lstStyle/>
          <a:p>
            <a:r>
              <a:rPr lang="en-US" altLang="en-US"/>
              <a:t>Water molecules are polar</a:t>
            </a:r>
          </a:p>
          <a:p>
            <a:r>
              <a:rPr lang="en-US" altLang="en-US"/>
              <a:t>Water is liquid at body temperature</a:t>
            </a:r>
          </a:p>
          <a:p>
            <a:r>
              <a:rPr lang="en-US" altLang="en-US"/>
              <a:t>Water can absorb and hold heat energy</a:t>
            </a:r>
          </a:p>
          <a:p>
            <a:r>
              <a:rPr lang="en-US" altLang="en-US"/>
              <a:t>Water is the biological solvent</a:t>
            </a:r>
          </a:p>
          <a:p>
            <a:r>
              <a:rPr lang="en-US" altLang="en-US"/>
              <a:t>Water helps regulate body temperature</a:t>
            </a:r>
          </a:p>
          <a:p>
            <a:endParaRPr lang="en-US" altLang="en-US"/>
          </a:p>
          <a:p>
            <a:endParaRPr lang="en-US" alt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2055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 descr="ServDisk_02:Johnson_IRDVD_TA:Johnson_MM:Johnson_PPT:Johnson_Lects:Sample_Design:Strip.png"/>
          <p:cNvSpPr>
            <a:spLocks noGrp="1" noChangeArrowheads="1"/>
          </p:cNvSpPr>
          <p:nvPr>
            <p:ph type="title" idx="4294967295"/>
          </p:nvPr>
        </p:nvSpPr>
        <p:spPr>
          <a:xfrm>
            <a:off x="4763" y="-3175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r>
              <a:rPr lang="en-US" altLang="en-US"/>
              <a:t>Water Is the Biological Solvent</a:t>
            </a:r>
          </a:p>
        </p:txBody>
      </p:sp>
      <p:sp>
        <p:nvSpPr>
          <p:cNvPr id="25603" name="Rectangle 7"/>
          <p:cNvSpPr>
            <a:spLocks noGrp="1" noChangeArrowheads="1"/>
          </p:cNvSpPr>
          <p:nvPr>
            <p:ph type="body" idx="4294967295"/>
          </p:nvPr>
        </p:nvSpPr>
        <p:spPr>
          <a:xfrm>
            <a:off x="412750" y="939800"/>
            <a:ext cx="7772400" cy="5029200"/>
          </a:xfrm>
        </p:spPr>
        <p:txBody>
          <a:bodyPr/>
          <a:lstStyle/>
          <a:p>
            <a:r>
              <a:rPr lang="en-US" altLang="en-US" b="1"/>
              <a:t>Solvent</a:t>
            </a:r>
            <a:r>
              <a:rPr lang="en-US" altLang="en-US"/>
              <a:t>: liquid in which other substances dissolve</a:t>
            </a:r>
          </a:p>
          <a:p>
            <a:r>
              <a:rPr lang="en-US" altLang="en-US" b="1"/>
              <a:t>Solute</a:t>
            </a:r>
            <a:r>
              <a:rPr lang="en-US" altLang="en-US"/>
              <a:t>: any dissolved substance</a:t>
            </a:r>
          </a:p>
          <a:p>
            <a:r>
              <a:rPr lang="en-US" altLang="en-US" b="1"/>
              <a:t>Hydrophilic</a:t>
            </a:r>
            <a:r>
              <a:rPr lang="en-US" altLang="en-US"/>
              <a:t>: molecules that are attracted to water and interact easily with water</a:t>
            </a:r>
          </a:p>
          <a:p>
            <a:r>
              <a:rPr lang="en-US" altLang="en-US" b="1"/>
              <a:t>Hydrophobic</a:t>
            </a:r>
            <a:r>
              <a:rPr lang="en-US" altLang="en-US"/>
              <a:t>: molecules that do not interact with or dissolve in water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4163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27" descr="02_08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3"/>
          <a:stretch>
            <a:fillRect/>
          </a:stretch>
        </p:blipFill>
        <p:spPr bwMode="auto">
          <a:xfrm>
            <a:off x="1943100" y="22225"/>
            <a:ext cx="5256213" cy="642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Rectangle 28"/>
          <p:cNvSpPr>
            <a:spLocks noChangeArrowheads="1"/>
          </p:cNvSpPr>
          <p:nvPr/>
        </p:nvSpPr>
        <p:spPr bwMode="auto">
          <a:xfrm>
            <a:off x="1939925" y="1674813"/>
            <a:ext cx="10826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400" b="1">
                <a:latin typeface="Helvetica" pitchFamily="28" charset="0"/>
              </a:rPr>
              <a:t>Ions</a:t>
            </a:r>
          </a:p>
          <a:p>
            <a:pPr>
              <a:lnSpc>
                <a:spcPct val="90000"/>
              </a:lnSpc>
            </a:pPr>
            <a:r>
              <a:rPr lang="en-US" altLang="en-US" sz="1400" b="1">
                <a:latin typeface="Helvetica" pitchFamily="28" charset="0"/>
              </a:rPr>
              <a:t>in solution</a:t>
            </a:r>
          </a:p>
        </p:txBody>
      </p:sp>
      <p:sp>
        <p:nvSpPr>
          <p:cNvPr id="6149" name="Rectangle 29"/>
          <p:cNvSpPr>
            <a:spLocks noChangeArrowheads="1"/>
          </p:cNvSpPr>
          <p:nvPr/>
        </p:nvSpPr>
        <p:spPr bwMode="auto">
          <a:xfrm>
            <a:off x="1939925" y="2351088"/>
            <a:ext cx="10445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400" b="1">
                <a:latin typeface="Helvetica" pitchFamily="28" charset="0"/>
              </a:rPr>
              <a:t>Molecules</a:t>
            </a:r>
          </a:p>
          <a:p>
            <a:pPr>
              <a:lnSpc>
                <a:spcPct val="90000"/>
              </a:lnSpc>
            </a:pPr>
            <a:r>
              <a:rPr lang="en-US" altLang="en-US" sz="1400" b="1">
                <a:latin typeface="Helvetica" pitchFamily="28" charset="0"/>
              </a:rPr>
              <a:t>of water</a:t>
            </a:r>
          </a:p>
        </p:txBody>
      </p:sp>
      <p:sp>
        <p:nvSpPr>
          <p:cNvPr id="6150" name="Rectangle 30"/>
          <p:cNvSpPr>
            <a:spLocks noChangeArrowheads="1"/>
          </p:cNvSpPr>
          <p:nvPr/>
        </p:nvSpPr>
        <p:spPr bwMode="auto">
          <a:xfrm>
            <a:off x="1933575" y="6059488"/>
            <a:ext cx="11334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latin typeface="Helvetica" pitchFamily="28" charset="0"/>
              </a:rPr>
              <a:t>Salt crystal</a:t>
            </a:r>
          </a:p>
        </p:txBody>
      </p:sp>
      <p:sp>
        <p:nvSpPr>
          <p:cNvPr id="26655" name="Freeform 31"/>
          <p:cNvSpPr>
            <a:spLocks/>
          </p:cNvSpPr>
          <p:nvPr/>
        </p:nvSpPr>
        <p:spPr bwMode="auto">
          <a:xfrm>
            <a:off x="2933700" y="2506663"/>
            <a:ext cx="457200" cy="1244600"/>
          </a:xfrm>
          <a:custGeom>
            <a:avLst/>
            <a:gdLst>
              <a:gd name="T0" fmla="*/ 92 w 288"/>
              <a:gd name="T1" fmla="*/ 784 h 784"/>
              <a:gd name="T2" fmla="*/ 0 w 288"/>
              <a:gd name="T3" fmla="*/ 0 h 784"/>
              <a:gd name="T4" fmla="*/ 288 w 288"/>
              <a:gd name="T5" fmla="*/ 220 h 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8" h="784">
                <a:moveTo>
                  <a:pt x="92" y="784"/>
                </a:moveTo>
                <a:lnTo>
                  <a:pt x="0" y="0"/>
                </a:lnTo>
                <a:lnTo>
                  <a:pt x="288" y="22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6152" name="Freeform 32"/>
          <p:cNvSpPr>
            <a:spLocks/>
          </p:cNvSpPr>
          <p:nvPr/>
        </p:nvSpPr>
        <p:spPr bwMode="auto">
          <a:xfrm>
            <a:off x="2990850" y="5237163"/>
            <a:ext cx="1597025" cy="979487"/>
          </a:xfrm>
          <a:custGeom>
            <a:avLst/>
            <a:gdLst>
              <a:gd name="T0" fmla="*/ 0 w 1006"/>
              <a:gd name="T1" fmla="*/ 2147483647 h 617"/>
              <a:gd name="T2" fmla="*/ 2147483647 w 1006"/>
              <a:gd name="T3" fmla="*/ 0 h 617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006" h="617">
                <a:moveTo>
                  <a:pt x="0" y="617"/>
                </a:moveTo>
                <a:lnTo>
                  <a:pt x="1006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57" name="Freeform 33"/>
          <p:cNvSpPr>
            <a:spLocks/>
          </p:cNvSpPr>
          <p:nvPr/>
        </p:nvSpPr>
        <p:spPr bwMode="auto">
          <a:xfrm>
            <a:off x="2971800" y="2019300"/>
            <a:ext cx="919163" cy="1057275"/>
          </a:xfrm>
          <a:custGeom>
            <a:avLst/>
            <a:gdLst>
              <a:gd name="T0" fmla="*/ 382 w 579"/>
              <a:gd name="T1" fmla="*/ 666 h 666"/>
              <a:gd name="T2" fmla="*/ 0 w 579"/>
              <a:gd name="T3" fmla="*/ 0 h 666"/>
              <a:gd name="T4" fmla="*/ 579 w 579"/>
              <a:gd name="T5" fmla="*/ 306 h 6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9" h="666">
                <a:moveTo>
                  <a:pt x="382" y="666"/>
                </a:moveTo>
                <a:lnTo>
                  <a:pt x="0" y="0"/>
                </a:lnTo>
                <a:lnTo>
                  <a:pt x="579" y="306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26658" name="Freeform 34"/>
          <p:cNvSpPr>
            <a:spLocks/>
          </p:cNvSpPr>
          <p:nvPr/>
        </p:nvSpPr>
        <p:spPr bwMode="auto">
          <a:xfrm>
            <a:off x="4503738" y="1673225"/>
            <a:ext cx="1570037" cy="1570038"/>
          </a:xfrm>
          <a:custGeom>
            <a:avLst/>
            <a:gdLst>
              <a:gd name="T0" fmla="*/ 0 w 989"/>
              <a:gd name="T1" fmla="*/ 989 h 989"/>
              <a:gd name="T2" fmla="*/ 864 w 989"/>
              <a:gd name="T3" fmla="*/ 0 h 989"/>
              <a:gd name="T4" fmla="*/ 989 w 989"/>
              <a:gd name="T5" fmla="*/ 789 h 9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89" h="989">
                <a:moveTo>
                  <a:pt x="0" y="989"/>
                </a:moveTo>
                <a:lnTo>
                  <a:pt x="864" y="0"/>
                </a:lnTo>
                <a:lnTo>
                  <a:pt x="989" y="789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383"/>
    </mc:Choice>
    <mc:Fallback xmlns="">
      <p:transition spd="slow" advTm="683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 descr="ServDisk_02:Johnson_IRDVD_TA:Johnson_MM:Johnson_PPT:Johnson_Lects:Sample_Design:Strip.png"/>
          <p:cNvSpPr>
            <a:spLocks noGrp="1" noChangeArrowheads="1"/>
          </p:cNvSpPr>
          <p:nvPr>
            <p:ph type="title" idx="4294967295"/>
          </p:nvPr>
        </p:nvSpPr>
        <p:spPr>
          <a:xfrm>
            <a:off x="4763" y="-4763"/>
            <a:ext cx="9144000" cy="733426"/>
          </a:xfrm>
        </p:spPr>
        <p:txBody>
          <a:bodyPr lIns="182880" tIns="91440" rIns="182880" bIns="91440">
            <a:spAutoFit/>
          </a:bodyPr>
          <a:lstStyle/>
          <a:p>
            <a:r>
              <a:rPr lang="en-US" altLang="en-US"/>
              <a:t>The Importance of Hydrogen Ions</a:t>
            </a:r>
          </a:p>
        </p:txBody>
      </p:sp>
      <p:sp>
        <p:nvSpPr>
          <p:cNvPr id="27651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412750" y="1016000"/>
            <a:ext cx="7772400" cy="5418138"/>
          </a:xfrm>
        </p:spPr>
        <p:txBody>
          <a:bodyPr/>
          <a:lstStyle/>
          <a:p>
            <a:r>
              <a:rPr lang="en-US" altLang="en-US"/>
              <a:t>Acids:</a:t>
            </a:r>
          </a:p>
          <a:p>
            <a:pPr lvl="1"/>
            <a:r>
              <a:rPr lang="en-US" altLang="en-US"/>
              <a:t>Donate hydrogen ions (protons)</a:t>
            </a:r>
          </a:p>
          <a:p>
            <a:pPr lvl="1"/>
            <a:r>
              <a:rPr lang="en-US" altLang="en-US"/>
              <a:t>Increase hydrogen ion concentration in solutions	</a:t>
            </a:r>
          </a:p>
          <a:p>
            <a:r>
              <a:rPr lang="en-US" altLang="en-US"/>
              <a:t>Bases </a:t>
            </a:r>
          </a:p>
          <a:p>
            <a:pPr lvl="1"/>
            <a:r>
              <a:rPr lang="en-US" altLang="en-US"/>
              <a:t>Accept hydrogen ions (protons)</a:t>
            </a:r>
          </a:p>
          <a:p>
            <a:pPr lvl="1"/>
            <a:r>
              <a:rPr lang="en-US" altLang="en-US"/>
              <a:t>Lower hydrogen ion concentration in solutions</a:t>
            </a:r>
          </a:p>
          <a:p>
            <a:r>
              <a:rPr lang="en-US" altLang="en-US"/>
              <a:t>pH Scale</a:t>
            </a:r>
          </a:p>
          <a:p>
            <a:pPr lvl="1"/>
            <a:r>
              <a:rPr lang="en-US" altLang="en-US"/>
              <a:t> A measure of hydrogen ion concentration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5318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88" descr="02_10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93"/>
          <a:stretch>
            <a:fillRect/>
          </a:stretch>
        </p:blipFill>
        <p:spPr bwMode="auto">
          <a:xfrm>
            <a:off x="746125" y="122238"/>
            <a:ext cx="7651750" cy="639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ectangle 89"/>
          <p:cNvSpPr>
            <a:spLocks noChangeArrowheads="1"/>
          </p:cNvSpPr>
          <p:nvPr/>
        </p:nvSpPr>
        <p:spPr bwMode="auto">
          <a:xfrm>
            <a:off x="2109788" y="87313"/>
            <a:ext cx="1001712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pH</a:t>
            </a:r>
          </a:p>
          <a:p>
            <a:pPr algn="ctr"/>
            <a:r>
              <a:rPr lang="en-US" altLang="en-US" sz="1900" b="1">
                <a:latin typeface="Helvetica" pitchFamily="28" charset="0"/>
              </a:rPr>
              <a:t> values</a:t>
            </a:r>
          </a:p>
        </p:txBody>
      </p:sp>
      <p:sp>
        <p:nvSpPr>
          <p:cNvPr id="8196" name="Rectangle 90"/>
          <p:cNvSpPr>
            <a:spLocks noChangeArrowheads="1"/>
          </p:cNvSpPr>
          <p:nvPr/>
        </p:nvSpPr>
        <p:spPr bwMode="auto">
          <a:xfrm>
            <a:off x="3179763" y="63500"/>
            <a:ext cx="1954212" cy="95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Concentrations</a:t>
            </a:r>
          </a:p>
          <a:p>
            <a:pPr algn="ctr"/>
            <a:r>
              <a:rPr lang="en-US" altLang="en-US" sz="1900" b="1">
                <a:latin typeface="Helvetica" pitchFamily="28" charset="0"/>
              </a:rPr>
              <a:t>of H</a:t>
            </a:r>
            <a:r>
              <a:rPr lang="en-US" altLang="en-US" sz="1900" b="1" baseline="40000">
                <a:latin typeface="Helvetica" pitchFamily="28" charset="0"/>
              </a:rPr>
              <a:t>+</a:t>
            </a:r>
            <a:endParaRPr lang="en-US" altLang="en-US" sz="1900" b="1">
              <a:latin typeface="Helvetica" pitchFamily="28" charset="0"/>
            </a:endParaRPr>
          </a:p>
          <a:p>
            <a:pPr algn="ctr"/>
            <a:r>
              <a:rPr lang="en-US" altLang="en-US" sz="1900" b="1">
                <a:latin typeface="Helvetica" pitchFamily="28" charset="0"/>
              </a:rPr>
              <a:t>(moles/liter)</a:t>
            </a:r>
          </a:p>
        </p:txBody>
      </p:sp>
      <p:sp>
        <p:nvSpPr>
          <p:cNvPr id="8197" name="Rectangle 91"/>
          <p:cNvSpPr>
            <a:spLocks noChangeArrowheads="1"/>
          </p:cNvSpPr>
          <p:nvPr/>
        </p:nvSpPr>
        <p:spPr bwMode="auto">
          <a:xfrm>
            <a:off x="5492750" y="890588"/>
            <a:ext cx="16732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Drain opener</a:t>
            </a:r>
          </a:p>
        </p:txBody>
      </p:sp>
      <p:sp>
        <p:nvSpPr>
          <p:cNvPr id="8198" name="Rectangle 92"/>
          <p:cNvSpPr>
            <a:spLocks noChangeArrowheads="1"/>
          </p:cNvSpPr>
          <p:nvPr/>
        </p:nvSpPr>
        <p:spPr bwMode="auto">
          <a:xfrm>
            <a:off x="5500688" y="1301750"/>
            <a:ext cx="9747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Bleach</a:t>
            </a:r>
          </a:p>
        </p:txBody>
      </p:sp>
      <p:sp>
        <p:nvSpPr>
          <p:cNvPr id="8199" name="Rectangle 93"/>
          <p:cNvSpPr>
            <a:spLocks noChangeArrowheads="1"/>
          </p:cNvSpPr>
          <p:nvPr/>
        </p:nvSpPr>
        <p:spPr bwMode="auto">
          <a:xfrm>
            <a:off x="5489575" y="2032000"/>
            <a:ext cx="233045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Ammonia cleanser</a:t>
            </a:r>
          </a:p>
        </p:txBody>
      </p:sp>
      <p:sp>
        <p:nvSpPr>
          <p:cNvPr id="8200" name="Rectangle 94"/>
          <p:cNvSpPr>
            <a:spLocks noChangeArrowheads="1"/>
          </p:cNvSpPr>
          <p:nvPr/>
        </p:nvSpPr>
        <p:spPr bwMode="auto">
          <a:xfrm>
            <a:off x="5487988" y="2413000"/>
            <a:ext cx="160496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Soapy water</a:t>
            </a:r>
          </a:p>
        </p:txBody>
      </p:sp>
      <p:sp>
        <p:nvSpPr>
          <p:cNvPr id="8201" name="Rectangle 95"/>
          <p:cNvSpPr>
            <a:spLocks noChangeArrowheads="1"/>
          </p:cNvSpPr>
          <p:nvPr/>
        </p:nvSpPr>
        <p:spPr bwMode="auto">
          <a:xfrm>
            <a:off x="5486400" y="2794000"/>
            <a:ext cx="161925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Baking soda</a:t>
            </a:r>
          </a:p>
        </p:txBody>
      </p:sp>
      <p:sp>
        <p:nvSpPr>
          <p:cNvPr id="8202" name="Rectangle 96"/>
          <p:cNvSpPr>
            <a:spLocks noChangeArrowheads="1"/>
          </p:cNvSpPr>
          <p:nvPr/>
        </p:nvSpPr>
        <p:spPr bwMode="auto">
          <a:xfrm>
            <a:off x="5484813" y="3581400"/>
            <a:ext cx="243681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Human blood, tears</a:t>
            </a:r>
          </a:p>
        </p:txBody>
      </p:sp>
      <p:sp>
        <p:nvSpPr>
          <p:cNvPr id="8203" name="Rectangle 97"/>
          <p:cNvSpPr>
            <a:spLocks noChangeArrowheads="1"/>
          </p:cNvSpPr>
          <p:nvPr/>
        </p:nvSpPr>
        <p:spPr bwMode="auto">
          <a:xfrm>
            <a:off x="5499100" y="3924300"/>
            <a:ext cx="160655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Saliva, urine</a:t>
            </a:r>
          </a:p>
        </p:txBody>
      </p:sp>
      <p:sp>
        <p:nvSpPr>
          <p:cNvPr id="8204" name="Rectangle 98"/>
          <p:cNvSpPr>
            <a:spLocks noChangeArrowheads="1"/>
          </p:cNvSpPr>
          <p:nvPr/>
        </p:nvSpPr>
        <p:spPr bwMode="auto">
          <a:xfrm>
            <a:off x="5491163" y="4318000"/>
            <a:ext cx="160496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Black coffee</a:t>
            </a:r>
          </a:p>
        </p:txBody>
      </p:sp>
      <p:sp>
        <p:nvSpPr>
          <p:cNvPr id="8205" name="Rectangle 99"/>
          <p:cNvSpPr>
            <a:spLocks noChangeArrowheads="1"/>
          </p:cNvSpPr>
          <p:nvPr/>
        </p:nvSpPr>
        <p:spPr bwMode="auto">
          <a:xfrm>
            <a:off x="5499100" y="4743450"/>
            <a:ext cx="132397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Tomatoes</a:t>
            </a:r>
          </a:p>
        </p:txBody>
      </p:sp>
      <p:sp>
        <p:nvSpPr>
          <p:cNvPr id="8206" name="Rectangle 100"/>
          <p:cNvSpPr>
            <a:spLocks noChangeArrowheads="1"/>
          </p:cNvSpPr>
          <p:nvPr/>
        </p:nvSpPr>
        <p:spPr bwMode="auto">
          <a:xfrm>
            <a:off x="5511800" y="5092700"/>
            <a:ext cx="16859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Vinegar, cola</a:t>
            </a:r>
          </a:p>
        </p:txBody>
      </p:sp>
      <p:sp>
        <p:nvSpPr>
          <p:cNvPr id="8207" name="Rectangle 101"/>
          <p:cNvSpPr>
            <a:spLocks noChangeArrowheads="1"/>
          </p:cNvSpPr>
          <p:nvPr/>
        </p:nvSpPr>
        <p:spPr bwMode="auto">
          <a:xfrm>
            <a:off x="5481638" y="5461000"/>
            <a:ext cx="159226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Lemon juice</a:t>
            </a:r>
          </a:p>
        </p:txBody>
      </p:sp>
      <p:sp>
        <p:nvSpPr>
          <p:cNvPr id="8208" name="Rectangle 102"/>
          <p:cNvSpPr>
            <a:spLocks noChangeArrowheads="1"/>
          </p:cNvSpPr>
          <p:nvPr/>
        </p:nvSpPr>
        <p:spPr bwMode="auto">
          <a:xfrm>
            <a:off x="5492750" y="5873750"/>
            <a:ext cx="22225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Hydrochloric acid</a:t>
            </a:r>
          </a:p>
        </p:txBody>
      </p:sp>
      <p:sp>
        <p:nvSpPr>
          <p:cNvPr id="8209" name="Rectangle 103"/>
          <p:cNvSpPr>
            <a:spLocks noChangeArrowheads="1"/>
          </p:cNvSpPr>
          <p:nvPr/>
        </p:nvSpPr>
        <p:spPr bwMode="auto">
          <a:xfrm>
            <a:off x="5483225" y="6229350"/>
            <a:ext cx="2946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Concentrated nitric acid</a:t>
            </a:r>
          </a:p>
        </p:txBody>
      </p:sp>
      <p:sp>
        <p:nvSpPr>
          <p:cNvPr id="8210" name="Rectangle 104"/>
          <p:cNvSpPr>
            <a:spLocks noChangeArrowheads="1"/>
          </p:cNvSpPr>
          <p:nvPr/>
        </p:nvSpPr>
        <p:spPr bwMode="auto">
          <a:xfrm rot="-5400000">
            <a:off x="544513" y="4938713"/>
            <a:ext cx="15113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More acidic</a:t>
            </a:r>
          </a:p>
        </p:txBody>
      </p:sp>
      <p:sp>
        <p:nvSpPr>
          <p:cNvPr id="8211" name="Rectangle 105"/>
          <p:cNvSpPr>
            <a:spLocks noChangeArrowheads="1"/>
          </p:cNvSpPr>
          <p:nvPr/>
        </p:nvSpPr>
        <p:spPr bwMode="auto">
          <a:xfrm>
            <a:off x="923925" y="3563938"/>
            <a:ext cx="1404938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Neutral pH</a:t>
            </a:r>
          </a:p>
        </p:txBody>
      </p:sp>
      <p:sp>
        <p:nvSpPr>
          <p:cNvPr id="8212" name="Rectangle 106"/>
          <p:cNvSpPr>
            <a:spLocks noChangeArrowheads="1"/>
          </p:cNvSpPr>
          <p:nvPr/>
        </p:nvSpPr>
        <p:spPr bwMode="auto">
          <a:xfrm rot="-5400000">
            <a:off x="429419" y="2099469"/>
            <a:ext cx="171291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More alkaline</a:t>
            </a:r>
          </a:p>
        </p:txBody>
      </p:sp>
      <p:sp>
        <p:nvSpPr>
          <p:cNvPr id="8213" name="Rectangle 107"/>
          <p:cNvSpPr>
            <a:spLocks noChangeArrowheads="1"/>
          </p:cNvSpPr>
          <p:nvPr/>
        </p:nvSpPr>
        <p:spPr bwMode="auto">
          <a:xfrm>
            <a:off x="2362200" y="906463"/>
            <a:ext cx="452438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14</a:t>
            </a:r>
          </a:p>
        </p:txBody>
      </p:sp>
      <p:sp>
        <p:nvSpPr>
          <p:cNvPr id="8214" name="Rectangle 108"/>
          <p:cNvSpPr>
            <a:spLocks noChangeArrowheads="1"/>
          </p:cNvSpPr>
          <p:nvPr/>
        </p:nvSpPr>
        <p:spPr bwMode="auto">
          <a:xfrm>
            <a:off x="2362200" y="1282700"/>
            <a:ext cx="452438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13</a:t>
            </a:r>
          </a:p>
        </p:txBody>
      </p:sp>
      <p:sp>
        <p:nvSpPr>
          <p:cNvPr id="8215" name="Rectangle 109"/>
          <p:cNvSpPr>
            <a:spLocks noChangeArrowheads="1"/>
          </p:cNvSpPr>
          <p:nvPr/>
        </p:nvSpPr>
        <p:spPr bwMode="auto">
          <a:xfrm>
            <a:off x="2362200" y="1695450"/>
            <a:ext cx="452438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12</a:t>
            </a:r>
          </a:p>
        </p:txBody>
      </p:sp>
      <p:sp>
        <p:nvSpPr>
          <p:cNvPr id="8216" name="Rectangle 110"/>
          <p:cNvSpPr>
            <a:spLocks noChangeArrowheads="1"/>
          </p:cNvSpPr>
          <p:nvPr/>
        </p:nvSpPr>
        <p:spPr bwMode="auto">
          <a:xfrm>
            <a:off x="2362200" y="2068513"/>
            <a:ext cx="452438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11</a:t>
            </a:r>
          </a:p>
        </p:txBody>
      </p:sp>
      <p:sp>
        <p:nvSpPr>
          <p:cNvPr id="8217" name="Rectangle 111"/>
          <p:cNvSpPr>
            <a:spLocks noChangeArrowheads="1"/>
          </p:cNvSpPr>
          <p:nvPr/>
        </p:nvSpPr>
        <p:spPr bwMode="auto">
          <a:xfrm>
            <a:off x="2362200" y="2447925"/>
            <a:ext cx="452438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10</a:t>
            </a:r>
          </a:p>
        </p:txBody>
      </p:sp>
      <p:sp>
        <p:nvSpPr>
          <p:cNvPr id="8218" name="Rectangle 112"/>
          <p:cNvSpPr>
            <a:spLocks noChangeArrowheads="1"/>
          </p:cNvSpPr>
          <p:nvPr/>
        </p:nvSpPr>
        <p:spPr bwMode="auto">
          <a:xfrm>
            <a:off x="2428875" y="2822575"/>
            <a:ext cx="319088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9</a:t>
            </a:r>
          </a:p>
        </p:txBody>
      </p:sp>
      <p:sp>
        <p:nvSpPr>
          <p:cNvPr id="8219" name="Rectangle 113"/>
          <p:cNvSpPr>
            <a:spLocks noChangeArrowheads="1"/>
          </p:cNvSpPr>
          <p:nvPr/>
        </p:nvSpPr>
        <p:spPr bwMode="auto">
          <a:xfrm>
            <a:off x="2428875" y="3187700"/>
            <a:ext cx="319088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8</a:t>
            </a:r>
          </a:p>
        </p:txBody>
      </p:sp>
      <p:sp>
        <p:nvSpPr>
          <p:cNvPr id="8220" name="Rectangle 114"/>
          <p:cNvSpPr>
            <a:spLocks noChangeArrowheads="1"/>
          </p:cNvSpPr>
          <p:nvPr/>
        </p:nvSpPr>
        <p:spPr bwMode="auto">
          <a:xfrm>
            <a:off x="2428875" y="3570288"/>
            <a:ext cx="319088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7</a:t>
            </a:r>
          </a:p>
        </p:txBody>
      </p:sp>
      <p:sp>
        <p:nvSpPr>
          <p:cNvPr id="8221" name="Rectangle 115"/>
          <p:cNvSpPr>
            <a:spLocks noChangeArrowheads="1"/>
          </p:cNvSpPr>
          <p:nvPr/>
        </p:nvSpPr>
        <p:spPr bwMode="auto">
          <a:xfrm>
            <a:off x="2428875" y="3941763"/>
            <a:ext cx="319088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6</a:t>
            </a:r>
          </a:p>
        </p:txBody>
      </p:sp>
      <p:sp>
        <p:nvSpPr>
          <p:cNvPr id="8222" name="Rectangle 116"/>
          <p:cNvSpPr>
            <a:spLocks noChangeArrowheads="1"/>
          </p:cNvSpPr>
          <p:nvPr/>
        </p:nvSpPr>
        <p:spPr bwMode="auto">
          <a:xfrm>
            <a:off x="2428875" y="4318000"/>
            <a:ext cx="319088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5</a:t>
            </a:r>
          </a:p>
        </p:txBody>
      </p:sp>
      <p:sp>
        <p:nvSpPr>
          <p:cNvPr id="8223" name="Rectangle 117"/>
          <p:cNvSpPr>
            <a:spLocks noChangeArrowheads="1"/>
          </p:cNvSpPr>
          <p:nvPr/>
        </p:nvSpPr>
        <p:spPr bwMode="auto">
          <a:xfrm>
            <a:off x="2428875" y="4700588"/>
            <a:ext cx="319088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4</a:t>
            </a:r>
          </a:p>
        </p:txBody>
      </p:sp>
      <p:sp>
        <p:nvSpPr>
          <p:cNvPr id="8224" name="Rectangle 118"/>
          <p:cNvSpPr>
            <a:spLocks noChangeArrowheads="1"/>
          </p:cNvSpPr>
          <p:nvPr/>
        </p:nvSpPr>
        <p:spPr bwMode="auto">
          <a:xfrm>
            <a:off x="2428875" y="5097463"/>
            <a:ext cx="319088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3</a:t>
            </a:r>
          </a:p>
        </p:txBody>
      </p:sp>
      <p:sp>
        <p:nvSpPr>
          <p:cNvPr id="8225" name="Rectangle 119"/>
          <p:cNvSpPr>
            <a:spLocks noChangeArrowheads="1"/>
          </p:cNvSpPr>
          <p:nvPr/>
        </p:nvSpPr>
        <p:spPr bwMode="auto">
          <a:xfrm>
            <a:off x="2428875" y="5480050"/>
            <a:ext cx="319088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2</a:t>
            </a:r>
          </a:p>
        </p:txBody>
      </p:sp>
      <p:sp>
        <p:nvSpPr>
          <p:cNvPr id="8226" name="Rectangle 120"/>
          <p:cNvSpPr>
            <a:spLocks noChangeArrowheads="1"/>
          </p:cNvSpPr>
          <p:nvPr/>
        </p:nvSpPr>
        <p:spPr bwMode="auto">
          <a:xfrm>
            <a:off x="2428875" y="5854700"/>
            <a:ext cx="319088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1</a:t>
            </a:r>
          </a:p>
        </p:txBody>
      </p:sp>
      <p:sp>
        <p:nvSpPr>
          <p:cNvPr id="8227" name="Rectangle 121"/>
          <p:cNvSpPr>
            <a:spLocks noChangeArrowheads="1"/>
          </p:cNvSpPr>
          <p:nvPr/>
        </p:nvSpPr>
        <p:spPr bwMode="auto">
          <a:xfrm>
            <a:off x="3779838" y="1317625"/>
            <a:ext cx="72707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10</a:t>
            </a:r>
            <a:r>
              <a:rPr lang="en-US" altLang="en-US" sz="1900" b="1" baseline="40000">
                <a:latin typeface="Helvetica" pitchFamily="28" charset="0"/>
              </a:rPr>
              <a:t>–13</a:t>
            </a:r>
            <a:endParaRPr lang="en-US" altLang="en-US" sz="1900" b="1">
              <a:latin typeface="Helvetica" pitchFamily="28" charset="0"/>
            </a:endParaRPr>
          </a:p>
        </p:txBody>
      </p:sp>
      <p:sp>
        <p:nvSpPr>
          <p:cNvPr id="8228" name="Rectangle 122"/>
          <p:cNvSpPr>
            <a:spLocks noChangeArrowheads="1"/>
          </p:cNvSpPr>
          <p:nvPr/>
        </p:nvSpPr>
        <p:spPr bwMode="auto">
          <a:xfrm>
            <a:off x="3795713" y="2066925"/>
            <a:ext cx="72707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10</a:t>
            </a:r>
            <a:r>
              <a:rPr lang="en-US" altLang="en-US" sz="1900" b="1" baseline="40000">
                <a:latin typeface="Helvetica" pitchFamily="28" charset="0"/>
              </a:rPr>
              <a:t>–11</a:t>
            </a:r>
            <a:endParaRPr lang="en-US" altLang="en-US" sz="1900" b="1">
              <a:latin typeface="Helvetica" pitchFamily="28" charset="0"/>
            </a:endParaRPr>
          </a:p>
        </p:txBody>
      </p:sp>
      <p:sp>
        <p:nvSpPr>
          <p:cNvPr id="8229" name="Rectangle 123"/>
          <p:cNvSpPr>
            <a:spLocks noChangeArrowheads="1"/>
          </p:cNvSpPr>
          <p:nvPr/>
        </p:nvSpPr>
        <p:spPr bwMode="auto">
          <a:xfrm>
            <a:off x="3770313" y="2825750"/>
            <a:ext cx="636587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10</a:t>
            </a:r>
            <a:r>
              <a:rPr lang="en-US" altLang="en-US" sz="1900" b="1" baseline="40000">
                <a:latin typeface="Helvetica" pitchFamily="28" charset="0"/>
              </a:rPr>
              <a:t>–9</a:t>
            </a:r>
            <a:endParaRPr lang="en-US" altLang="en-US" sz="1900" b="1">
              <a:latin typeface="Helvetica" pitchFamily="28" charset="0"/>
            </a:endParaRPr>
          </a:p>
        </p:txBody>
      </p:sp>
      <p:sp>
        <p:nvSpPr>
          <p:cNvPr id="8230" name="Rectangle 124"/>
          <p:cNvSpPr>
            <a:spLocks noChangeArrowheads="1"/>
          </p:cNvSpPr>
          <p:nvPr/>
        </p:nvSpPr>
        <p:spPr bwMode="auto">
          <a:xfrm>
            <a:off x="3767138" y="3584575"/>
            <a:ext cx="636587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10</a:t>
            </a:r>
            <a:r>
              <a:rPr lang="en-US" altLang="en-US" sz="1900" b="1" baseline="40000">
                <a:latin typeface="Helvetica" pitchFamily="28" charset="0"/>
              </a:rPr>
              <a:t>–7</a:t>
            </a:r>
            <a:endParaRPr lang="en-US" altLang="en-US" sz="1900" b="1">
              <a:latin typeface="Helvetica" pitchFamily="28" charset="0"/>
            </a:endParaRPr>
          </a:p>
        </p:txBody>
      </p:sp>
      <p:sp>
        <p:nvSpPr>
          <p:cNvPr id="8231" name="Rectangle 125"/>
          <p:cNvSpPr>
            <a:spLocks noChangeArrowheads="1"/>
          </p:cNvSpPr>
          <p:nvPr/>
        </p:nvSpPr>
        <p:spPr bwMode="auto">
          <a:xfrm>
            <a:off x="3808413" y="4318000"/>
            <a:ext cx="636587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10</a:t>
            </a:r>
            <a:r>
              <a:rPr lang="en-US" altLang="en-US" sz="1900" b="1" baseline="40000">
                <a:latin typeface="Helvetica" pitchFamily="28" charset="0"/>
              </a:rPr>
              <a:t>–5</a:t>
            </a:r>
            <a:endParaRPr lang="en-US" altLang="en-US" sz="1900" b="1">
              <a:latin typeface="Helvetica" pitchFamily="28" charset="0"/>
            </a:endParaRPr>
          </a:p>
        </p:txBody>
      </p:sp>
      <p:sp>
        <p:nvSpPr>
          <p:cNvPr id="8232" name="Rectangle 126"/>
          <p:cNvSpPr>
            <a:spLocks noChangeArrowheads="1"/>
          </p:cNvSpPr>
          <p:nvPr/>
        </p:nvSpPr>
        <p:spPr bwMode="auto">
          <a:xfrm>
            <a:off x="3779838" y="5075238"/>
            <a:ext cx="636587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10</a:t>
            </a:r>
            <a:r>
              <a:rPr lang="en-US" altLang="en-US" sz="1900" b="1" baseline="40000">
                <a:latin typeface="Helvetica" pitchFamily="28" charset="0"/>
              </a:rPr>
              <a:t>–3</a:t>
            </a:r>
            <a:endParaRPr lang="en-US" altLang="en-US" sz="1900" b="1">
              <a:latin typeface="Helvetica" pitchFamily="28" charset="0"/>
            </a:endParaRPr>
          </a:p>
        </p:txBody>
      </p:sp>
      <p:sp>
        <p:nvSpPr>
          <p:cNvPr id="8233" name="Rectangle 127"/>
          <p:cNvSpPr>
            <a:spLocks noChangeArrowheads="1"/>
          </p:cNvSpPr>
          <p:nvPr/>
        </p:nvSpPr>
        <p:spPr bwMode="auto">
          <a:xfrm>
            <a:off x="3795713" y="5862638"/>
            <a:ext cx="636587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10</a:t>
            </a:r>
            <a:r>
              <a:rPr lang="en-US" altLang="en-US" sz="1900" b="1" baseline="40000">
                <a:latin typeface="Helvetica" pitchFamily="28" charset="0"/>
              </a:rPr>
              <a:t>–1</a:t>
            </a:r>
            <a:endParaRPr lang="en-US" altLang="en-US" sz="1900" b="1">
              <a:latin typeface="Helvetica" pitchFamily="28" charset="0"/>
            </a:endParaRPr>
          </a:p>
        </p:txBody>
      </p:sp>
      <p:sp>
        <p:nvSpPr>
          <p:cNvPr id="8234" name="Rectangle 128"/>
          <p:cNvSpPr>
            <a:spLocks noChangeArrowheads="1"/>
          </p:cNvSpPr>
          <p:nvPr/>
        </p:nvSpPr>
        <p:spPr bwMode="auto">
          <a:xfrm>
            <a:off x="2428875" y="6243638"/>
            <a:ext cx="319088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900" b="1">
                <a:latin typeface="Helvetica" pitchFamily="28" charset="0"/>
              </a:rPr>
              <a:t>0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006"/>
    </mc:Choice>
    <mc:Fallback xmlns="">
      <p:transition spd="slow" advTm="820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4763" y="-4763"/>
            <a:ext cx="9144000" cy="733426"/>
          </a:xfrm>
        </p:spPr>
        <p:txBody>
          <a:bodyPr lIns="182880" tIns="91440" rIns="182880" bIns="91440">
            <a:spAutoFit/>
          </a:bodyPr>
          <a:lstStyle/>
          <a:p>
            <a:r>
              <a:rPr lang="en-US" altLang="en-US"/>
              <a:t>Buffers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412750" y="1028700"/>
            <a:ext cx="8305800" cy="4953000"/>
          </a:xfrm>
        </p:spPr>
        <p:txBody>
          <a:bodyPr/>
          <a:lstStyle/>
          <a:p>
            <a:r>
              <a:rPr lang="en-US" altLang="en-US"/>
              <a:t>Minimize pH change</a:t>
            </a:r>
          </a:p>
          <a:p>
            <a:r>
              <a:rPr lang="en-US" altLang="en-US"/>
              <a:t>Help maintain stable pH in body fluids</a:t>
            </a:r>
          </a:p>
          <a:p>
            <a:r>
              <a:rPr lang="en-US" altLang="en-US"/>
              <a:t>Carbonic acid and bicarbonate act as one of the body’s most important buffer pairs</a:t>
            </a:r>
          </a:p>
          <a:p>
            <a:pPr lvl="2"/>
            <a:r>
              <a:rPr lang="en-US" altLang="en-US"/>
              <a:t>HCO</a:t>
            </a:r>
            <a:r>
              <a:rPr lang="en-US" altLang="en-US" baseline="-25000"/>
              <a:t>3</a:t>
            </a:r>
            <a:r>
              <a:rPr lang="en-US" altLang="en-US" baseline="30000"/>
              <a:t>-</a:t>
            </a:r>
            <a:r>
              <a:rPr lang="en-US" altLang="en-US"/>
              <a:t>  +  H</a:t>
            </a:r>
            <a:r>
              <a:rPr lang="en-US" altLang="en-US" baseline="30000"/>
              <a:t>+</a:t>
            </a:r>
            <a:r>
              <a:rPr lang="en-US" altLang="en-US"/>
              <a:t>        H</a:t>
            </a:r>
            <a:r>
              <a:rPr lang="en-US" altLang="en-US" baseline="-25000"/>
              <a:t>2</a:t>
            </a:r>
            <a:r>
              <a:rPr lang="en-US" altLang="en-US"/>
              <a:t>CO</a:t>
            </a:r>
            <a:r>
              <a:rPr lang="en-US" altLang="en-US" baseline="-25000"/>
              <a:t>3</a:t>
            </a:r>
          </a:p>
          <a:p>
            <a:endParaRPr lang="en-US" altLang="en-US"/>
          </a:p>
        </p:txBody>
      </p:sp>
      <p:cxnSp>
        <p:nvCxnSpPr>
          <p:cNvPr id="9220" name="Straight Arrow Connector 6"/>
          <p:cNvCxnSpPr>
            <a:cxnSpLocks noChangeShapeType="1"/>
          </p:cNvCxnSpPr>
          <p:nvPr/>
        </p:nvCxnSpPr>
        <p:spPr bwMode="auto">
          <a:xfrm>
            <a:off x="3476625" y="3482975"/>
            <a:ext cx="363538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871"/>
    </mc:Choice>
    <mc:Fallback xmlns="">
      <p:transition spd="slow" advTm="958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0.1|50.2|33|33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1|12.9|5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6.3|50.3"/>
</p:tagLst>
</file>

<file path=ppt/theme/theme1.xml><?xml version="1.0" encoding="utf-8"?>
<a:theme xmlns:a="http://schemas.openxmlformats.org/drawingml/2006/main" name="Johnson_6e_PPT_template">
  <a:themeElements>
    <a:clrScheme name="Johnson_6e_PPT_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Johnson_6e_PPT_template_1line">
  <a:themeElements>
    <a:clrScheme name="Johnson_6e_PPT_template_1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1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_1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Gmac6:Applications:Microsoft Office 2004:Templates:My Templates:Johnson_6e_PPT_template_1line.pot</Template>
  <TotalTime>7629</TotalTime>
  <Words>226</Words>
  <Application>Microsoft Office PowerPoint</Application>
  <PresentationFormat>On-screen Show (4:3)</PresentationFormat>
  <Paragraphs>76</Paragraphs>
  <Slides>6</Slides>
  <Notes>6</Notes>
  <HiddenSlides>0</HiddenSlides>
  <MMClips>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Bookman Old Style</vt:lpstr>
      <vt:lpstr>Helvetica</vt:lpstr>
      <vt:lpstr>Times New Roman</vt:lpstr>
      <vt:lpstr>Johnson_6e_PPT_template</vt:lpstr>
      <vt:lpstr>Johnson_6e_PPT_template_1line</vt:lpstr>
      <vt:lpstr>Life Depends on Water</vt:lpstr>
      <vt:lpstr>Water Is the Biological Solvent</vt:lpstr>
      <vt:lpstr>PowerPoint Presentation</vt:lpstr>
      <vt:lpstr>The Importance of Hydrogen Ions</vt:lpstr>
      <vt:lpstr>PowerPoint Presentation</vt:lpstr>
      <vt:lpstr>Buffers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 Depends on Water</dc:title>
  <dc:creator>Gary</dc:creator>
  <cp:lastModifiedBy>Gary</cp:lastModifiedBy>
  <cp:revision>500</cp:revision>
  <cp:lastPrinted>2002-04-29T18:54:29Z</cp:lastPrinted>
  <dcterms:created xsi:type="dcterms:W3CDTF">2000-12-11T01:39:32Z</dcterms:created>
  <dcterms:modified xsi:type="dcterms:W3CDTF">2019-12-19T17:56:48Z</dcterms:modified>
</cp:coreProperties>
</file>