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74" r:id="rId2"/>
    <p:sldMasterId id="2147483675" r:id="rId3"/>
  </p:sldMasterIdLst>
  <p:notesMasterIdLst>
    <p:notesMasterId r:id="rId12"/>
  </p:notesMasterIdLst>
  <p:handoutMasterIdLst>
    <p:handoutMasterId r:id="rId13"/>
  </p:handoutMasterIdLst>
  <p:sldIdLst>
    <p:sldId id="407" r:id="rId4"/>
    <p:sldId id="370" r:id="rId5"/>
    <p:sldId id="402" r:id="rId6"/>
    <p:sldId id="401" r:id="rId7"/>
    <p:sldId id="404" r:id="rId8"/>
    <p:sldId id="403" r:id="rId9"/>
    <p:sldId id="405" r:id="rId10"/>
    <p:sldId id="40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ＭＳ Ｐゴシック" pitchFamily="2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8" autoAdjust="0"/>
    <p:restoredTop sz="99195" autoAdjust="0"/>
  </p:normalViewPr>
  <p:slideViewPr>
    <p:cSldViewPr snapToGrid="0">
      <p:cViewPr varScale="1">
        <p:scale>
          <a:sx n="133" d="100"/>
          <a:sy n="133" d="100"/>
        </p:scale>
        <p:origin x="-948" y="-78"/>
      </p:cViewPr>
      <p:guideLst>
        <p:guide orient="horz" pos="294"/>
        <p:guide orient="horz" pos="315"/>
        <p:guide orient="horz" pos="2161"/>
        <p:guide orient="horz" pos="301"/>
        <p:guide orient="horz" pos="836"/>
        <p:guide orient="horz" pos="913"/>
        <p:guide pos="2874"/>
        <p:guide pos="260"/>
        <p:guide pos="3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C4D4D74B-0BDC-40DC-96FE-0EB808A46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38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Bookman Old Style" pitchFamily="18" charset="0"/>
                <a:ea typeface="+mn-ea"/>
              </a:defRPr>
            </a:lvl1pPr>
          </a:lstStyle>
          <a:p>
            <a:pPr>
              <a:defRPr/>
            </a:pPr>
            <a:fld id="{5CF941F2-A570-4C08-A5B9-8980050E4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309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fld id="{84589C96-C8EC-49AE-8F15-F4FDF04C0D9E}" type="slidenum">
              <a:rPr lang="en-US" altLang="en-US" sz="1200" smtClean="0">
                <a:latin typeface="Bookman Old Style" pitchFamily="28" charset="0"/>
              </a:rPr>
              <a:pPr/>
              <a:t>2</a:t>
            </a:fld>
            <a:endParaRPr lang="en-US" altLang="en-US" sz="1200" smtClean="0">
              <a:latin typeface="Bookman Old Style" pitchFamily="2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Bookman Old Style" pitchFamily="2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74662" y="95091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865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7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95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93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5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786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7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86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95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61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94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07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77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0967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33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29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326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3264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6046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85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23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12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27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46496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04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511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84486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4594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872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672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3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684213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 sz="3600">
              <a:solidFill>
                <a:srgbClr val="0A29AA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Gary\Desktop\Gary's Files\Teaching\GCC\BIO102 - Human Biology Online\02 - Chemistry\chemist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80" y="1436267"/>
            <a:ext cx="6572212" cy="483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279400" y="157163"/>
            <a:ext cx="86502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 smtClean="0"/>
              <a:t>Chemistry</a:t>
            </a:r>
          </a:p>
        </p:txBody>
      </p:sp>
      <p:pic>
        <p:nvPicPr>
          <p:cNvPr id="7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9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3" descr="ServDisk_02:Johnson_IRDVD_TA:Johnson_MM:Johnson_PPT:Johnson_Lects:Sample_Design:Strip.png"/>
          <p:cNvSpPr>
            <a:spLocks noGrp="1" noChangeArrowheads="1"/>
          </p:cNvSpPr>
          <p:nvPr>
            <p:ph type="title" idx="4294967295"/>
          </p:nvPr>
        </p:nvSpPr>
        <p:spPr>
          <a:xfrm>
            <a:off x="4763" y="-3175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All Matter Consists of Elements</a:t>
            </a:r>
          </a:p>
        </p:txBody>
      </p:sp>
      <p:sp>
        <p:nvSpPr>
          <p:cNvPr id="4099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400050" y="855663"/>
            <a:ext cx="7772400" cy="5621337"/>
          </a:xfrm>
        </p:spPr>
        <p:txBody>
          <a:bodyPr/>
          <a:lstStyle/>
          <a:p>
            <a:r>
              <a:rPr lang="en-US" altLang="en-US" b="1" smtClean="0"/>
              <a:t>Chemistry</a:t>
            </a:r>
            <a:r>
              <a:rPr lang="en-US" altLang="en-US" smtClean="0"/>
              <a:t> is the study of matter</a:t>
            </a:r>
          </a:p>
          <a:p>
            <a:r>
              <a:rPr lang="en-US" altLang="en-US" b="1" smtClean="0"/>
              <a:t>Matter is:</a:t>
            </a:r>
          </a:p>
          <a:p>
            <a:pPr lvl="1"/>
            <a:r>
              <a:rPr lang="en-US" altLang="en-US" sz="3000" smtClean="0"/>
              <a:t>Anything that has mass and occupies space</a:t>
            </a:r>
          </a:p>
          <a:p>
            <a:pPr lvl="1"/>
            <a:r>
              <a:rPr lang="en-US" altLang="en-US" sz="3000" smtClean="0"/>
              <a:t>Composed of elements</a:t>
            </a:r>
          </a:p>
          <a:p>
            <a:r>
              <a:rPr lang="en-US" altLang="en-US" b="1" smtClean="0"/>
              <a:t>Elements</a:t>
            </a:r>
          </a:p>
          <a:p>
            <a:pPr lvl="1"/>
            <a:r>
              <a:rPr lang="en-US" altLang="en-US" sz="3000" smtClean="0"/>
              <a:t>Cannot be broken down to a simpler form</a:t>
            </a:r>
          </a:p>
          <a:p>
            <a:pPr lvl="1"/>
            <a:r>
              <a:rPr lang="en-US" altLang="en-US" sz="3000" smtClean="0"/>
              <a:t>Periodic table of elements – lists all known elements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51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99" descr="02_02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"/>
          <a:stretch>
            <a:fillRect/>
          </a:stretch>
        </p:blipFill>
        <p:spPr bwMode="auto">
          <a:xfrm>
            <a:off x="296863" y="587375"/>
            <a:ext cx="8548687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Freeform 100"/>
          <p:cNvSpPr>
            <a:spLocks/>
          </p:cNvSpPr>
          <p:nvPr/>
        </p:nvSpPr>
        <p:spPr bwMode="auto">
          <a:xfrm>
            <a:off x="909638" y="706438"/>
            <a:ext cx="400050" cy="354012"/>
          </a:xfrm>
          <a:custGeom>
            <a:avLst/>
            <a:gdLst>
              <a:gd name="T0" fmla="*/ 2147483647 w 258"/>
              <a:gd name="T1" fmla="*/ 2147483647 h 231"/>
              <a:gd name="T2" fmla="*/ 2147483647 w 258"/>
              <a:gd name="T3" fmla="*/ 0 h 231"/>
              <a:gd name="T4" fmla="*/ 0 w 258"/>
              <a:gd name="T5" fmla="*/ 0 h 23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8" h="231">
                <a:moveTo>
                  <a:pt x="258" y="231"/>
                </a:moveTo>
                <a:lnTo>
                  <a:pt x="110" y="0"/>
                </a:lnTo>
                <a:lnTo>
                  <a:pt x="0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Freeform 101"/>
          <p:cNvSpPr>
            <a:spLocks/>
          </p:cNvSpPr>
          <p:nvPr/>
        </p:nvSpPr>
        <p:spPr bwMode="auto">
          <a:xfrm>
            <a:off x="1452563" y="974725"/>
            <a:ext cx="498475" cy="488950"/>
          </a:xfrm>
          <a:custGeom>
            <a:avLst/>
            <a:gdLst>
              <a:gd name="T0" fmla="*/ 0 w 314"/>
              <a:gd name="T1" fmla="*/ 2147483647 h 308"/>
              <a:gd name="T2" fmla="*/ 2147483647 w 314"/>
              <a:gd name="T3" fmla="*/ 0 h 308"/>
              <a:gd name="T4" fmla="*/ 2147483647 w 314"/>
              <a:gd name="T5" fmla="*/ 0 h 3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4" h="308">
                <a:moveTo>
                  <a:pt x="0" y="308"/>
                </a:moveTo>
                <a:lnTo>
                  <a:pt x="194" y="0"/>
                </a:lnTo>
                <a:lnTo>
                  <a:pt x="314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Text Box 102"/>
          <p:cNvSpPr txBox="1">
            <a:spLocks noChangeArrowheads="1"/>
          </p:cNvSpPr>
          <p:nvPr/>
        </p:nvSpPr>
        <p:spPr bwMode="auto">
          <a:xfrm>
            <a:off x="250825" y="547688"/>
            <a:ext cx="8366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Group</a:t>
            </a:r>
          </a:p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number</a:t>
            </a:r>
          </a:p>
        </p:txBody>
      </p:sp>
      <p:sp>
        <p:nvSpPr>
          <p:cNvPr id="7175" name="Oval 103"/>
          <p:cNvSpPr>
            <a:spLocks noChangeArrowheads="1"/>
          </p:cNvSpPr>
          <p:nvPr/>
        </p:nvSpPr>
        <p:spPr bwMode="auto">
          <a:xfrm>
            <a:off x="1303338" y="1006475"/>
            <a:ext cx="173037" cy="173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algn="ctr"/>
            <a:endParaRPr lang="en-US" altLang="en-US" sz="1100">
              <a:latin typeface="Helvetica" pitchFamily="28" charset="0"/>
            </a:endParaRPr>
          </a:p>
        </p:txBody>
      </p:sp>
      <p:sp>
        <p:nvSpPr>
          <p:cNvPr id="7176" name="Text Box 104"/>
          <p:cNvSpPr txBox="1">
            <a:spLocks noChangeArrowheads="1"/>
          </p:cNvSpPr>
          <p:nvPr/>
        </p:nvSpPr>
        <p:spPr bwMode="auto">
          <a:xfrm>
            <a:off x="247650" y="1066800"/>
            <a:ext cx="8366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Atomic</a:t>
            </a:r>
          </a:p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number</a:t>
            </a:r>
          </a:p>
        </p:txBody>
      </p:sp>
      <p:sp>
        <p:nvSpPr>
          <p:cNvPr id="7177" name="Text Box 105"/>
          <p:cNvSpPr txBox="1">
            <a:spLocks noChangeArrowheads="1"/>
          </p:cNvSpPr>
          <p:nvPr/>
        </p:nvSpPr>
        <p:spPr bwMode="auto">
          <a:xfrm>
            <a:off x="1885950" y="838200"/>
            <a:ext cx="1547813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Element symbol</a:t>
            </a:r>
          </a:p>
        </p:txBody>
      </p:sp>
      <p:sp>
        <p:nvSpPr>
          <p:cNvPr id="7178" name="Text Box 106"/>
          <p:cNvSpPr txBox="1">
            <a:spLocks noChangeArrowheads="1"/>
          </p:cNvSpPr>
          <p:nvPr/>
        </p:nvSpPr>
        <p:spPr bwMode="auto">
          <a:xfrm>
            <a:off x="1885950" y="1114425"/>
            <a:ext cx="1290638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Atomic mass</a:t>
            </a:r>
          </a:p>
        </p:txBody>
      </p:sp>
      <p:sp>
        <p:nvSpPr>
          <p:cNvPr id="7179" name="Text Box 107"/>
          <p:cNvSpPr txBox="1">
            <a:spLocks noChangeArrowheads="1"/>
          </p:cNvSpPr>
          <p:nvPr/>
        </p:nvSpPr>
        <p:spPr bwMode="auto">
          <a:xfrm>
            <a:off x="2686050" y="1641475"/>
            <a:ext cx="1093788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Nonmetals</a:t>
            </a:r>
            <a:endParaRPr lang="en-US" altLang="en-US" sz="1100" b="1">
              <a:latin typeface="Helvetica" pitchFamily="28" charset="0"/>
            </a:endParaRPr>
          </a:p>
        </p:txBody>
      </p:sp>
      <p:sp>
        <p:nvSpPr>
          <p:cNvPr id="7180" name="Text Box 108"/>
          <p:cNvSpPr txBox="1">
            <a:spLocks noChangeArrowheads="1"/>
          </p:cNvSpPr>
          <p:nvPr/>
        </p:nvSpPr>
        <p:spPr bwMode="auto">
          <a:xfrm>
            <a:off x="2690813" y="1973263"/>
            <a:ext cx="738187" cy="2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Metals</a:t>
            </a:r>
          </a:p>
        </p:txBody>
      </p:sp>
      <p:sp>
        <p:nvSpPr>
          <p:cNvPr id="7181" name="Text Box 109"/>
          <p:cNvSpPr txBox="1">
            <a:spLocks noChangeArrowheads="1"/>
          </p:cNvSpPr>
          <p:nvPr/>
        </p:nvSpPr>
        <p:spPr bwMode="auto">
          <a:xfrm>
            <a:off x="3322638" y="2254250"/>
            <a:ext cx="1863725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Transition elements</a:t>
            </a:r>
          </a:p>
        </p:txBody>
      </p:sp>
      <p:sp>
        <p:nvSpPr>
          <p:cNvPr id="7182" name="Text Box 110"/>
          <p:cNvSpPr txBox="1">
            <a:spLocks noChangeArrowheads="1"/>
          </p:cNvSpPr>
          <p:nvPr/>
        </p:nvSpPr>
        <p:spPr bwMode="auto">
          <a:xfrm>
            <a:off x="1746250" y="5207000"/>
            <a:ext cx="126206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400" b="1">
                <a:latin typeface="Helvetica" pitchFamily="28" charset="0"/>
              </a:rPr>
              <a:t>Lanthanides</a:t>
            </a:r>
          </a:p>
          <a:p>
            <a:pPr algn="r">
              <a:lnSpc>
                <a:spcPct val="80000"/>
              </a:lnSpc>
            </a:pPr>
            <a:endParaRPr lang="en-US" altLang="en-US" sz="1400" b="1">
              <a:latin typeface="Helvetica" pitchFamily="28" charset="0"/>
            </a:endParaRPr>
          </a:p>
        </p:txBody>
      </p:sp>
      <p:sp>
        <p:nvSpPr>
          <p:cNvPr id="7183" name="Text Box 111"/>
          <p:cNvSpPr txBox="1">
            <a:spLocks noChangeArrowheads="1"/>
          </p:cNvSpPr>
          <p:nvPr/>
        </p:nvSpPr>
        <p:spPr bwMode="auto">
          <a:xfrm>
            <a:off x="1989138" y="5629275"/>
            <a:ext cx="984250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Actinides</a:t>
            </a:r>
          </a:p>
        </p:txBody>
      </p:sp>
      <p:sp>
        <p:nvSpPr>
          <p:cNvPr id="7184" name="Text Box 112"/>
          <p:cNvSpPr txBox="1">
            <a:spLocks noChangeArrowheads="1"/>
          </p:cNvSpPr>
          <p:nvPr/>
        </p:nvSpPr>
        <p:spPr bwMode="auto">
          <a:xfrm>
            <a:off x="7038975" y="4333875"/>
            <a:ext cx="738188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latin typeface="Helvetica" pitchFamily="28" charset="0"/>
              </a:rPr>
              <a:t>Metals</a:t>
            </a:r>
          </a:p>
        </p:txBody>
      </p:sp>
      <p:sp>
        <p:nvSpPr>
          <p:cNvPr id="7185" name="Text Box 113"/>
          <p:cNvSpPr txBox="1">
            <a:spLocks noChangeArrowheads="1"/>
          </p:cNvSpPr>
          <p:nvPr/>
        </p:nvSpPr>
        <p:spPr bwMode="auto">
          <a:xfrm>
            <a:off x="8159750" y="4362450"/>
            <a:ext cx="74771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400" b="1">
                <a:latin typeface="Helvetica" pitchFamily="28" charset="0"/>
              </a:rPr>
              <a:t>Non</a:t>
            </a:r>
          </a:p>
          <a:p>
            <a:pPr>
              <a:lnSpc>
                <a:spcPct val="80000"/>
              </a:lnSpc>
            </a:pPr>
            <a:r>
              <a:rPr lang="en-US" altLang="en-US" sz="1400" b="1">
                <a:latin typeface="Helvetica" pitchFamily="28" charset="0"/>
              </a:rPr>
              <a:t>metals</a:t>
            </a:r>
          </a:p>
        </p:txBody>
      </p:sp>
      <p:sp>
        <p:nvSpPr>
          <p:cNvPr id="7186" name="Freeform 114"/>
          <p:cNvSpPr>
            <a:spLocks/>
          </p:cNvSpPr>
          <p:nvPr/>
        </p:nvSpPr>
        <p:spPr bwMode="auto">
          <a:xfrm>
            <a:off x="1535113" y="1254125"/>
            <a:ext cx="422275" cy="365125"/>
          </a:xfrm>
          <a:custGeom>
            <a:avLst/>
            <a:gdLst>
              <a:gd name="T0" fmla="*/ 0 w 266"/>
              <a:gd name="T1" fmla="*/ 2147483647 h 230"/>
              <a:gd name="T2" fmla="*/ 2147483647 w 266"/>
              <a:gd name="T3" fmla="*/ 0 h 230"/>
              <a:gd name="T4" fmla="*/ 2147483647 w 266"/>
              <a:gd name="T5" fmla="*/ 0 h 2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6" h="230">
                <a:moveTo>
                  <a:pt x="0" y="230"/>
                </a:moveTo>
                <a:lnTo>
                  <a:pt x="146" y="0"/>
                </a:lnTo>
                <a:lnTo>
                  <a:pt x="266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Freeform 115"/>
          <p:cNvSpPr>
            <a:spLocks/>
          </p:cNvSpPr>
          <p:nvPr/>
        </p:nvSpPr>
        <p:spPr bwMode="auto">
          <a:xfrm>
            <a:off x="2062163" y="2592388"/>
            <a:ext cx="4121150" cy="68262"/>
          </a:xfrm>
          <a:custGeom>
            <a:avLst/>
            <a:gdLst>
              <a:gd name="T0" fmla="*/ 0 w 2596"/>
              <a:gd name="T1" fmla="*/ 2147483647 h 43"/>
              <a:gd name="T2" fmla="*/ 2147483647 w 2596"/>
              <a:gd name="T3" fmla="*/ 2147483647 h 43"/>
              <a:gd name="T4" fmla="*/ 2147483647 w 2596"/>
              <a:gd name="T5" fmla="*/ 0 h 43"/>
              <a:gd name="T6" fmla="*/ 2147483647 w 2596"/>
              <a:gd name="T7" fmla="*/ 2147483647 h 43"/>
              <a:gd name="T8" fmla="*/ 2147483647 w 2596"/>
              <a:gd name="T9" fmla="*/ 2147483647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96" h="43">
                <a:moveTo>
                  <a:pt x="0" y="41"/>
                </a:moveTo>
                <a:lnTo>
                  <a:pt x="30" y="3"/>
                </a:lnTo>
                <a:lnTo>
                  <a:pt x="1231" y="0"/>
                </a:lnTo>
                <a:lnTo>
                  <a:pt x="2564" y="1"/>
                </a:lnTo>
                <a:lnTo>
                  <a:pt x="2596" y="43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Freeform 116"/>
          <p:cNvSpPr>
            <a:spLocks/>
          </p:cNvSpPr>
          <p:nvPr/>
        </p:nvSpPr>
        <p:spPr bwMode="auto">
          <a:xfrm>
            <a:off x="4121150" y="2530475"/>
            <a:ext cx="1588" cy="60325"/>
          </a:xfrm>
          <a:custGeom>
            <a:avLst/>
            <a:gdLst>
              <a:gd name="T0" fmla="*/ 0 w 1"/>
              <a:gd name="T1" fmla="*/ 0 h 38"/>
              <a:gd name="T2" fmla="*/ 0 w 1"/>
              <a:gd name="T3" fmla="*/ 2147483647 h 38"/>
              <a:gd name="T4" fmla="*/ 2147483647 w 1"/>
              <a:gd name="T5" fmla="*/ 2147483647 h 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" h="38">
                <a:moveTo>
                  <a:pt x="0" y="0"/>
                </a:moveTo>
                <a:lnTo>
                  <a:pt x="0" y="13"/>
                </a:lnTo>
                <a:lnTo>
                  <a:pt x="1" y="38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Freeform 117"/>
          <p:cNvSpPr>
            <a:spLocks/>
          </p:cNvSpPr>
          <p:nvPr/>
        </p:nvSpPr>
        <p:spPr bwMode="auto">
          <a:xfrm>
            <a:off x="7702550" y="4237038"/>
            <a:ext cx="211138" cy="293687"/>
          </a:xfrm>
          <a:custGeom>
            <a:avLst/>
            <a:gdLst>
              <a:gd name="T0" fmla="*/ 2147483647 w 133"/>
              <a:gd name="T1" fmla="*/ 0 h 185"/>
              <a:gd name="T2" fmla="*/ 2147483647 w 133"/>
              <a:gd name="T3" fmla="*/ 2147483647 h 185"/>
              <a:gd name="T4" fmla="*/ 0 w 133"/>
              <a:gd name="T5" fmla="*/ 2147483647 h 18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3" h="185">
                <a:moveTo>
                  <a:pt x="133" y="0"/>
                </a:moveTo>
                <a:lnTo>
                  <a:pt x="85" y="182"/>
                </a:lnTo>
                <a:lnTo>
                  <a:pt x="0" y="185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Freeform 118"/>
          <p:cNvSpPr>
            <a:spLocks/>
          </p:cNvSpPr>
          <p:nvPr/>
        </p:nvSpPr>
        <p:spPr bwMode="auto">
          <a:xfrm>
            <a:off x="7916863" y="4224338"/>
            <a:ext cx="293687" cy="306387"/>
          </a:xfrm>
          <a:custGeom>
            <a:avLst/>
            <a:gdLst>
              <a:gd name="T0" fmla="*/ 0 w 185"/>
              <a:gd name="T1" fmla="*/ 0 h 193"/>
              <a:gd name="T2" fmla="*/ 2147483647 w 185"/>
              <a:gd name="T3" fmla="*/ 2147483647 h 193"/>
              <a:gd name="T4" fmla="*/ 2147483647 w 185"/>
              <a:gd name="T5" fmla="*/ 2147483647 h 1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5" h="193">
                <a:moveTo>
                  <a:pt x="0" y="0"/>
                </a:moveTo>
                <a:lnTo>
                  <a:pt x="58" y="190"/>
                </a:lnTo>
                <a:lnTo>
                  <a:pt x="185" y="193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AutoShape 119"/>
          <p:cNvSpPr>
            <a:spLocks noChangeArrowheads="1"/>
          </p:cNvSpPr>
          <p:nvPr/>
        </p:nvSpPr>
        <p:spPr bwMode="auto">
          <a:xfrm>
            <a:off x="1331913" y="1220788"/>
            <a:ext cx="115887" cy="115887"/>
          </a:xfrm>
          <a:prstGeom prst="flowChartConnector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92" name="Line 120"/>
          <p:cNvSpPr>
            <a:spLocks noChangeShapeType="1"/>
          </p:cNvSpPr>
          <p:nvPr/>
        </p:nvSpPr>
        <p:spPr bwMode="auto">
          <a:xfrm flipH="1">
            <a:off x="952500" y="127635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704"/>
    </mc:Choice>
    <mc:Fallback xmlns="">
      <p:transition spd="slow" advTm="201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Atoms – Smallest Functional Unit of Elements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400050" y="1201738"/>
            <a:ext cx="7772400" cy="5381625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altLang="en-US" smtClean="0"/>
              <a:t>Atoms consist of</a:t>
            </a:r>
          </a:p>
          <a:p>
            <a:pPr lvl="1">
              <a:spcBef>
                <a:spcPts val="400"/>
              </a:spcBef>
            </a:pPr>
            <a:r>
              <a:rPr lang="en-US" altLang="en-US" smtClean="0"/>
              <a:t>Nucleus (central core)</a:t>
            </a:r>
          </a:p>
          <a:p>
            <a:pPr lvl="2">
              <a:spcBef>
                <a:spcPts val="400"/>
              </a:spcBef>
            </a:pPr>
            <a:r>
              <a:rPr lang="en-US" altLang="en-US" b="1" smtClean="0"/>
              <a:t>Protons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positive charge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have mass</a:t>
            </a:r>
          </a:p>
          <a:p>
            <a:pPr lvl="2">
              <a:spcBef>
                <a:spcPts val="400"/>
              </a:spcBef>
            </a:pPr>
            <a:r>
              <a:rPr lang="en-US" altLang="en-US" b="1" smtClean="0"/>
              <a:t>Neutrons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no charge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have mass</a:t>
            </a:r>
          </a:p>
          <a:p>
            <a:pPr lvl="1">
              <a:spcBef>
                <a:spcPts val="400"/>
              </a:spcBef>
            </a:pPr>
            <a:r>
              <a:rPr lang="en-US" altLang="en-US" smtClean="0"/>
              <a:t>Shells (surrounding nucleus)</a:t>
            </a:r>
          </a:p>
          <a:p>
            <a:pPr lvl="2">
              <a:spcBef>
                <a:spcPts val="400"/>
              </a:spcBef>
            </a:pPr>
            <a:r>
              <a:rPr lang="en-US" altLang="en-US" b="1" smtClean="0"/>
              <a:t>Electrons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negative charge</a:t>
            </a:r>
          </a:p>
          <a:p>
            <a:pPr lvl="3">
              <a:spcBef>
                <a:spcPts val="400"/>
              </a:spcBef>
            </a:pPr>
            <a:r>
              <a:rPr lang="en-US" altLang="en-US" smtClean="0"/>
              <a:t>no discernable mass 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25"/>
    </mc:Choice>
    <mc:Fallback xmlns="">
      <p:transition spd="slow" advTm="118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5" descr="02_03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1"/>
          <a:stretch>
            <a:fillRect/>
          </a:stretch>
        </p:blipFill>
        <p:spPr bwMode="auto">
          <a:xfrm>
            <a:off x="2432050" y="136525"/>
            <a:ext cx="4279900" cy="640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36"/>
          <p:cNvSpPr txBox="1">
            <a:spLocks noChangeArrowheads="1"/>
          </p:cNvSpPr>
          <p:nvPr/>
        </p:nvSpPr>
        <p:spPr bwMode="auto">
          <a:xfrm>
            <a:off x="2362200" y="88900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Electron</a:t>
            </a:r>
          </a:p>
        </p:txBody>
      </p:sp>
      <p:sp>
        <p:nvSpPr>
          <p:cNvPr id="9221" name="Text Box 37"/>
          <p:cNvSpPr txBox="1">
            <a:spLocks noChangeArrowheads="1"/>
          </p:cNvSpPr>
          <p:nvPr/>
        </p:nvSpPr>
        <p:spPr bwMode="auto">
          <a:xfrm>
            <a:off x="2368550" y="549275"/>
            <a:ext cx="757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Proton</a:t>
            </a:r>
          </a:p>
        </p:txBody>
      </p:sp>
      <p:sp>
        <p:nvSpPr>
          <p:cNvPr id="9222" name="Text Box 38"/>
          <p:cNvSpPr txBox="1">
            <a:spLocks noChangeArrowheads="1"/>
          </p:cNvSpPr>
          <p:nvPr/>
        </p:nvSpPr>
        <p:spPr bwMode="auto">
          <a:xfrm>
            <a:off x="2362200" y="1069975"/>
            <a:ext cx="609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Shell</a:t>
            </a:r>
          </a:p>
        </p:txBody>
      </p:sp>
      <p:sp>
        <p:nvSpPr>
          <p:cNvPr id="9223" name="Text Box 39"/>
          <p:cNvSpPr txBox="1">
            <a:spLocks noChangeArrowheads="1"/>
          </p:cNvSpPr>
          <p:nvPr/>
        </p:nvSpPr>
        <p:spPr bwMode="auto">
          <a:xfrm>
            <a:off x="2365375" y="1924050"/>
            <a:ext cx="8651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Neutron</a:t>
            </a:r>
          </a:p>
        </p:txBody>
      </p:sp>
      <p:sp>
        <p:nvSpPr>
          <p:cNvPr id="9224" name="Text Box 40"/>
          <p:cNvSpPr txBox="1">
            <a:spLocks noChangeArrowheads="1"/>
          </p:cNvSpPr>
          <p:nvPr/>
        </p:nvSpPr>
        <p:spPr bwMode="auto">
          <a:xfrm>
            <a:off x="2371725" y="3365500"/>
            <a:ext cx="876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Nucleus</a:t>
            </a:r>
          </a:p>
        </p:txBody>
      </p:sp>
      <p:sp>
        <p:nvSpPr>
          <p:cNvPr id="9225" name="Freeform 41"/>
          <p:cNvSpPr>
            <a:spLocks/>
          </p:cNvSpPr>
          <p:nvPr/>
        </p:nvSpPr>
        <p:spPr bwMode="auto">
          <a:xfrm>
            <a:off x="3203575" y="273050"/>
            <a:ext cx="508000" cy="222250"/>
          </a:xfrm>
          <a:custGeom>
            <a:avLst/>
            <a:gdLst>
              <a:gd name="T0" fmla="*/ 0 w 320"/>
              <a:gd name="T1" fmla="*/ 0 h 140"/>
              <a:gd name="T2" fmla="*/ 2147483647 w 320"/>
              <a:gd name="T3" fmla="*/ 2147483647 h 1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20" h="140">
                <a:moveTo>
                  <a:pt x="0" y="0"/>
                </a:moveTo>
                <a:lnTo>
                  <a:pt x="320" y="140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Freeform 42"/>
          <p:cNvSpPr>
            <a:spLocks/>
          </p:cNvSpPr>
          <p:nvPr/>
        </p:nvSpPr>
        <p:spPr bwMode="auto">
          <a:xfrm>
            <a:off x="3067050" y="720725"/>
            <a:ext cx="1001713" cy="19050"/>
          </a:xfrm>
          <a:custGeom>
            <a:avLst/>
            <a:gdLst>
              <a:gd name="T0" fmla="*/ 0 w 631"/>
              <a:gd name="T1" fmla="*/ 0 h 12"/>
              <a:gd name="T2" fmla="*/ 2147483647 w 631"/>
              <a:gd name="T3" fmla="*/ 2147483647 h 1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31" h="12">
                <a:moveTo>
                  <a:pt x="0" y="0"/>
                </a:moveTo>
                <a:lnTo>
                  <a:pt x="631" y="12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Freeform 43"/>
          <p:cNvSpPr>
            <a:spLocks/>
          </p:cNvSpPr>
          <p:nvPr/>
        </p:nvSpPr>
        <p:spPr bwMode="auto">
          <a:xfrm>
            <a:off x="2914650" y="1050925"/>
            <a:ext cx="898525" cy="180975"/>
          </a:xfrm>
          <a:custGeom>
            <a:avLst/>
            <a:gdLst>
              <a:gd name="T0" fmla="*/ 2147483647 w 566"/>
              <a:gd name="T1" fmla="*/ 0 h 114"/>
              <a:gd name="T2" fmla="*/ 0 w 566"/>
              <a:gd name="T3" fmla="*/ 2147483647 h 11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66" h="114">
                <a:moveTo>
                  <a:pt x="566" y="0"/>
                </a:moveTo>
                <a:lnTo>
                  <a:pt x="0" y="114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Freeform 44"/>
          <p:cNvSpPr>
            <a:spLocks/>
          </p:cNvSpPr>
          <p:nvPr/>
        </p:nvSpPr>
        <p:spPr bwMode="auto">
          <a:xfrm>
            <a:off x="3162300" y="2152650"/>
            <a:ext cx="701675" cy="409575"/>
          </a:xfrm>
          <a:custGeom>
            <a:avLst/>
            <a:gdLst>
              <a:gd name="T0" fmla="*/ 0 w 442"/>
              <a:gd name="T1" fmla="*/ 0 h 258"/>
              <a:gd name="T2" fmla="*/ 2147483647 w 442"/>
              <a:gd name="T3" fmla="*/ 2147483647 h 25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42" h="258">
                <a:moveTo>
                  <a:pt x="0" y="0"/>
                </a:moveTo>
                <a:lnTo>
                  <a:pt x="442" y="258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Freeform 45"/>
          <p:cNvSpPr>
            <a:spLocks/>
          </p:cNvSpPr>
          <p:nvPr/>
        </p:nvSpPr>
        <p:spPr bwMode="auto">
          <a:xfrm>
            <a:off x="3190875" y="3003550"/>
            <a:ext cx="974725" cy="514350"/>
          </a:xfrm>
          <a:custGeom>
            <a:avLst/>
            <a:gdLst>
              <a:gd name="T0" fmla="*/ 0 w 614"/>
              <a:gd name="T1" fmla="*/ 2147483647 h 324"/>
              <a:gd name="T2" fmla="*/ 2147483647 w 614"/>
              <a:gd name="T3" fmla="*/ 2147483647 h 324"/>
              <a:gd name="T4" fmla="*/ 2147483647 w 614"/>
              <a:gd name="T5" fmla="*/ 0 h 3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14" h="324">
                <a:moveTo>
                  <a:pt x="0" y="324"/>
                </a:moveTo>
                <a:lnTo>
                  <a:pt x="612" y="34"/>
                </a:lnTo>
                <a:lnTo>
                  <a:pt x="614" y="0"/>
                </a:lnTo>
              </a:path>
            </a:pathLst>
          </a:custGeom>
          <a:noFill/>
          <a:ln w="9525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Text Box 46"/>
          <p:cNvSpPr txBox="1">
            <a:spLocks noChangeArrowheads="1"/>
          </p:cNvSpPr>
          <p:nvPr/>
        </p:nvSpPr>
        <p:spPr bwMode="auto">
          <a:xfrm>
            <a:off x="5338763" y="685800"/>
            <a:ext cx="1220787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a) Hydrogen</a:t>
            </a:r>
          </a:p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    1 proton</a:t>
            </a:r>
          </a:p>
          <a:p>
            <a:pPr>
              <a:lnSpc>
                <a:spcPct val="85000"/>
              </a:lnSpc>
            </a:pPr>
            <a:endParaRPr lang="en-US" altLang="en-US" sz="1400" b="1">
              <a:latin typeface="Helvetica" pitchFamily="28" charset="0"/>
            </a:endParaRPr>
          </a:p>
        </p:txBody>
      </p:sp>
      <p:sp>
        <p:nvSpPr>
          <p:cNvPr id="9231" name="Text Box 47"/>
          <p:cNvSpPr txBox="1">
            <a:spLocks noChangeArrowheads="1"/>
          </p:cNvSpPr>
          <p:nvPr/>
        </p:nvSpPr>
        <p:spPr bwMode="auto">
          <a:xfrm>
            <a:off x="5338763" y="2638425"/>
            <a:ext cx="1439862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b) Oxygen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     8 protons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     8 neutrons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     8 electrons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latin typeface="Helvetica" pitchFamily="28" charset="0"/>
              </a:rPr>
              <a:t>        in 2 shells</a:t>
            </a:r>
          </a:p>
          <a:p>
            <a:pPr>
              <a:lnSpc>
                <a:spcPct val="90000"/>
              </a:lnSpc>
            </a:pPr>
            <a:endParaRPr lang="en-US" altLang="en-US" sz="1400" b="1">
              <a:latin typeface="Helvetica" pitchFamily="28" charset="0"/>
            </a:endParaRPr>
          </a:p>
        </p:txBody>
      </p:sp>
      <p:sp>
        <p:nvSpPr>
          <p:cNvPr id="9232" name="Text Box 48"/>
          <p:cNvSpPr txBox="1">
            <a:spLocks noChangeArrowheads="1"/>
          </p:cNvSpPr>
          <p:nvPr/>
        </p:nvSpPr>
        <p:spPr bwMode="auto">
          <a:xfrm>
            <a:off x="5278438" y="5607050"/>
            <a:ext cx="1419225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c) Sodium</a:t>
            </a:r>
          </a:p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    11 protons</a:t>
            </a:r>
          </a:p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    11 neutrons</a:t>
            </a:r>
          </a:p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    11 electrons</a:t>
            </a:r>
          </a:p>
          <a:p>
            <a:pPr>
              <a:lnSpc>
                <a:spcPct val="85000"/>
              </a:lnSpc>
            </a:pPr>
            <a:r>
              <a:rPr lang="en-US" altLang="en-US" sz="1400" b="1">
                <a:latin typeface="Helvetica" pitchFamily="28" charset="0"/>
              </a:rPr>
              <a:t>       in 3 shells</a:t>
            </a:r>
          </a:p>
          <a:p>
            <a:pPr>
              <a:lnSpc>
                <a:spcPct val="85000"/>
              </a:lnSpc>
            </a:pPr>
            <a:endParaRPr lang="en-US" altLang="en-US" sz="1400" b="1">
              <a:latin typeface="Helvetica" pitchFamily="28" charset="0"/>
            </a:endParaRPr>
          </a:p>
        </p:txBody>
      </p:sp>
      <p:sp>
        <p:nvSpPr>
          <p:cNvPr id="9233" name="AutoShape 49"/>
          <p:cNvSpPr>
            <a:spLocks/>
          </p:cNvSpPr>
          <p:nvPr/>
        </p:nvSpPr>
        <p:spPr bwMode="auto">
          <a:xfrm rot="-5400000">
            <a:off x="4117181" y="2570957"/>
            <a:ext cx="84137" cy="762000"/>
          </a:xfrm>
          <a:prstGeom prst="leftBracket">
            <a:avLst>
              <a:gd name="adj" fmla="val 6222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495"/>
    </mc:Choice>
    <mc:Fallback xmlns="">
      <p:transition spd="slow" advTm="228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4763" y="0"/>
            <a:ext cx="9144000" cy="677863"/>
          </a:xfrm>
        </p:spPr>
        <p:txBody>
          <a:bodyPr lIns="182880" tIns="91440" rIns="182880" bIns="9144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mtClean="0"/>
              <a:t>More About Atoms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404813" y="914400"/>
            <a:ext cx="8316912" cy="5562600"/>
          </a:xfrm>
        </p:spPr>
        <p:txBody>
          <a:bodyPr/>
          <a:lstStyle/>
          <a:p>
            <a:r>
              <a:rPr lang="en-US" altLang="en-US" sz="3000" b="1" smtClean="0"/>
              <a:t>Atomic symbol</a:t>
            </a:r>
            <a:r>
              <a:rPr lang="en-US" altLang="en-US" sz="3000" smtClean="0"/>
              <a:t>: one or two letters</a:t>
            </a:r>
          </a:p>
          <a:p>
            <a:pPr lvl="1"/>
            <a:r>
              <a:rPr lang="en-US" altLang="en-US" smtClean="0"/>
              <a:t>Na: sodium</a:t>
            </a:r>
          </a:p>
          <a:p>
            <a:pPr lvl="1"/>
            <a:r>
              <a:rPr lang="en-US" altLang="en-US" smtClean="0"/>
              <a:t>O: oxygen</a:t>
            </a:r>
          </a:p>
          <a:p>
            <a:r>
              <a:rPr lang="en-US" altLang="en-US" sz="3000" b="1" smtClean="0"/>
              <a:t>Atomic number</a:t>
            </a:r>
          </a:p>
          <a:p>
            <a:pPr lvl="1"/>
            <a:r>
              <a:rPr lang="en-US" altLang="en-US" smtClean="0"/>
              <a:t>Number of protons</a:t>
            </a:r>
          </a:p>
          <a:p>
            <a:r>
              <a:rPr lang="en-US" altLang="en-US" sz="3000" b="1" smtClean="0"/>
              <a:t>Atomic mass</a:t>
            </a:r>
          </a:p>
          <a:p>
            <a:pPr lvl="1"/>
            <a:r>
              <a:rPr lang="en-US" altLang="en-US" smtClean="0"/>
              <a:t>Roughly equal to number of protons plus neutrons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10"/>
    </mc:Choice>
    <mc:Fallback xmlns="">
      <p:transition spd="slow" advTm="76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>
          <a:xfrm>
            <a:off x="4763" y="7938"/>
            <a:ext cx="9144000" cy="677862"/>
          </a:xfrm>
        </p:spPr>
        <p:txBody>
          <a:bodyPr lIns="182880" tIns="91440" rIns="182880" bIns="9144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mtClean="0"/>
              <a:t>Energy Fuels Life’s Activities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412750" y="979488"/>
            <a:ext cx="7772400" cy="3992562"/>
          </a:xfrm>
        </p:spPr>
        <p:txBody>
          <a:bodyPr/>
          <a:lstStyle/>
          <a:p>
            <a:r>
              <a:rPr lang="en-US" altLang="en-US" b="1" smtClean="0"/>
              <a:t>Energy</a:t>
            </a:r>
            <a:r>
              <a:rPr lang="en-US" altLang="en-US" smtClean="0"/>
              <a:t>: the capacity to do work</a:t>
            </a:r>
          </a:p>
          <a:p>
            <a:r>
              <a:rPr lang="en-US" altLang="en-US" b="1" smtClean="0"/>
              <a:t>Potential energy</a:t>
            </a:r>
            <a:r>
              <a:rPr lang="en-US" altLang="en-US" smtClean="0"/>
              <a:t>: stored energy</a:t>
            </a:r>
          </a:p>
          <a:p>
            <a:r>
              <a:rPr lang="en-US" altLang="en-US" b="1" smtClean="0"/>
              <a:t>Kinetic energy</a:t>
            </a:r>
            <a:r>
              <a:rPr lang="en-US" altLang="en-US" smtClean="0"/>
              <a:t>: energy in motion, </a:t>
            </a:r>
            <a:br>
              <a:rPr lang="en-US" altLang="en-US" smtClean="0"/>
            </a:br>
            <a:r>
              <a:rPr lang="en-US" altLang="en-US" smtClean="0"/>
              <a:t>doing work</a:t>
            </a:r>
          </a:p>
          <a:p>
            <a:endParaRPr lang="en-US" altLang="en-US" smtClean="0"/>
          </a:p>
          <a:p>
            <a:r>
              <a:rPr lang="en-US" altLang="en-US" smtClean="0"/>
              <a:t>Potential energy can be transformed into kinetic energy</a:t>
            </a:r>
          </a:p>
          <a:p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70"/>
    </mc:Choice>
    <mc:Fallback xmlns="">
      <p:transition spd="slow" advTm="86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9" descr="02_04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7"/>
          <a:stretch>
            <a:fillRect/>
          </a:stretch>
        </p:blipFill>
        <p:spPr bwMode="auto">
          <a:xfrm>
            <a:off x="1754188" y="68263"/>
            <a:ext cx="5634037" cy="624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10"/>
          <p:cNvSpPr>
            <a:spLocks noChangeArrowheads="1"/>
          </p:cNvSpPr>
          <p:nvPr/>
        </p:nvSpPr>
        <p:spPr bwMode="auto">
          <a:xfrm>
            <a:off x="1712913" y="3419475"/>
            <a:ext cx="2020887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marL="206375" indent="-206375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a) Potential energy is</a:t>
            </a:r>
          </a:p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	locked up in the</a:t>
            </a:r>
          </a:p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	chemical bonds of</a:t>
            </a:r>
          </a:p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	energy-storage</a:t>
            </a:r>
          </a:p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	molecules in Greg</a:t>
            </a:r>
          </a:p>
          <a:p>
            <a:pPr>
              <a:lnSpc>
                <a:spcPct val="97000"/>
              </a:lnSpc>
            </a:pPr>
            <a:r>
              <a:rPr lang="en-US" altLang="en-US" sz="1400" b="1">
                <a:latin typeface="Helvetica" pitchFamily="28" charset="0"/>
              </a:rPr>
              <a:t>	Louganis’ tissues.</a:t>
            </a:r>
          </a:p>
        </p:txBody>
      </p:sp>
      <p:sp>
        <p:nvSpPr>
          <p:cNvPr id="12293" name="Rectangle 11"/>
          <p:cNvSpPr>
            <a:spLocks noChangeArrowheads="1"/>
          </p:cNvSpPr>
          <p:nvPr/>
        </p:nvSpPr>
        <p:spPr bwMode="auto">
          <a:xfrm>
            <a:off x="3960813" y="6165850"/>
            <a:ext cx="3430587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>
                <a:latin typeface="Helvetica" pitchFamily="28" charset="0"/>
              </a:rPr>
              <a:t>b) Kinetic energy is energy in motion.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0"/>
    </mc:Choice>
    <mc:Fallback xmlns="">
      <p:transition spd="slow" advTm="3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5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|20.8|22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3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|8.8|20"/>
</p:tagLst>
</file>

<file path=ppt/theme/theme1.xml><?xml version="1.0" encoding="utf-8"?>
<a:theme xmlns:a="http://schemas.openxmlformats.org/drawingml/2006/main" name="Johnson_6e_PPT_template">
  <a:themeElements>
    <a:clrScheme name="Johnson_6e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Gmac6:Applications:Microsoft Office 2004:Templates:My Templates:Johnson_6e_PPT_template_1line.pot</Template>
  <TotalTime>7574</TotalTime>
  <Words>208</Words>
  <Application>Microsoft Office PowerPoint</Application>
  <PresentationFormat>On-screen Show (4:3)</PresentationFormat>
  <Paragraphs>75</Paragraphs>
  <Slides>8</Slides>
  <Notes>7</Notes>
  <HiddenSlides>0</HiddenSlides>
  <MMClips>8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Johnson_6e_PPT_template</vt:lpstr>
      <vt:lpstr>Johnson_6e_PPT_template_1line</vt:lpstr>
      <vt:lpstr>Johnson_6e_PPT_template_2line</vt:lpstr>
      <vt:lpstr>PowerPoint Presentation</vt:lpstr>
      <vt:lpstr>All Matter Consists of Elements</vt:lpstr>
      <vt:lpstr>PowerPoint Presentation</vt:lpstr>
      <vt:lpstr>Atoms – Smallest Functional Unit of Elements</vt:lpstr>
      <vt:lpstr>PowerPoint Presentation</vt:lpstr>
      <vt:lpstr>More About Atoms</vt:lpstr>
      <vt:lpstr>Energy Fuels Life’s Activities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Gary</cp:lastModifiedBy>
  <cp:revision>496</cp:revision>
  <cp:lastPrinted>2002-04-29T18:54:29Z</cp:lastPrinted>
  <dcterms:created xsi:type="dcterms:W3CDTF">2000-12-11T01:39:32Z</dcterms:created>
  <dcterms:modified xsi:type="dcterms:W3CDTF">2016-08-16T21:45:01Z</dcterms:modified>
</cp:coreProperties>
</file>