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18.xml" ContentType="application/vnd.openxmlformats-officedocument.presentationml.tags+xml"/>
  <Override PartName="/ppt/notesSlides/notesSlide23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0.xml" ContentType="application/vnd.openxmlformats-officedocument.presentationml.tags+xml"/>
  <Override PartName="/ppt/notesSlides/notesSlide25.xml" ContentType="application/vnd.openxmlformats-officedocument.presentationml.notesSlide+xml"/>
  <Override PartName="/ppt/tags/tag21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9" r:id="rId1"/>
    <p:sldMasterId id="2147483702" r:id="rId2"/>
  </p:sldMasterIdLst>
  <p:notesMasterIdLst>
    <p:notesMasterId r:id="rId29"/>
  </p:notesMasterIdLst>
  <p:handoutMasterIdLst>
    <p:handoutMasterId r:id="rId30"/>
  </p:handoutMasterIdLst>
  <p:sldIdLst>
    <p:sldId id="367" r:id="rId3"/>
    <p:sldId id="393" r:id="rId4"/>
    <p:sldId id="376" r:id="rId5"/>
    <p:sldId id="394" r:id="rId6"/>
    <p:sldId id="395" r:id="rId7"/>
    <p:sldId id="396" r:id="rId8"/>
    <p:sldId id="397" r:id="rId9"/>
    <p:sldId id="398" r:id="rId10"/>
    <p:sldId id="399" r:id="rId11"/>
    <p:sldId id="401" r:id="rId12"/>
    <p:sldId id="402" r:id="rId13"/>
    <p:sldId id="403" r:id="rId14"/>
    <p:sldId id="404" r:id="rId15"/>
    <p:sldId id="405" r:id="rId16"/>
    <p:sldId id="406" r:id="rId17"/>
    <p:sldId id="407" r:id="rId18"/>
    <p:sldId id="408" r:id="rId19"/>
    <p:sldId id="409" r:id="rId20"/>
    <p:sldId id="410" r:id="rId21"/>
    <p:sldId id="411" r:id="rId22"/>
    <p:sldId id="412" r:id="rId23"/>
    <p:sldId id="413" r:id="rId24"/>
    <p:sldId id="414" r:id="rId25"/>
    <p:sldId id="415" r:id="rId26"/>
    <p:sldId id="416" r:id="rId27"/>
    <p:sldId id="41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5">
          <p15:clr>
            <a:srgbClr val="A4A3A4"/>
          </p15:clr>
        </p15:guide>
        <p15:guide id="3" pos="2880">
          <p15:clr>
            <a:srgbClr val="A4A3A4"/>
          </p15:clr>
        </p15:guide>
        <p15:guide id="4" pos="114">
          <p15:clr>
            <a:srgbClr val="A4A3A4"/>
          </p15:clr>
        </p15:guide>
        <p15:guide id="5" pos="3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9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068" y="120"/>
      </p:cViewPr>
      <p:guideLst>
        <p:guide orient="horz" pos="4128"/>
        <p:guide orient="horz" pos="315"/>
        <p:guide pos="2880"/>
        <p:guide pos="114"/>
        <p:guide pos="3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AE34F043-5B1E-4639-A3CF-2721FD9BC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01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77A3B581-B98C-4D3E-B862-633CA8E1C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15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02460A92-01D5-430D-97EE-37D4FC80635D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5207B63A-353D-4FFB-9489-45455981EF9A}" type="slidenum">
              <a:rPr lang="en-US" altLang="en-US" sz="1200" smtClean="0">
                <a:latin typeface="Bookman Old Style" pitchFamily="28" charset="0"/>
              </a:rPr>
              <a:pPr/>
              <a:t>11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3A11F580-03AE-4E70-AD77-C17E243C1FD2}" type="slidenum">
              <a:rPr lang="en-US" altLang="en-US" sz="1200" smtClean="0">
                <a:latin typeface="Bookman Old Style" pitchFamily="28" charset="0"/>
              </a:rPr>
              <a:pPr/>
              <a:t>12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63821CE-6C07-41AC-BDFB-E8D6B247E600}" type="slidenum">
              <a:rPr lang="en-US" altLang="en-US" sz="1200" smtClean="0">
                <a:latin typeface="Bookman Old Style" pitchFamily="28" charset="0"/>
              </a:rPr>
              <a:pPr/>
              <a:t>13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E6DDB545-438F-45CC-A6BF-7E2C3CB2FDDB}" type="slidenum">
              <a:rPr lang="en-US" altLang="en-US" sz="1200" smtClean="0">
                <a:latin typeface="Bookman Old Style" pitchFamily="28" charset="0"/>
              </a:rPr>
              <a:pPr/>
              <a:t>14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3897E66-34BB-46C4-8D1F-7D98485B5A8B}" type="slidenum">
              <a:rPr lang="en-US" altLang="en-US" sz="1200" smtClean="0">
                <a:latin typeface="Bookman Old Style" pitchFamily="28" charset="0"/>
              </a:rPr>
              <a:pPr/>
              <a:t>15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7E37EEAC-55A9-40E8-874E-A84BA0E9A46E}" type="slidenum">
              <a:rPr lang="en-US" altLang="en-US" sz="1200" smtClean="0">
                <a:latin typeface="Bookman Old Style" pitchFamily="28" charset="0"/>
              </a:rPr>
              <a:pPr/>
              <a:t>16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4D1BF9A8-A333-4A2F-B2C9-B126EC7447F4}" type="slidenum">
              <a:rPr lang="en-US" altLang="en-US" sz="1200" smtClean="0">
                <a:latin typeface="Bookman Old Style" pitchFamily="28" charset="0"/>
              </a:rPr>
              <a:pPr/>
              <a:t>17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22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23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24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25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26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2016203-F37B-4BDC-93D5-743AF939815E}" type="slidenum">
              <a:rPr lang="en-US" altLang="en-US" sz="1200" smtClean="0">
                <a:latin typeface="Bookman Old Style" pitchFamily="28" charset="0"/>
              </a:rPr>
              <a:pPr/>
              <a:t>3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992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556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5568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61196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3656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920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963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292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5585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931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13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6108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567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896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089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39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23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377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215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6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38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309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.xml"/><Relationship Id="rId4" Type="http://schemas.openxmlformats.org/officeDocument/2006/relationships/image" Target="../media/image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9.xml"/><Relationship Id="rId4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.xml"/><Relationship Id="rId4" Type="http://schemas.openxmlformats.org/officeDocument/2006/relationships/image" Target="../media/image1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54"/>
          <p:cNvSpPr txBox="1">
            <a:spLocks noChangeArrowheads="1"/>
          </p:cNvSpPr>
          <p:nvPr/>
        </p:nvSpPr>
        <p:spPr bwMode="auto">
          <a:xfrm>
            <a:off x="3363913" y="684213"/>
            <a:ext cx="2414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Michael D. Johnson</a:t>
            </a:r>
          </a:p>
        </p:txBody>
      </p:sp>
      <p:sp>
        <p:nvSpPr>
          <p:cNvPr id="6151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238318" y="603711"/>
            <a:ext cx="8650514" cy="1146175"/>
          </a:xfrm>
        </p:spPr>
        <p:txBody>
          <a:bodyPr/>
          <a:lstStyle/>
          <a:p>
            <a:pPr algn="ctr" eaLnBrk="1" hangingPunct="1"/>
            <a:r>
              <a:rPr lang="en-US" altLang="en-US" dirty="0"/>
              <a:t>Human Biology and Science</a:t>
            </a:r>
          </a:p>
        </p:txBody>
      </p:sp>
      <p:pic>
        <p:nvPicPr>
          <p:cNvPr id="1026" name="Picture 2" descr="C:\Users\Gary\Desktop\Fotolia_42890795_XS_human_anatomy_runn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317" y="1981200"/>
            <a:ext cx="4610100" cy="420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5622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16" descr="01_09Figure-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2746375" y="36513"/>
            <a:ext cx="365125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2689225" y="361950"/>
            <a:ext cx="1336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Select a large number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of appropriate subjects.</a:t>
            </a:r>
          </a:p>
        </p:txBody>
      </p: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2690813" y="1682750"/>
            <a:ext cx="15478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 i="1">
                <a:latin typeface="Helvetica" pitchFamily="28" charset="0"/>
              </a:rPr>
              <a:t>Randomly</a:t>
            </a:r>
            <a:r>
              <a:rPr lang="en-US" altLang="en-US" sz="800" b="1">
                <a:latin typeface="Helvetica" pitchFamily="28" charset="0"/>
              </a:rPr>
              <a:t> divide the subjects into two groups.</a:t>
            </a:r>
            <a:endParaRPr lang="en-US" altLang="en-US" sz="800" b="1" i="1">
              <a:latin typeface="Helvetica" pitchFamily="28" charset="0"/>
            </a:endParaRPr>
          </a:p>
        </p:txBody>
      </p:sp>
      <p:sp>
        <p:nvSpPr>
          <p:cNvPr id="16390" name="TextBox 4"/>
          <p:cNvSpPr txBox="1">
            <a:spLocks noChangeArrowheads="1"/>
          </p:cNvSpPr>
          <p:nvPr/>
        </p:nvSpPr>
        <p:spPr bwMode="auto">
          <a:xfrm>
            <a:off x="4368800" y="2259013"/>
            <a:ext cx="5730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Group 1</a:t>
            </a:r>
          </a:p>
        </p:txBody>
      </p:sp>
      <p:sp>
        <p:nvSpPr>
          <p:cNvPr id="16391" name="TextBox 5"/>
          <p:cNvSpPr txBox="1">
            <a:spLocks noChangeArrowheads="1"/>
          </p:cNvSpPr>
          <p:nvPr/>
        </p:nvSpPr>
        <p:spPr bwMode="auto">
          <a:xfrm>
            <a:off x="5541963" y="2263775"/>
            <a:ext cx="5730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Group 2</a:t>
            </a:r>
          </a:p>
        </p:txBody>
      </p:sp>
      <p:sp>
        <p:nvSpPr>
          <p:cNvPr id="16392" name="TextBox 6"/>
          <p:cNvSpPr txBox="1">
            <a:spLocks noChangeArrowheads="1"/>
          </p:cNvSpPr>
          <p:nvPr/>
        </p:nvSpPr>
        <p:spPr bwMode="auto">
          <a:xfrm>
            <a:off x="2687638" y="2833688"/>
            <a:ext cx="1363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Treat the groups equally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in all ways but one.</a:t>
            </a:r>
          </a:p>
        </p:txBody>
      </p:sp>
      <p:sp>
        <p:nvSpPr>
          <p:cNvPr id="16393" name="TextBox 7"/>
          <p:cNvSpPr txBox="1">
            <a:spLocks noChangeArrowheads="1"/>
          </p:cNvSpPr>
          <p:nvPr/>
        </p:nvSpPr>
        <p:spPr bwMode="auto">
          <a:xfrm>
            <a:off x="4071938" y="2854325"/>
            <a:ext cx="11715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Experimental group: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receives treatment</a:t>
            </a:r>
          </a:p>
        </p:txBody>
      </p:sp>
      <p:sp>
        <p:nvSpPr>
          <p:cNvPr id="16394" name="TextBox 8"/>
          <p:cNvSpPr txBox="1">
            <a:spLocks noChangeArrowheads="1"/>
          </p:cNvSpPr>
          <p:nvPr/>
        </p:nvSpPr>
        <p:spPr bwMode="auto">
          <a:xfrm>
            <a:off x="5314950" y="2841625"/>
            <a:ext cx="1003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Control group:</a:t>
            </a:r>
          </a:p>
          <a:p>
            <a:pPr eaLnBrk="1" hangingPunct="1"/>
            <a:r>
              <a:rPr lang="en-US" altLang="en-US" sz="800" b="1">
                <a:latin typeface="Helvetica" pitchFamily="28" charset="0"/>
              </a:rPr>
              <a:t>receives placebo</a:t>
            </a:r>
          </a:p>
        </p:txBody>
      </p:sp>
      <p:sp>
        <p:nvSpPr>
          <p:cNvPr id="16395" name="TextBox 9"/>
          <p:cNvSpPr txBox="1">
            <a:spLocks noChangeArrowheads="1"/>
          </p:cNvSpPr>
          <p:nvPr/>
        </p:nvSpPr>
        <p:spPr bwMode="auto">
          <a:xfrm>
            <a:off x="2692400" y="394652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Observe or make measurements.</a:t>
            </a:r>
          </a:p>
        </p:txBody>
      </p:sp>
      <p:sp>
        <p:nvSpPr>
          <p:cNvPr id="16396" name="TextBox 10"/>
          <p:cNvSpPr txBox="1">
            <a:spLocks noChangeArrowheads="1"/>
          </p:cNvSpPr>
          <p:nvPr/>
        </p:nvSpPr>
        <p:spPr bwMode="auto">
          <a:xfrm>
            <a:off x="4514850" y="4946650"/>
            <a:ext cx="1676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Are blood pressures lower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in the experimental group?</a:t>
            </a:r>
          </a:p>
        </p:txBody>
      </p:sp>
      <p:sp>
        <p:nvSpPr>
          <p:cNvPr id="16397" name="TextBox 11"/>
          <p:cNvSpPr txBox="1">
            <a:spLocks noChangeArrowheads="1"/>
          </p:cNvSpPr>
          <p:nvPr/>
        </p:nvSpPr>
        <p:spPr bwMode="auto">
          <a:xfrm>
            <a:off x="2687638" y="5635625"/>
            <a:ext cx="10144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latin typeface="Helvetica" pitchFamily="28" charset="0"/>
              </a:rPr>
              <a:t>Compare results.</a:t>
            </a:r>
          </a:p>
        </p:txBody>
      </p:sp>
      <p:sp>
        <p:nvSpPr>
          <p:cNvPr id="16398" name="TextBox 12"/>
          <p:cNvSpPr txBox="1">
            <a:spLocks noChangeArrowheads="1"/>
          </p:cNvSpPr>
          <p:nvPr/>
        </p:nvSpPr>
        <p:spPr bwMode="auto">
          <a:xfrm>
            <a:off x="4441825" y="5676900"/>
            <a:ext cx="3651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</a:rPr>
              <a:t>Yes</a:t>
            </a:r>
          </a:p>
        </p:txBody>
      </p:sp>
      <p:sp>
        <p:nvSpPr>
          <p:cNvPr id="16399" name="TextBox 13"/>
          <p:cNvSpPr txBox="1">
            <a:spLocks noChangeArrowheads="1"/>
          </p:cNvSpPr>
          <p:nvPr/>
        </p:nvSpPr>
        <p:spPr bwMode="auto">
          <a:xfrm>
            <a:off x="5632450" y="5672138"/>
            <a:ext cx="3190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</a:rPr>
              <a:t>No</a:t>
            </a:r>
          </a:p>
        </p:txBody>
      </p:sp>
      <p:sp>
        <p:nvSpPr>
          <p:cNvPr id="16400" name="TextBox 14"/>
          <p:cNvSpPr txBox="1">
            <a:spLocks noChangeArrowheads="1"/>
          </p:cNvSpPr>
          <p:nvPr/>
        </p:nvSpPr>
        <p:spPr bwMode="auto">
          <a:xfrm>
            <a:off x="4068763" y="6167438"/>
            <a:ext cx="13716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Hypothesis received support.</a:t>
            </a:r>
          </a:p>
        </p:txBody>
      </p:sp>
      <p:sp>
        <p:nvSpPr>
          <p:cNvPr id="16401" name="TextBox 15"/>
          <p:cNvSpPr txBox="1">
            <a:spLocks noChangeArrowheads="1"/>
          </p:cNvSpPr>
          <p:nvPr/>
        </p:nvSpPr>
        <p:spPr bwMode="auto">
          <a:xfrm>
            <a:off x="5208588" y="6165850"/>
            <a:ext cx="12795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</a:rPr>
              <a:t>Modify hypothesis to fit the new findings.</a:t>
            </a:r>
          </a:p>
        </p:txBody>
      </p:sp>
    </p:spTree>
    <p:extLst>
      <p:ext uri="{BB962C8B-B14F-4D97-AF65-F5344CB8AC3E}">
        <p14:creationId xmlns:p14="http://schemas.microsoft.com/office/powerpoint/2010/main" val="428023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94"/>
    </mc:Choice>
    <mc:Fallback xmlns="">
      <p:transition spd="slow" advTm="12379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Making Findings Known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Findings can be disseminated in</a:t>
            </a:r>
            <a:endParaRPr lang="en-US" altLang="en-US" sz="2800"/>
          </a:p>
          <a:p>
            <a:pPr lvl="1" eaLnBrk="1" hangingPunct="1"/>
            <a:r>
              <a:rPr lang="en-US" altLang="en-US" sz="2500"/>
              <a:t>Peer-reviewed journals</a:t>
            </a:r>
          </a:p>
          <a:p>
            <a:pPr lvl="2" eaLnBrk="1" hangingPunct="1"/>
            <a:r>
              <a:rPr lang="en-US" altLang="en-US" sz="2000"/>
              <a:t>Experts must approve articles before publication</a:t>
            </a:r>
          </a:p>
          <a:p>
            <a:pPr lvl="2" eaLnBrk="1" hangingPunct="1"/>
            <a:r>
              <a:rPr lang="en-US" altLang="en-US" sz="2000"/>
              <a:t>Results are assumed to be valid only for conditions under which experiment was done</a:t>
            </a:r>
          </a:p>
          <a:p>
            <a:pPr lvl="1" eaLnBrk="1" hangingPunct="1"/>
            <a:r>
              <a:rPr lang="en-US" altLang="en-US"/>
              <a:t>Popular press</a:t>
            </a:r>
            <a:endParaRPr lang="en-US" altLang="en-US" sz="2400"/>
          </a:p>
          <a:p>
            <a:pPr lvl="1" eaLnBrk="1" hangingPunct="1"/>
            <a:r>
              <a:rPr lang="en-US" altLang="en-US"/>
              <a:t>Electronic publications</a:t>
            </a:r>
            <a:endParaRPr lang="en-US" altLang="en-US" sz="2400"/>
          </a:p>
          <a:p>
            <a:pPr lvl="2" eaLnBrk="1" hangingPunct="1"/>
            <a:r>
              <a:rPr lang="en-US" altLang="en-US" sz="2100"/>
              <a:t>Internet is less regulated than print and broadcast media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8756616"/>
      </p:ext>
    </p:extLst>
  </p:cSld>
  <p:clrMapOvr>
    <a:masterClrMapping/>
  </p:clrMapOvr>
  <p:transition advTm="2593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Hypothesis Becomes a Theory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287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For a hypothesis to become a theory it must</a:t>
            </a:r>
          </a:p>
          <a:p>
            <a:pPr lvl="1" eaLnBrk="1" hangingPunct="1"/>
            <a:r>
              <a:rPr lang="en-US" altLang="en-US"/>
              <a:t>Be broad</a:t>
            </a:r>
          </a:p>
          <a:p>
            <a:pPr lvl="1" eaLnBrk="1" hangingPunct="1"/>
            <a:r>
              <a:rPr lang="en-US" altLang="en-US"/>
              <a:t>Be extensively tested</a:t>
            </a:r>
          </a:p>
          <a:p>
            <a:pPr lvl="1" eaLnBrk="1" hangingPunct="1"/>
            <a:r>
              <a:rPr lang="en-US" altLang="en-US"/>
              <a:t>Be supported over time</a:t>
            </a:r>
          </a:p>
          <a:p>
            <a:pPr lvl="1" eaLnBrk="1" hangingPunct="1"/>
            <a:r>
              <a:rPr lang="en-US" altLang="en-US"/>
              <a:t>Explain a broad range of facts</a:t>
            </a:r>
          </a:p>
          <a:p>
            <a:pPr lvl="1" eaLnBrk="1" hangingPunct="1"/>
            <a:r>
              <a:rPr lang="en-US" altLang="en-US"/>
              <a:t>Have a high degree of reliability</a:t>
            </a:r>
          </a:p>
          <a:p>
            <a:pPr eaLnBrk="1" hangingPunct="1"/>
            <a:r>
              <a:rPr lang="en-US" altLang="en-US"/>
              <a:t>Theories may be refuted in the future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102403"/>
      </p:ext>
    </p:extLst>
  </p:cSld>
  <p:clrMapOvr>
    <a:masterClrMapping/>
  </p:clrMapOvr>
  <p:transition advTm="1720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7724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Become a skeptic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Not everything you see is true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Who is stating it is true?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Are they paid for their opinion?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Most typical media outlets summarize the source data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Sources for science are peer-reviewed journals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/>
              <a:t>Ex) </a:t>
            </a:r>
            <a:r>
              <a:rPr lang="en-US" altLang="en-US" i="1"/>
              <a:t>Nature </a:t>
            </a:r>
            <a:r>
              <a:rPr lang="en-US" altLang="en-US"/>
              <a:t>or </a:t>
            </a:r>
            <a:r>
              <a:rPr lang="en-US" altLang="en-US" i="1"/>
              <a:t>Science</a:t>
            </a:r>
            <a:endParaRPr lang="en-US" altLang="en-US"/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9541429"/>
      </p:ext>
    </p:extLst>
  </p:cSld>
  <p:clrMapOvr>
    <a:masterClrMapping/>
  </p:clrMapOvr>
  <p:transition advTm="1536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7724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Appreciate the value of statistics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Helps organize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Determine confidence in data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Learn to read graphs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Pictorial view of data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6254101"/>
      </p:ext>
    </p:extLst>
  </p:cSld>
  <p:clrMapOvr>
    <a:masterClrMapping/>
  </p:clrMapOvr>
  <p:transition advTm="73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929563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Distinguish anecdotes from scientific evidence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Anecdotal is testimony or unverified report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Scientific is proven through experimentation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Separate facts from conclusions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Conclusion is some ones judgment from the facts they have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469581"/>
      </p:ext>
    </p:extLst>
  </p:cSld>
  <p:clrMapOvr>
    <a:masterClrMapping/>
  </p:clrMapOvr>
  <p:transition advTm="124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929563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Understand the differences between correlation and causation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Two events may both occur at the same time but not be related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Therefore they are correlated but do not cause eachother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Ex) Drownings and ice cream sales both increase at the same time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Correlated but do not cause each other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8030542"/>
      </p:ext>
    </p:extLst>
  </p:cSld>
  <p:clrMapOvr>
    <a:masterClrMapping/>
  </p:clrMapOvr>
  <p:transition advTm="130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The Role of Science in Society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Science improves technology and the human condition</a:t>
            </a:r>
          </a:p>
          <a:p>
            <a:pPr lvl="1" eaLnBrk="1" hangingPunct="1"/>
            <a:r>
              <a:rPr lang="en-US" altLang="en-US"/>
              <a:t>Benefits from the </a:t>
            </a:r>
            <a:r>
              <a:rPr lang="en-US" altLang="en-US" i="1"/>
              <a:t>appliance</a:t>
            </a:r>
            <a:r>
              <a:rPr lang="en-US" altLang="en-US"/>
              <a:t> of technology</a:t>
            </a:r>
          </a:p>
          <a:p>
            <a:pPr eaLnBrk="1" hangingPunct="1"/>
            <a:r>
              <a:rPr lang="en-US" altLang="en-US"/>
              <a:t>Science has limits</a:t>
            </a:r>
          </a:p>
          <a:p>
            <a:pPr lvl="1" eaLnBrk="1" hangingPunct="1"/>
            <a:r>
              <a:rPr lang="en-US" altLang="en-US"/>
              <a:t>Physical explanations in natural world</a:t>
            </a:r>
          </a:p>
          <a:p>
            <a:pPr eaLnBrk="1" hangingPunct="1"/>
            <a:r>
              <a:rPr lang="en-US" altLang="en-US"/>
              <a:t>Science helps us to make informed choices</a:t>
            </a:r>
          </a:p>
          <a:p>
            <a:pPr lvl="1" eaLnBrk="1" hangingPunct="1"/>
            <a:r>
              <a:rPr lang="en-US" altLang="en-US"/>
              <a:t>Look at the facts and draw your own conclusions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969726"/>
      </p:ext>
    </p:extLst>
  </p:cSld>
  <p:clrMapOvr>
    <a:masterClrMapping/>
  </p:clrMapOvr>
  <p:transition advTm="152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The Body</a:t>
            </a:r>
          </a:p>
        </p:txBody>
      </p:sp>
      <p:pic>
        <p:nvPicPr>
          <p:cNvPr id="5" name="Picture Placeholder 1" descr="101_Levels_of_Org_in_Bod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90" b="-5190"/>
          <a:stretch>
            <a:fillRect/>
          </a:stretch>
        </p:blipFill>
        <p:spPr>
          <a:xfrm>
            <a:off x="457200" y="1178955"/>
            <a:ext cx="4032250" cy="5256213"/>
          </a:xfrm>
          <a:prstGeom prst="rect">
            <a:avLst/>
          </a:prstGeom>
        </p:spPr>
      </p:pic>
      <p:sp>
        <p:nvSpPr>
          <p:cNvPr id="6" name="Text Placeholder 13"/>
          <p:cNvSpPr txBox="1">
            <a:spLocks/>
          </p:cNvSpPr>
          <p:nvPr/>
        </p:nvSpPr>
        <p:spPr>
          <a:xfrm>
            <a:off x="4606925" y="1178497"/>
            <a:ext cx="3913188" cy="525697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b="1" kern="0" dirty="0">
                <a:solidFill>
                  <a:srgbClr val="6CB255"/>
                </a:solidFill>
              </a:rPr>
              <a:t>Levels of Structural Organization of the Human Body</a:t>
            </a:r>
          </a:p>
          <a:p>
            <a:r>
              <a:rPr lang="en-US" sz="2400" kern="0" dirty="0">
                <a:solidFill>
                  <a:srgbClr val="000000"/>
                </a:solidFill>
              </a:rPr>
              <a:t>The organization of the body often is discussed in terms of six distinct levels of increasing complexity.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077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840"/>
    </mc:Choice>
    <mc:Fallback xmlns="">
      <p:transition spd="slow" advTm="231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The Body</a:t>
            </a:r>
          </a:p>
        </p:txBody>
      </p:sp>
      <p:pic>
        <p:nvPicPr>
          <p:cNvPr id="7" name="Picture Placeholder 1" descr="102_Organ_Systems_of_Body(Page1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r="-13349"/>
          <a:stretch>
            <a:fillRect/>
          </a:stretch>
        </p:blipFill>
        <p:spPr>
          <a:xfrm>
            <a:off x="367106" y="1132139"/>
            <a:ext cx="4030663" cy="5256213"/>
          </a:xfrm>
          <a:prstGeom prst="rect">
            <a:avLst/>
          </a:prstGeom>
        </p:spPr>
      </p:pic>
      <p:pic>
        <p:nvPicPr>
          <p:cNvPr id="8" name="Picture Placeholder 1" descr="102_Organ_Systems_of_Body(Page2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39" r="-13639"/>
          <a:stretch>
            <a:fillRect/>
          </a:stretch>
        </p:blipFill>
        <p:spPr>
          <a:xfrm>
            <a:off x="4657898" y="1132139"/>
            <a:ext cx="4032250" cy="52562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79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840"/>
    </mc:Choice>
    <mc:Fallback xmlns="">
      <p:transition spd="slow" advTm="23184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0"/>
            <a:ext cx="8312150" cy="1158875"/>
          </a:xfrm>
        </p:spPr>
        <p:txBody>
          <a:bodyPr/>
          <a:lstStyle/>
          <a:p>
            <a:r>
              <a:rPr lang="en-US" altLang="en-US"/>
              <a:t>Science Is Both a Body of Knowledge and a Process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305800" cy="4495800"/>
          </a:xfrm>
        </p:spPr>
        <p:txBody>
          <a:bodyPr/>
          <a:lstStyle/>
          <a:p>
            <a:r>
              <a:rPr lang="en-US" altLang="en-US"/>
              <a:t>Science is the study of the natural world</a:t>
            </a:r>
          </a:p>
          <a:p>
            <a:r>
              <a:rPr lang="en-US" altLang="en-US"/>
              <a:t>Science is two things</a:t>
            </a:r>
          </a:p>
          <a:p>
            <a:pPr lvl="1"/>
            <a:r>
              <a:rPr lang="en-US" altLang="en-US" i="1"/>
              <a:t>Knowledge</a:t>
            </a:r>
            <a:r>
              <a:rPr lang="en-US" altLang="en-US"/>
              <a:t> about the natural world</a:t>
            </a:r>
          </a:p>
          <a:p>
            <a:pPr lvl="1"/>
            <a:r>
              <a:rPr lang="en-US" altLang="en-US"/>
              <a:t>The </a:t>
            </a:r>
            <a:r>
              <a:rPr lang="en-US" altLang="en-US" i="1"/>
              <a:t>process</a:t>
            </a:r>
            <a:r>
              <a:rPr lang="en-US" altLang="en-US"/>
              <a:t> used to acquire knowledge</a:t>
            </a:r>
          </a:p>
          <a:p>
            <a:pPr lvl="2"/>
            <a:r>
              <a:rPr lang="en-US" altLang="en-US"/>
              <a:t>Called the </a:t>
            </a:r>
            <a:r>
              <a:rPr lang="en-US" altLang="en-US" i="1"/>
              <a:t>scientific method</a:t>
            </a:r>
            <a:endParaRPr lang="en-US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996"/>
    </mc:Choice>
    <mc:Fallback xmlns="">
      <p:transition spd="slow" advTm="141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Body Cavities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00050" y="1157288"/>
            <a:ext cx="8245475" cy="5086350"/>
          </a:xfrm>
        </p:spPr>
        <p:txBody>
          <a:bodyPr/>
          <a:lstStyle/>
          <a:p>
            <a:pPr eaLnBrk="1" hangingPunct="1"/>
            <a:r>
              <a:rPr lang="en-US" altLang="en-US"/>
              <a:t>Anterior cavity</a:t>
            </a:r>
          </a:p>
          <a:p>
            <a:pPr lvl="1" eaLnBrk="1" hangingPunct="1"/>
            <a:r>
              <a:rPr lang="en-US" altLang="en-US"/>
              <a:t>Thoracic cavity</a:t>
            </a:r>
          </a:p>
          <a:p>
            <a:pPr lvl="2" eaLnBrk="1" hangingPunct="1"/>
            <a:r>
              <a:rPr lang="en-US" altLang="en-US"/>
              <a:t>Two pleural cavities</a:t>
            </a:r>
          </a:p>
          <a:p>
            <a:pPr lvl="2" eaLnBrk="1" hangingPunct="1"/>
            <a:r>
              <a:rPr lang="en-US" altLang="en-US"/>
              <a:t>Pericardial cavity</a:t>
            </a:r>
          </a:p>
          <a:p>
            <a:pPr lvl="1" eaLnBrk="1" hangingPunct="1"/>
            <a:r>
              <a:rPr lang="en-US" altLang="en-US"/>
              <a:t>Abdominal cavity</a:t>
            </a:r>
          </a:p>
          <a:p>
            <a:pPr lvl="1" eaLnBrk="1" hangingPunct="1"/>
            <a:r>
              <a:rPr lang="en-US" altLang="en-US"/>
              <a:t>Pelvic cavity</a:t>
            </a:r>
          </a:p>
          <a:p>
            <a:pPr eaLnBrk="1" hangingPunct="1"/>
            <a:r>
              <a:rPr lang="en-US" altLang="en-US"/>
              <a:t>Posterior cavity</a:t>
            </a:r>
          </a:p>
          <a:p>
            <a:pPr lvl="1" eaLnBrk="1" hangingPunct="1"/>
            <a:r>
              <a:rPr lang="en-US" altLang="en-US"/>
              <a:t>Cranial cavity</a:t>
            </a:r>
          </a:p>
          <a:p>
            <a:pPr lvl="1" eaLnBrk="1" hangingPunct="1"/>
            <a:r>
              <a:rPr lang="en-US" altLang="en-US"/>
              <a:t>Spinal cavity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477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840"/>
    </mc:Choice>
    <mc:Fallback xmlns="">
      <p:transition spd="slow" advTm="231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8" descr="04_08Figur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461963" y="50800"/>
            <a:ext cx="8218487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3076575" y="466883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Pelvic cavity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3084513" y="3916363"/>
            <a:ext cx="123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Abdominal cavity</a:t>
            </a:r>
          </a:p>
        </p:txBody>
      </p:sp>
      <p:sp>
        <p:nvSpPr>
          <p:cNvPr id="8198" name="TextBox 4"/>
          <p:cNvSpPr txBox="1">
            <a:spLocks noChangeArrowheads="1"/>
          </p:cNvSpPr>
          <p:nvPr/>
        </p:nvSpPr>
        <p:spPr bwMode="auto">
          <a:xfrm>
            <a:off x="407988" y="319087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Anterior cavity</a:t>
            </a:r>
          </a:p>
        </p:txBody>
      </p:sp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3074988" y="2782888"/>
            <a:ext cx="162718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8000"/>
              </a:lnSpc>
            </a:pPr>
            <a:r>
              <a:rPr lang="en-US" altLang="en-US" sz="1200" b="1">
                <a:latin typeface="Helvetica" pitchFamily="84" charset="0"/>
              </a:rPr>
              <a:t>Diaphragm separates thoracic and abdominal cavities</a:t>
            </a:r>
          </a:p>
        </p:txBody>
      </p:sp>
      <p:sp>
        <p:nvSpPr>
          <p:cNvPr id="8200" name="TextBox 6"/>
          <p:cNvSpPr txBox="1">
            <a:spLocks noChangeArrowheads="1"/>
          </p:cNvSpPr>
          <p:nvPr/>
        </p:nvSpPr>
        <p:spPr bwMode="auto">
          <a:xfrm>
            <a:off x="3995738" y="227965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Pleural cavity</a:t>
            </a:r>
          </a:p>
        </p:txBody>
      </p:sp>
      <p:sp>
        <p:nvSpPr>
          <p:cNvPr id="8201" name="TextBox 7"/>
          <p:cNvSpPr txBox="1">
            <a:spLocks noChangeArrowheads="1"/>
          </p:cNvSpPr>
          <p:nvPr/>
        </p:nvSpPr>
        <p:spPr bwMode="auto">
          <a:xfrm>
            <a:off x="3989388" y="174148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Pericardial cavity</a:t>
            </a:r>
          </a:p>
        </p:txBody>
      </p:sp>
      <p:sp>
        <p:nvSpPr>
          <p:cNvPr id="8202" name="TextBox 8"/>
          <p:cNvSpPr txBox="1">
            <a:spLocks noChangeArrowheads="1"/>
          </p:cNvSpPr>
          <p:nvPr/>
        </p:nvSpPr>
        <p:spPr bwMode="auto">
          <a:xfrm>
            <a:off x="3081338" y="19939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Thoracic cavity</a:t>
            </a:r>
          </a:p>
        </p:txBody>
      </p:sp>
      <p:sp>
        <p:nvSpPr>
          <p:cNvPr id="8203" name="TextBox 9"/>
          <p:cNvSpPr txBox="1">
            <a:spLocks noChangeArrowheads="1"/>
          </p:cNvSpPr>
          <p:nvPr/>
        </p:nvSpPr>
        <p:spPr bwMode="auto">
          <a:xfrm>
            <a:off x="4086225" y="96837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Posterior cavity</a:t>
            </a:r>
          </a:p>
        </p:txBody>
      </p:sp>
      <p:sp>
        <p:nvSpPr>
          <p:cNvPr id="8204" name="TextBox 10"/>
          <p:cNvSpPr txBox="1">
            <a:spLocks noChangeArrowheads="1"/>
          </p:cNvSpPr>
          <p:nvPr/>
        </p:nvSpPr>
        <p:spPr bwMode="auto">
          <a:xfrm>
            <a:off x="3076575" y="12668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Vertebral canal</a:t>
            </a:r>
          </a:p>
        </p:txBody>
      </p:sp>
      <p:sp>
        <p:nvSpPr>
          <p:cNvPr id="8205" name="TextBox 11"/>
          <p:cNvSpPr txBox="1">
            <a:spLocks noChangeArrowheads="1"/>
          </p:cNvSpPr>
          <p:nvPr/>
        </p:nvSpPr>
        <p:spPr bwMode="auto">
          <a:xfrm>
            <a:off x="3079750" y="738188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Cranial cavity</a:t>
            </a:r>
          </a:p>
        </p:txBody>
      </p:sp>
      <p:cxnSp>
        <p:nvCxnSpPr>
          <p:cNvPr id="8206" name="Straight Connector 15"/>
          <p:cNvCxnSpPr>
            <a:cxnSpLocks noChangeShapeType="1"/>
          </p:cNvCxnSpPr>
          <p:nvPr/>
        </p:nvCxnSpPr>
        <p:spPr bwMode="auto">
          <a:xfrm>
            <a:off x="2243138" y="1384300"/>
            <a:ext cx="900112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Straight Connector 17"/>
          <p:cNvCxnSpPr>
            <a:cxnSpLocks noChangeShapeType="1"/>
          </p:cNvCxnSpPr>
          <p:nvPr/>
        </p:nvCxnSpPr>
        <p:spPr bwMode="auto">
          <a:xfrm>
            <a:off x="2112963" y="2146300"/>
            <a:ext cx="10255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Straight Connector 19"/>
          <p:cNvCxnSpPr>
            <a:cxnSpLocks noChangeShapeType="1"/>
          </p:cNvCxnSpPr>
          <p:nvPr/>
        </p:nvCxnSpPr>
        <p:spPr bwMode="auto">
          <a:xfrm>
            <a:off x="2032000" y="2917825"/>
            <a:ext cx="1103313" cy="47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9" name="Straight Connector 21"/>
          <p:cNvCxnSpPr>
            <a:cxnSpLocks noChangeShapeType="1"/>
          </p:cNvCxnSpPr>
          <p:nvPr/>
        </p:nvCxnSpPr>
        <p:spPr bwMode="auto">
          <a:xfrm>
            <a:off x="1895475" y="4041775"/>
            <a:ext cx="1252538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0" name="Straight Connector 23"/>
          <p:cNvCxnSpPr>
            <a:cxnSpLocks noChangeShapeType="1"/>
          </p:cNvCxnSpPr>
          <p:nvPr/>
        </p:nvCxnSpPr>
        <p:spPr bwMode="auto">
          <a:xfrm>
            <a:off x="2205038" y="4808538"/>
            <a:ext cx="919162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1" name="Straight Connector 33"/>
          <p:cNvCxnSpPr>
            <a:cxnSpLocks noChangeShapeType="1"/>
          </p:cNvCxnSpPr>
          <p:nvPr/>
        </p:nvCxnSpPr>
        <p:spPr bwMode="auto">
          <a:xfrm>
            <a:off x="4648200" y="2417763"/>
            <a:ext cx="1066800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Straight Connector 35"/>
          <p:cNvCxnSpPr>
            <a:cxnSpLocks noChangeShapeType="1"/>
          </p:cNvCxnSpPr>
          <p:nvPr/>
        </p:nvCxnSpPr>
        <p:spPr bwMode="auto">
          <a:xfrm flipV="1">
            <a:off x="4038600" y="2919413"/>
            <a:ext cx="1585913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Straight Connector 37"/>
          <p:cNvCxnSpPr>
            <a:cxnSpLocks noChangeShapeType="1"/>
          </p:cNvCxnSpPr>
          <p:nvPr/>
        </p:nvCxnSpPr>
        <p:spPr bwMode="auto">
          <a:xfrm flipV="1">
            <a:off x="4029075" y="4046538"/>
            <a:ext cx="2012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Connector 39"/>
          <p:cNvCxnSpPr>
            <a:cxnSpLocks noChangeShapeType="1"/>
          </p:cNvCxnSpPr>
          <p:nvPr/>
        </p:nvCxnSpPr>
        <p:spPr bwMode="auto">
          <a:xfrm>
            <a:off x="3657600" y="4808538"/>
            <a:ext cx="2489200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5" name="Left Bracket 44"/>
          <p:cNvSpPr>
            <a:spLocks/>
          </p:cNvSpPr>
          <p:nvPr/>
        </p:nvSpPr>
        <p:spPr bwMode="auto">
          <a:xfrm>
            <a:off x="1247775" y="1803400"/>
            <a:ext cx="133350" cy="3532188"/>
          </a:xfrm>
          <a:prstGeom prst="leftBracket">
            <a:avLst>
              <a:gd name="adj" fmla="val 69654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 sz="1200" b="1">
              <a:latin typeface="Helvetica" pitchFamily="84" charset="0"/>
            </a:endParaRPr>
          </a:p>
        </p:txBody>
      </p:sp>
      <p:cxnSp>
        <p:nvCxnSpPr>
          <p:cNvPr id="8216" name="Straight Connector 46"/>
          <p:cNvCxnSpPr>
            <a:cxnSpLocks noChangeShapeType="1"/>
          </p:cNvCxnSpPr>
          <p:nvPr/>
        </p:nvCxnSpPr>
        <p:spPr bwMode="auto">
          <a:xfrm rot="10800000" flipV="1">
            <a:off x="1143000" y="3343275"/>
            <a:ext cx="109538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7" name="Freeform 60"/>
          <p:cNvSpPr>
            <a:spLocks/>
          </p:cNvSpPr>
          <p:nvPr/>
        </p:nvSpPr>
        <p:spPr bwMode="auto">
          <a:xfrm>
            <a:off x="4902200" y="1885950"/>
            <a:ext cx="1270000" cy="481013"/>
          </a:xfrm>
          <a:custGeom>
            <a:avLst/>
            <a:gdLst>
              <a:gd name="T0" fmla="*/ 2147483647 w 790"/>
              <a:gd name="T1" fmla="*/ 2147483647 h 291"/>
              <a:gd name="T2" fmla="*/ 2147483647 w 790"/>
              <a:gd name="T3" fmla="*/ 0 h 291"/>
              <a:gd name="T4" fmla="*/ 0 w 790"/>
              <a:gd name="T5" fmla="*/ 2147483647 h 2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90" h="291">
                <a:moveTo>
                  <a:pt x="790" y="291"/>
                </a:moveTo>
                <a:lnTo>
                  <a:pt x="233" y="0"/>
                </a:lnTo>
                <a:lnTo>
                  <a:pt x="0" y="1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61"/>
          <p:cNvSpPr>
            <a:spLocks noChangeShapeType="1"/>
          </p:cNvSpPr>
          <p:nvPr/>
        </p:nvSpPr>
        <p:spPr bwMode="auto">
          <a:xfrm>
            <a:off x="1376363" y="5334000"/>
            <a:ext cx="711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62"/>
          <p:cNvSpPr>
            <a:spLocks noChangeShapeType="1"/>
          </p:cNvSpPr>
          <p:nvPr/>
        </p:nvSpPr>
        <p:spPr bwMode="auto">
          <a:xfrm>
            <a:off x="1366838" y="1801813"/>
            <a:ext cx="742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Right Bracket 43"/>
          <p:cNvSpPr>
            <a:spLocks/>
          </p:cNvSpPr>
          <p:nvPr/>
        </p:nvSpPr>
        <p:spPr bwMode="auto">
          <a:xfrm rot="10800000">
            <a:off x="3905250" y="1857375"/>
            <a:ext cx="155575" cy="577850"/>
          </a:xfrm>
          <a:prstGeom prst="rightBracket">
            <a:avLst>
              <a:gd name="adj" fmla="val 6020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 sz="1200" b="1">
              <a:latin typeface="Helvetica" pitchFamily="84" charset="0"/>
            </a:endParaRPr>
          </a:p>
        </p:txBody>
      </p:sp>
      <p:sp>
        <p:nvSpPr>
          <p:cNvPr id="8221" name="Line 64"/>
          <p:cNvSpPr>
            <a:spLocks noChangeShapeType="1"/>
          </p:cNvSpPr>
          <p:nvPr/>
        </p:nvSpPr>
        <p:spPr bwMode="auto">
          <a:xfrm>
            <a:off x="3838575" y="2143125"/>
            <a:ext cx="66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2" name="Line 65"/>
          <p:cNvSpPr>
            <a:spLocks noChangeShapeType="1"/>
          </p:cNvSpPr>
          <p:nvPr/>
        </p:nvSpPr>
        <p:spPr bwMode="auto">
          <a:xfrm>
            <a:off x="2370138" y="862013"/>
            <a:ext cx="76676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3" name="AutoShape 66"/>
          <p:cNvSpPr>
            <a:spLocks/>
          </p:cNvSpPr>
          <p:nvPr/>
        </p:nvSpPr>
        <p:spPr bwMode="auto">
          <a:xfrm>
            <a:off x="3940175" y="873125"/>
            <a:ext cx="76200" cy="533400"/>
          </a:xfrm>
          <a:prstGeom prst="rightBracket">
            <a:avLst>
              <a:gd name="adj" fmla="val 58333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24" name="Line 67"/>
          <p:cNvSpPr>
            <a:spLocks noChangeShapeType="1"/>
          </p:cNvSpPr>
          <p:nvPr/>
        </p:nvSpPr>
        <p:spPr bwMode="auto">
          <a:xfrm>
            <a:off x="3717925" y="873125"/>
            <a:ext cx="2286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5" name="Line 68"/>
          <p:cNvSpPr>
            <a:spLocks noChangeShapeType="1"/>
          </p:cNvSpPr>
          <p:nvPr/>
        </p:nvSpPr>
        <p:spPr bwMode="auto">
          <a:xfrm>
            <a:off x="4013200" y="1108075"/>
            <a:ext cx="1428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Line 69"/>
          <p:cNvSpPr>
            <a:spLocks noChangeShapeType="1"/>
          </p:cNvSpPr>
          <p:nvPr/>
        </p:nvSpPr>
        <p:spPr bwMode="auto">
          <a:xfrm>
            <a:off x="3867150" y="1406525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48"/>
    </mc:Choice>
    <mc:Fallback xmlns="">
      <p:transition spd="slow" advTm="5304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Tissue Membranes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71575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b="1"/>
              <a:t>Serous membrane</a:t>
            </a:r>
            <a:endParaRPr lang="en-US" altLang="en-US"/>
          </a:p>
          <a:p>
            <a:pPr lvl="1" eaLnBrk="1" hangingPunct="1"/>
            <a:r>
              <a:rPr lang="en-US" altLang="en-US"/>
              <a:t>reduces friction between organs</a:t>
            </a:r>
          </a:p>
          <a:p>
            <a:pPr eaLnBrk="1" hangingPunct="1"/>
            <a:r>
              <a:rPr lang="en-US" altLang="en-US" b="1"/>
              <a:t>Mucous membrane</a:t>
            </a:r>
            <a:endParaRPr lang="en-US" altLang="en-US"/>
          </a:p>
          <a:p>
            <a:pPr lvl="1" eaLnBrk="1" hangingPunct="1"/>
            <a:r>
              <a:rPr lang="en-US" altLang="en-US"/>
              <a:t>lubricates surface, captures debris</a:t>
            </a:r>
          </a:p>
          <a:p>
            <a:pPr eaLnBrk="1" hangingPunct="1"/>
            <a:r>
              <a:rPr lang="en-US" altLang="en-US" b="1"/>
              <a:t>Synovial membrane</a:t>
            </a:r>
            <a:endParaRPr lang="en-US" altLang="en-US"/>
          </a:p>
          <a:p>
            <a:pPr lvl="1" eaLnBrk="1" hangingPunct="1"/>
            <a:r>
              <a:rPr lang="en-US" altLang="en-US"/>
              <a:t>lines spaces in movable joints</a:t>
            </a:r>
          </a:p>
          <a:p>
            <a:pPr eaLnBrk="1" hangingPunct="1"/>
            <a:r>
              <a:rPr lang="en-US" altLang="en-US" b="1"/>
              <a:t>Cutaneous membrane</a:t>
            </a:r>
            <a:endParaRPr lang="en-US" altLang="en-US"/>
          </a:p>
          <a:p>
            <a:pPr lvl="1" eaLnBrk="1" hangingPunct="1"/>
            <a:r>
              <a:rPr lang="en-US" altLang="en-US"/>
              <a:t>skin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2702718"/>
      </p:ext>
    </p:extLst>
  </p:cSld>
  <p:clrMapOvr>
    <a:masterClrMapping/>
  </p:clrMapOvr>
  <p:transition advTm="1986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Feedback – Negative Loop</a:t>
            </a:r>
          </a:p>
        </p:txBody>
      </p:sp>
      <p:pic>
        <p:nvPicPr>
          <p:cNvPr id="5" name="Picture Placeholder 1" descr="105_Negative_Feedback_Loop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97" r="-17597"/>
          <a:stretch>
            <a:fillRect/>
          </a:stretch>
        </p:blipFill>
        <p:spPr>
          <a:xfrm>
            <a:off x="457199" y="1122386"/>
            <a:ext cx="8062913" cy="3500071"/>
          </a:xfrm>
          <a:prstGeom prst="rect">
            <a:avLst/>
          </a:prstGeom>
        </p:spPr>
      </p:pic>
      <p:sp>
        <p:nvSpPr>
          <p:cNvPr id="6" name="Text Placeholder 6"/>
          <p:cNvSpPr txBox="1">
            <a:spLocks/>
          </p:cNvSpPr>
          <p:nvPr/>
        </p:nvSpPr>
        <p:spPr>
          <a:xfrm>
            <a:off x="457200" y="4843982"/>
            <a:ext cx="8062912" cy="11663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In a negative feedback loop, a stimulus—a deviation from a set point—is resisted through a physiological process that returns the body to homeostasis.</a:t>
            </a:r>
          </a:p>
          <a:p>
            <a:pPr>
              <a:buFontTx/>
              <a:buAutoNum type="alphaLcParenBoth"/>
            </a:pPr>
            <a:r>
              <a:rPr lang="en-US" sz="1800" kern="0" dirty="0"/>
              <a:t>A negative feedback loop has four basic parts.</a:t>
            </a:r>
          </a:p>
          <a:p>
            <a:pPr>
              <a:buFontTx/>
              <a:buAutoNum type="alphaLcParenBoth"/>
            </a:pPr>
            <a:r>
              <a:rPr lang="en-US" sz="1800" kern="0" dirty="0"/>
              <a:t>Body temperature is regulated by negative feedback.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0135892"/>
      </p:ext>
    </p:extLst>
  </p:cSld>
  <p:clrMapOvr>
    <a:masterClrMapping/>
  </p:clrMapOvr>
  <p:transition advTm="19864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Feedback – Positive Loop</a:t>
            </a:r>
          </a:p>
        </p:txBody>
      </p:sp>
      <p:pic>
        <p:nvPicPr>
          <p:cNvPr id="7" name="Picture Placeholder 1" descr="106_Pregnancy-Positive_Feedbac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049" r="-44049"/>
          <a:stretch>
            <a:fillRect/>
          </a:stretch>
        </p:blipFill>
        <p:spPr>
          <a:xfrm>
            <a:off x="457199" y="1122386"/>
            <a:ext cx="8062913" cy="3500071"/>
          </a:xfrm>
          <a:prstGeom prst="rect">
            <a:avLst/>
          </a:prstGeom>
        </p:spPr>
      </p:pic>
      <p:sp>
        <p:nvSpPr>
          <p:cNvPr id="8" name="Text Placeholder 6"/>
          <p:cNvSpPr txBox="1">
            <a:spLocks/>
          </p:cNvSpPr>
          <p:nvPr/>
        </p:nvSpPr>
        <p:spPr>
          <a:xfrm>
            <a:off x="457200" y="4843982"/>
            <a:ext cx="8062912" cy="116638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800" kern="0" dirty="0"/>
              <a:t>Normal childbirth is driven by a positive feedback loop. A positive feedback loop results in a change in the body’s status, rather than a return to homeostasis.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1987831"/>
      </p:ext>
    </p:extLst>
  </p:cSld>
  <p:clrMapOvr>
    <a:masterClrMapping/>
  </p:clrMapOvr>
  <p:transition advTm="19864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Medical Imaging – X-Ray</a:t>
            </a:r>
          </a:p>
        </p:txBody>
      </p:sp>
      <p:pic>
        <p:nvPicPr>
          <p:cNvPr id="5" name="Picture Placeholder 1" descr="01_16_X-ray_of_Han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86" b="-5486"/>
          <a:stretch>
            <a:fillRect/>
          </a:stretch>
        </p:blipFill>
        <p:spPr>
          <a:xfrm>
            <a:off x="457200" y="1108075"/>
            <a:ext cx="4032250" cy="5256213"/>
          </a:xfrm>
          <a:prstGeom prst="rect">
            <a:avLst/>
          </a:prstGeom>
        </p:spPr>
      </p:pic>
      <p:sp>
        <p:nvSpPr>
          <p:cNvPr id="6" name="Text Placeholder 13"/>
          <p:cNvSpPr txBox="1">
            <a:spLocks/>
          </p:cNvSpPr>
          <p:nvPr/>
        </p:nvSpPr>
        <p:spPr>
          <a:xfrm>
            <a:off x="4606925" y="1107617"/>
            <a:ext cx="3913188" cy="525697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400" kern="0" dirty="0">
                <a:solidFill>
                  <a:srgbClr val="000000"/>
                </a:solidFill>
              </a:rPr>
              <a:t>High energy electromagnetic radiation allows the internal structures of the body, such as bones, to be seen in X-rays like these.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8766129"/>
      </p:ext>
    </p:extLst>
  </p:cSld>
  <p:clrMapOvr>
    <a:masterClrMapping/>
  </p:clrMapOvr>
  <p:transition advTm="19864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Medical Imaging</a:t>
            </a:r>
          </a:p>
        </p:txBody>
      </p:sp>
      <p:pic>
        <p:nvPicPr>
          <p:cNvPr id="5" name="Picture Placeholder 1" descr="113abcd_Medical_Imaging_Techniques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6" r="-1006"/>
          <a:stretch/>
        </p:blipFill>
        <p:spPr>
          <a:xfrm>
            <a:off x="108285" y="893778"/>
            <a:ext cx="3958389" cy="3500071"/>
          </a:xfrm>
          <a:prstGeom prst="rect">
            <a:avLst/>
          </a:prstGeom>
        </p:spPr>
      </p:pic>
      <p:sp>
        <p:nvSpPr>
          <p:cNvPr id="6" name="Text Placeholder 6"/>
          <p:cNvSpPr txBox="1">
            <a:spLocks/>
          </p:cNvSpPr>
          <p:nvPr/>
        </p:nvSpPr>
        <p:spPr>
          <a:xfrm>
            <a:off x="4066673" y="806115"/>
            <a:ext cx="4920915" cy="58473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28600" indent="-228600">
              <a:buAutoNum type="alphaLcParenBoth"/>
            </a:pPr>
            <a:r>
              <a:rPr lang="en-US" sz="2000" kern="0" dirty="0"/>
              <a:t>The results of a CT scan of the head are shown as successive transverse sections. </a:t>
            </a:r>
          </a:p>
          <a:p>
            <a:pPr marL="228600" indent="-228600">
              <a:buAutoNum type="alphaLcParenBoth"/>
            </a:pPr>
            <a:r>
              <a:rPr lang="en-US" sz="2000" kern="0" dirty="0"/>
              <a:t>An MRI machine generates a magnetic field around a patient.</a:t>
            </a:r>
          </a:p>
          <a:p>
            <a:pPr marL="228600" indent="-228600">
              <a:buAutoNum type="alphaLcParenBoth"/>
            </a:pPr>
            <a:r>
              <a:rPr lang="en-US" sz="2000" kern="0" dirty="0"/>
              <a:t>PET scans use radiopharmaceuticals to create images of active blood flow and physiologic activity of the organ or organs being targeted.</a:t>
            </a:r>
          </a:p>
          <a:p>
            <a:pPr marL="228600" indent="-228600">
              <a:buAutoNum type="alphaLcParenBoth"/>
            </a:pPr>
            <a:r>
              <a:rPr lang="en-US" sz="2000" kern="0" dirty="0"/>
              <a:t>Ultrasound technology is used to monitor pregnancies because it is the least invasive of imaging techniques and uses no electromagnetic radiation.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203244"/>
      </p:ext>
    </p:extLst>
  </p:cSld>
  <p:clrMapOvr>
    <a:masterClrMapping/>
  </p:clrMapOvr>
  <p:transition advTm="19864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The Scientific Method Is a Process for Testing Ideas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Steps in the scientific method</a:t>
            </a:r>
          </a:p>
          <a:p>
            <a:pPr lvl="1" eaLnBrk="1" hangingPunct="1"/>
            <a:r>
              <a:rPr lang="en-US" altLang="en-US"/>
              <a:t>Observe and generalize</a:t>
            </a:r>
          </a:p>
          <a:p>
            <a:pPr lvl="1" eaLnBrk="1" hangingPunct="1"/>
            <a:r>
              <a:rPr lang="en-US" altLang="en-US"/>
              <a:t>Formulate a hypothesis</a:t>
            </a:r>
          </a:p>
          <a:p>
            <a:pPr lvl="1" eaLnBrk="1" hangingPunct="1"/>
            <a:r>
              <a:rPr lang="en-US" altLang="en-US"/>
              <a:t>Make a testable prediction</a:t>
            </a:r>
          </a:p>
          <a:p>
            <a:pPr lvl="1" eaLnBrk="1" hangingPunct="1"/>
            <a:r>
              <a:rPr lang="en-US" altLang="en-US"/>
              <a:t>Experiment or observe</a:t>
            </a:r>
          </a:p>
          <a:p>
            <a:pPr lvl="1" eaLnBrk="1" hangingPunct="1"/>
            <a:r>
              <a:rPr lang="en-US" altLang="en-US"/>
              <a:t>Modify the hypothesis as necessary and repeat</a:t>
            </a:r>
          </a:p>
        </p:txBody>
      </p:sp>
    </p:spTree>
    <p:custDataLst>
      <p:tags r:id="rId1"/>
    </p:custDataLst>
  </p:cSld>
  <p:clrMapOvr>
    <a:masterClrMapping/>
  </p:clrMapOvr>
  <p:transition advTm="1202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512175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r>
              <a:rPr lang="en-US" altLang="en-US"/>
              <a:t>1) Observe and generalize</a:t>
            </a:r>
          </a:p>
          <a:p>
            <a:pPr lvl="1"/>
            <a:r>
              <a:rPr lang="en-US" altLang="en-US"/>
              <a:t>Make generalizations based on observations about the world with </a:t>
            </a:r>
            <a:r>
              <a:rPr lang="en-US" altLang="en-US" i="1"/>
              <a:t>inductive reasoning</a:t>
            </a:r>
          </a:p>
          <a:p>
            <a:pPr lvl="4"/>
            <a:r>
              <a:rPr lang="en-US" altLang="en-US" i="1"/>
              <a:t>‘Specific to general reasoning’</a:t>
            </a:r>
          </a:p>
          <a:p>
            <a:pPr lvl="2"/>
            <a:r>
              <a:rPr lang="en-US" altLang="en-US"/>
              <a:t>Observation: “Every winter in the past was colder than the preceding summer.”</a:t>
            </a:r>
          </a:p>
          <a:p>
            <a:pPr lvl="2"/>
            <a:r>
              <a:rPr lang="en-US" altLang="en-US"/>
              <a:t>Generalization: “Winter will always be colder than summer.”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510"/>
    </mc:Choice>
    <mc:Fallback xmlns="">
      <p:transition spd="slow" advTm="104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458200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105775" cy="4495800"/>
          </a:xfrm>
        </p:spPr>
        <p:txBody>
          <a:bodyPr/>
          <a:lstStyle/>
          <a:p>
            <a:r>
              <a:rPr lang="en-US" altLang="en-US"/>
              <a:t>2) Formulate a hypothesis</a:t>
            </a:r>
          </a:p>
          <a:p>
            <a:pPr lvl="1"/>
            <a:r>
              <a:rPr lang="en-US" altLang="en-US"/>
              <a:t>A </a:t>
            </a:r>
            <a:r>
              <a:rPr lang="en-US" altLang="en-US" i="1"/>
              <a:t>hypothesis</a:t>
            </a:r>
            <a:r>
              <a:rPr lang="en-US" altLang="en-US"/>
              <a:t> is a tentative statement about the natural world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19"/>
    </mc:Choice>
    <mc:Fallback xmlns="">
      <p:transition spd="slow" advTm="462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" y="14288"/>
            <a:ext cx="8863013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305800" cy="4495800"/>
          </a:xfrm>
        </p:spPr>
        <p:txBody>
          <a:bodyPr/>
          <a:lstStyle/>
          <a:p>
            <a:r>
              <a:rPr lang="en-US" altLang="en-US"/>
              <a:t>3) Make a testable prediction</a:t>
            </a:r>
          </a:p>
          <a:p>
            <a:pPr lvl="1"/>
            <a:r>
              <a:rPr lang="en-US" altLang="en-US"/>
              <a:t>Hypotheses should be tested under many different conditions </a:t>
            </a:r>
          </a:p>
          <a:p>
            <a:pPr lvl="1"/>
            <a:r>
              <a:rPr lang="en-US" altLang="en-US"/>
              <a:t>Testable predictions</a:t>
            </a:r>
          </a:p>
          <a:p>
            <a:pPr lvl="2"/>
            <a:r>
              <a:rPr lang="en-US" altLang="en-US"/>
              <a:t>Should be based on the hypothesis</a:t>
            </a:r>
          </a:p>
          <a:p>
            <a:pPr lvl="2"/>
            <a:r>
              <a:rPr lang="en-US" altLang="en-US"/>
              <a:t>Should employ deductive reasoning</a:t>
            </a:r>
          </a:p>
          <a:p>
            <a:pPr lvl="2"/>
            <a:r>
              <a:rPr lang="en-US" altLang="en-US"/>
              <a:t>Are often in the form of “if…then” statements</a:t>
            </a:r>
          </a:p>
          <a:p>
            <a:pPr lvl="2"/>
            <a:r>
              <a:rPr lang="en-US" altLang="en-US"/>
              <a:t>Should be specific in order to be testable</a:t>
            </a:r>
          </a:p>
          <a:p>
            <a:pPr lvl="1"/>
            <a:endParaRPr lang="en-US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478"/>
    </mc:Choice>
    <mc:Fallback xmlns="">
      <p:transition spd="slow" advTm="232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688387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r>
              <a:rPr lang="en-US" altLang="en-US"/>
              <a:t>4) Experiment and observe</a:t>
            </a:r>
          </a:p>
          <a:p>
            <a:pPr lvl="1"/>
            <a:r>
              <a:rPr lang="en-US" altLang="en-US"/>
              <a:t>Truth or falsehood of prediction is tested by observation and experimentation</a:t>
            </a:r>
          </a:p>
          <a:p>
            <a:pPr lvl="1"/>
            <a:r>
              <a:rPr lang="en-US" altLang="en-US" i="1"/>
              <a:t>Experiment:</a:t>
            </a:r>
            <a:r>
              <a:rPr lang="en-US" altLang="en-US"/>
              <a:t> A carefully planned and executed manipulation of the natural world.</a:t>
            </a:r>
          </a:p>
          <a:p>
            <a:pPr lvl="2"/>
            <a:r>
              <a:rPr lang="en-US" altLang="en-US"/>
              <a:t>In </a:t>
            </a:r>
            <a:r>
              <a:rPr lang="en-US" altLang="en-US" i="1"/>
              <a:t>controlled experiments,</a:t>
            </a:r>
            <a:r>
              <a:rPr lang="en-US" altLang="en-US"/>
              <a:t> all but one variable are accounted for</a:t>
            </a:r>
          </a:p>
          <a:p>
            <a:pPr lvl="2"/>
            <a:r>
              <a:rPr lang="en-US" altLang="en-US"/>
              <a:t>Placebo – “false treatment”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7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46"/>
    </mc:Choice>
    <mc:Fallback xmlns="">
      <p:transition spd="slow" advTm="166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836025" cy="1158875"/>
          </a:xfrm>
        </p:spPr>
        <p:txBody>
          <a:bodyPr/>
          <a:lstStyle/>
          <a:p>
            <a:r>
              <a:rPr lang="en-US" altLang="en-US"/>
              <a:t>The Scientific Method Is a Process for Testing Ideas</a:t>
            </a:r>
          </a:p>
        </p:txBody>
      </p:sp>
      <p:sp>
        <p:nvSpPr>
          <p:cNvPr id="593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5) Modify the hypothesis as necessary and repeat Steps 3 and 4</a:t>
            </a:r>
          </a:p>
          <a:p>
            <a:pPr lvl="1"/>
            <a:r>
              <a:rPr lang="en-US" altLang="en-US"/>
              <a:t>If prediction is false, the hypothesis must be modified.</a:t>
            </a:r>
          </a:p>
          <a:p>
            <a:pPr lvl="1"/>
            <a:r>
              <a:rPr lang="en-US" altLang="en-US"/>
              <a:t>If the prediction is true, only one small part of the hypothesis has been tested. Further testing required.</a:t>
            </a:r>
          </a:p>
          <a:p>
            <a:pPr lvl="1"/>
            <a:r>
              <a:rPr lang="en-US" altLang="en-US" i="1"/>
              <a:t>Hypotheses cannot be proved true, only supported or disproved.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53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730"/>
    </mc:Choice>
    <mc:Fallback xmlns="">
      <p:transition spd="slow" advTm="215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8" descr="01_08Figure-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5"/>
          <a:stretch>
            <a:fillRect/>
          </a:stretch>
        </p:blipFill>
        <p:spPr bwMode="auto">
          <a:xfrm>
            <a:off x="284163" y="466725"/>
            <a:ext cx="8575675" cy="54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3051175" y="2652713"/>
            <a:ext cx="9302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generalize</a:t>
            </a: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4379913" y="2460625"/>
            <a:ext cx="9890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Formulate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2867025" y="4229100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  <p:sp>
        <p:nvSpPr>
          <p:cNvPr id="14343" name="TextBox 5"/>
          <p:cNvSpPr txBox="1">
            <a:spLocks noChangeArrowheads="1"/>
          </p:cNvSpPr>
          <p:nvPr/>
        </p:nvSpPr>
        <p:spPr bwMode="auto">
          <a:xfrm>
            <a:off x="2865438" y="4845050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219075" y="2646363"/>
            <a:ext cx="10144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Experiment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or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</p:txBody>
      </p:sp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1252538" y="2647950"/>
            <a:ext cx="10144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Experiment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or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observe</a:t>
            </a:r>
          </a:p>
        </p:txBody>
      </p:sp>
      <p:sp>
        <p:nvSpPr>
          <p:cNvPr id="14346" name="TextBox 9"/>
          <p:cNvSpPr txBox="1">
            <a:spLocks noChangeArrowheads="1"/>
          </p:cNvSpPr>
          <p:nvPr/>
        </p:nvSpPr>
        <p:spPr bwMode="auto">
          <a:xfrm>
            <a:off x="5319713" y="2457450"/>
            <a:ext cx="9890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Modify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necessary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 repeat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steps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3 and 4</a:t>
            </a:r>
          </a:p>
        </p:txBody>
      </p:sp>
      <p:sp>
        <p:nvSpPr>
          <p:cNvPr id="14347" name="TextBox 10"/>
          <p:cNvSpPr txBox="1">
            <a:spLocks noChangeArrowheads="1"/>
          </p:cNvSpPr>
          <p:nvPr/>
        </p:nvSpPr>
        <p:spPr bwMode="auto">
          <a:xfrm>
            <a:off x="6346825" y="2455863"/>
            <a:ext cx="98901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Modify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necessary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and repeat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steps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3 and 4</a:t>
            </a:r>
          </a:p>
        </p:txBody>
      </p:sp>
      <p:sp>
        <p:nvSpPr>
          <p:cNvPr id="14348" name="TextBox 11"/>
          <p:cNvSpPr txBox="1">
            <a:spLocks noChangeArrowheads="1"/>
          </p:cNvSpPr>
          <p:nvPr/>
        </p:nvSpPr>
        <p:spPr bwMode="auto">
          <a:xfrm>
            <a:off x="7362825" y="2460625"/>
            <a:ext cx="1030288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Direction of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Increasing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confidence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in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hypothesis</a:t>
            </a:r>
          </a:p>
        </p:txBody>
      </p:sp>
      <p:sp>
        <p:nvSpPr>
          <p:cNvPr id="14349" name="Oval 55"/>
          <p:cNvSpPr>
            <a:spLocks noChangeArrowheads="1"/>
          </p:cNvSpPr>
          <p:nvPr/>
        </p:nvSpPr>
        <p:spPr bwMode="auto">
          <a:xfrm>
            <a:off x="3435350" y="243840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0" name="TextBox 2"/>
          <p:cNvSpPr txBox="1">
            <a:spLocks noChangeArrowheads="1"/>
          </p:cNvSpPr>
          <p:nvPr/>
        </p:nvSpPr>
        <p:spPr bwMode="auto">
          <a:xfrm>
            <a:off x="3390900" y="240347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1</a:t>
            </a:r>
          </a:p>
        </p:txBody>
      </p:sp>
      <p:sp>
        <p:nvSpPr>
          <p:cNvPr id="14351" name="Oval 57"/>
          <p:cNvSpPr>
            <a:spLocks noChangeArrowheads="1"/>
          </p:cNvSpPr>
          <p:nvPr/>
        </p:nvSpPr>
        <p:spPr bwMode="auto">
          <a:xfrm>
            <a:off x="4806950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2" name="TextBox 2"/>
          <p:cNvSpPr txBox="1">
            <a:spLocks noChangeArrowheads="1"/>
          </p:cNvSpPr>
          <p:nvPr/>
        </p:nvSpPr>
        <p:spPr bwMode="auto">
          <a:xfrm>
            <a:off x="476567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2</a:t>
            </a:r>
          </a:p>
        </p:txBody>
      </p:sp>
      <p:sp>
        <p:nvSpPr>
          <p:cNvPr id="14353" name="Oval 59"/>
          <p:cNvSpPr>
            <a:spLocks noChangeArrowheads="1"/>
          </p:cNvSpPr>
          <p:nvPr/>
        </p:nvSpPr>
        <p:spPr bwMode="auto">
          <a:xfrm>
            <a:off x="5740400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4" name="TextBox 2"/>
          <p:cNvSpPr txBox="1">
            <a:spLocks noChangeArrowheads="1"/>
          </p:cNvSpPr>
          <p:nvPr/>
        </p:nvSpPr>
        <p:spPr bwMode="auto">
          <a:xfrm>
            <a:off x="569912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5</a:t>
            </a:r>
          </a:p>
        </p:txBody>
      </p:sp>
      <p:sp>
        <p:nvSpPr>
          <p:cNvPr id="14355" name="Oval 61"/>
          <p:cNvSpPr>
            <a:spLocks noChangeArrowheads="1"/>
          </p:cNvSpPr>
          <p:nvPr/>
        </p:nvSpPr>
        <p:spPr bwMode="auto">
          <a:xfrm>
            <a:off x="6765925" y="228282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6" name="TextBox 2"/>
          <p:cNvSpPr txBox="1">
            <a:spLocks noChangeArrowheads="1"/>
          </p:cNvSpPr>
          <p:nvPr/>
        </p:nvSpPr>
        <p:spPr bwMode="auto">
          <a:xfrm>
            <a:off x="6721475" y="224790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5</a:t>
            </a:r>
          </a:p>
        </p:txBody>
      </p:sp>
      <p:sp>
        <p:nvSpPr>
          <p:cNvPr id="14357" name="Oval 63"/>
          <p:cNvSpPr>
            <a:spLocks noChangeArrowheads="1"/>
          </p:cNvSpPr>
          <p:nvPr/>
        </p:nvSpPr>
        <p:spPr bwMode="auto">
          <a:xfrm>
            <a:off x="1625600" y="2470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58" name="TextBox 2"/>
          <p:cNvSpPr txBox="1">
            <a:spLocks noChangeArrowheads="1"/>
          </p:cNvSpPr>
          <p:nvPr/>
        </p:nvSpPr>
        <p:spPr bwMode="auto">
          <a:xfrm>
            <a:off x="1577975" y="2435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4</a:t>
            </a:r>
          </a:p>
        </p:txBody>
      </p:sp>
      <p:sp>
        <p:nvSpPr>
          <p:cNvPr id="14359" name="Oval 65"/>
          <p:cNvSpPr>
            <a:spLocks noChangeArrowheads="1"/>
          </p:cNvSpPr>
          <p:nvPr/>
        </p:nvSpPr>
        <p:spPr bwMode="auto">
          <a:xfrm>
            <a:off x="746125" y="2470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0" name="TextBox 2"/>
          <p:cNvSpPr txBox="1">
            <a:spLocks noChangeArrowheads="1"/>
          </p:cNvSpPr>
          <p:nvPr/>
        </p:nvSpPr>
        <p:spPr bwMode="auto">
          <a:xfrm>
            <a:off x="698500" y="2435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4</a:t>
            </a:r>
          </a:p>
        </p:txBody>
      </p:sp>
      <p:sp>
        <p:nvSpPr>
          <p:cNvPr id="14361" name="Oval 67"/>
          <p:cNvSpPr>
            <a:spLocks noChangeArrowheads="1"/>
          </p:cNvSpPr>
          <p:nvPr/>
        </p:nvSpPr>
        <p:spPr bwMode="auto">
          <a:xfrm>
            <a:off x="3422650" y="4067175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2" name="TextBox 2"/>
          <p:cNvSpPr txBox="1">
            <a:spLocks noChangeArrowheads="1"/>
          </p:cNvSpPr>
          <p:nvPr/>
        </p:nvSpPr>
        <p:spPr bwMode="auto">
          <a:xfrm>
            <a:off x="3381375" y="4032250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63" name="Oval 69"/>
          <p:cNvSpPr>
            <a:spLocks noChangeArrowheads="1"/>
          </p:cNvSpPr>
          <p:nvPr/>
        </p:nvSpPr>
        <p:spPr bwMode="auto">
          <a:xfrm>
            <a:off x="3422650" y="46926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64" name="TextBox 2"/>
          <p:cNvSpPr txBox="1">
            <a:spLocks noChangeArrowheads="1"/>
          </p:cNvSpPr>
          <p:nvPr/>
        </p:nvSpPr>
        <p:spPr bwMode="auto">
          <a:xfrm>
            <a:off x="3381375" y="46577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65" name="WordArt 71"/>
          <p:cNvSpPr>
            <a:spLocks noChangeArrowheads="1" noChangeShapeType="1" noTextEdit="1"/>
          </p:cNvSpPr>
          <p:nvPr/>
        </p:nvSpPr>
        <p:spPr bwMode="auto">
          <a:xfrm>
            <a:off x="2949575" y="571500"/>
            <a:ext cx="1616075" cy="244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054981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6" name="WordArt 72"/>
          <p:cNvSpPr>
            <a:spLocks noChangeArrowheads="1" noChangeShapeType="1" noTextEdit="1"/>
          </p:cNvSpPr>
          <p:nvPr/>
        </p:nvSpPr>
        <p:spPr bwMode="auto">
          <a:xfrm>
            <a:off x="2844800" y="1282700"/>
            <a:ext cx="1609725" cy="317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132025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7" name="WordArt 73"/>
          <p:cNvSpPr>
            <a:spLocks noChangeArrowheads="1" noChangeShapeType="1" noTextEdit="1"/>
          </p:cNvSpPr>
          <p:nvPr/>
        </p:nvSpPr>
        <p:spPr bwMode="auto">
          <a:xfrm rot="-272655">
            <a:off x="2813050" y="1922463"/>
            <a:ext cx="1593850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350276"/>
              </a:avLst>
            </a:prstTxWarp>
          </a:bodyPr>
          <a:lstStyle/>
          <a:p>
            <a:pPr algn="ctr"/>
            <a:r>
              <a:rPr lang="en-US" sz="1600" b="1" kern="10">
                <a:solidFill>
                  <a:srgbClr val="000000"/>
                </a:solidFill>
                <a:latin typeface="Arial"/>
                <a:cs typeface="Arial"/>
              </a:rPr>
              <a:t>Inductive reasoning</a:t>
            </a:r>
          </a:p>
        </p:txBody>
      </p:sp>
      <p:sp>
        <p:nvSpPr>
          <p:cNvPr id="14368" name="WordArt 74"/>
          <p:cNvSpPr>
            <a:spLocks noChangeArrowheads="1" noChangeShapeType="1" noTextEdit="1"/>
          </p:cNvSpPr>
          <p:nvPr/>
        </p:nvSpPr>
        <p:spPr bwMode="auto">
          <a:xfrm rot="-1765917">
            <a:off x="4151313" y="3963988"/>
            <a:ext cx="623887" cy="1381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69" name="WordArt 75"/>
          <p:cNvSpPr>
            <a:spLocks noChangeArrowheads="1" noChangeShapeType="1" noTextEdit="1"/>
          </p:cNvSpPr>
          <p:nvPr/>
        </p:nvSpPr>
        <p:spPr bwMode="auto">
          <a:xfrm rot="-1765917">
            <a:off x="4184650" y="4068763"/>
            <a:ext cx="696913" cy="1809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0" name="WordArt 76"/>
          <p:cNvSpPr>
            <a:spLocks noChangeArrowheads="1" noChangeShapeType="1" noTextEdit="1"/>
          </p:cNvSpPr>
          <p:nvPr/>
        </p:nvSpPr>
        <p:spPr bwMode="auto">
          <a:xfrm rot="-1222634">
            <a:off x="4489450" y="4630738"/>
            <a:ext cx="696913" cy="1508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71" name="WordArt 77"/>
          <p:cNvSpPr>
            <a:spLocks noChangeArrowheads="1" noChangeShapeType="1" noTextEdit="1"/>
          </p:cNvSpPr>
          <p:nvPr/>
        </p:nvSpPr>
        <p:spPr bwMode="auto">
          <a:xfrm rot="-2762306">
            <a:off x="5119688" y="4217988"/>
            <a:ext cx="685800" cy="190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393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2" name="WordArt 78"/>
          <p:cNvSpPr>
            <a:spLocks noChangeArrowheads="1" noChangeShapeType="1" noTextEdit="1"/>
          </p:cNvSpPr>
          <p:nvPr/>
        </p:nvSpPr>
        <p:spPr bwMode="auto">
          <a:xfrm rot="-1509305">
            <a:off x="4981575" y="5172075"/>
            <a:ext cx="696913" cy="1508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4375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Deductive</a:t>
            </a:r>
          </a:p>
        </p:txBody>
      </p:sp>
      <p:sp>
        <p:nvSpPr>
          <p:cNvPr id="14373" name="WordArt 79"/>
          <p:cNvSpPr>
            <a:spLocks noChangeArrowheads="1" noChangeShapeType="1" noTextEdit="1"/>
          </p:cNvSpPr>
          <p:nvPr/>
        </p:nvSpPr>
        <p:spPr bwMode="auto">
          <a:xfrm rot="-2402531">
            <a:off x="5614988" y="4762500"/>
            <a:ext cx="698500" cy="190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7843"/>
              </a:avLst>
            </a:prstTxWarp>
          </a:bodyPr>
          <a:lstStyle/>
          <a:p>
            <a:pPr algn="ctr"/>
            <a:r>
              <a:rPr lang="en-US" sz="1000" b="1" kern="10">
                <a:solidFill>
                  <a:srgbClr val="000000"/>
                </a:solidFill>
                <a:latin typeface="Arial"/>
                <a:cs typeface="Arial"/>
              </a:rPr>
              <a:t>reasoning</a:t>
            </a:r>
          </a:p>
        </p:txBody>
      </p:sp>
      <p:sp>
        <p:nvSpPr>
          <p:cNvPr id="14374" name="Oval 80"/>
          <p:cNvSpPr>
            <a:spLocks noChangeArrowheads="1"/>
          </p:cNvSpPr>
          <p:nvPr/>
        </p:nvSpPr>
        <p:spPr bwMode="auto">
          <a:xfrm>
            <a:off x="3422650" y="5391150"/>
            <a:ext cx="180975" cy="180975"/>
          </a:xfrm>
          <a:prstGeom prst="ellipse">
            <a:avLst/>
          </a:prstGeom>
          <a:solidFill>
            <a:srgbClr val="9F3E3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14375" name="TextBox 2"/>
          <p:cNvSpPr txBox="1">
            <a:spLocks noChangeArrowheads="1"/>
          </p:cNvSpPr>
          <p:nvPr/>
        </p:nvSpPr>
        <p:spPr bwMode="auto">
          <a:xfrm>
            <a:off x="3381375" y="5356225"/>
            <a:ext cx="268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14376" name="TextBox 6"/>
          <p:cNvSpPr txBox="1">
            <a:spLocks noChangeArrowheads="1"/>
          </p:cNvSpPr>
          <p:nvPr/>
        </p:nvSpPr>
        <p:spPr bwMode="auto">
          <a:xfrm>
            <a:off x="2862263" y="5546725"/>
            <a:ext cx="131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Make a testable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>
                <a:latin typeface="Helvetica" pitchFamily="28" charset="0"/>
              </a:rPr>
              <a:t>prediction</a:t>
            </a:r>
          </a:p>
        </p:txBody>
      </p:sp>
    </p:spTree>
    <p:extLst>
      <p:ext uri="{BB962C8B-B14F-4D97-AF65-F5344CB8AC3E}">
        <p14:creationId xmlns:p14="http://schemas.microsoft.com/office/powerpoint/2010/main" val="239687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96"/>
    </mc:Choice>
    <mc:Fallback xmlns="">
      <p:transition spd="slow" advTm="52896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4|27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8|18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4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4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4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6.5|21.3|6.3|41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3.7|1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5.1|9.6|45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3.5|69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33.2|66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24.4|32.2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6231</TotalTime>
  <Words>1068</Words>
  <Application>Microsoft Office PowerPoint</Application>
  <PresentationFormat>On-screen Show (4:3)</PresentationFormat>
  <Paragraphs>229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Bookman Old Style</vt:lpstr>
      <vt:lpstr>Helvetica</vt:lpstr>
      <vt:lpstr>Times New Roman</vt:lpstr>
      <vt:lpstr>Johnson_6e_PPT_template-orig</vt:lpstr>
      <vt:lpstr>Johnson_6e_PPT_template_2line</vt:lpstr>
      <vt:lpstr>Human Biology and Science</vt:lpstr>
      <vt:lpstr>Science Is Both a Body of Knowledge and a Process</vt:lpstr>
      <vt:lpstr>The Scientific Method Is a Process for Testing Ideas</vt:lpstr>
      <vt:lpstr>The Scientific Method Is a Process for Testing Ideas</vt:lpstr>
      <vt:lpstr>The Scientific Method Is a Process for Testing Ideas</vt:lpstr>
      <vt:lpstr>The Scientific Method Is a Process for Testing Ideas</vt:lpstr>
      <vt:lpstr>The Scientific Method Is a Process for Testing Ideas</vt:lpstr>
      <vt:lpstr>The Scientific Method Is a Process for Testing Ideas</vt:lpstr>
      <vt:lpstr>PowerPoint Presentation</vt:lpstr>
      <vt:lpstr>PowerPoint Presentation</vt:lpstr>
      <vt:lpstr>Making Findings Known</vt:lpstr>
      <vt:lpstr>Hypothesis Becomes a Theory</vt:lpstr>
      <vt:lpstr>Learning to Be a Critical Thinker</vt:lpstr>
      <vt:lpstr>Learning to Be a Critical Thinker</vt:lpstr>
      <vt:lpstr>Learning to Be a Critical Thinker</vt:lpstr>
      <vt:lpstr>Learning to Be a Critical Thinker</vt:lpstr>
      <vt:lpstr>The Role of Science in Society</vt:lpstr>
      <vt:lpstr>The Body</vt:lpstr>
      <vt:lpstr>The Body</vt:lpstr>
      <vt:lpstr>Body Cavities</vt:lpstr>
      <vt:lpstr>PowerPoint Presentation</vt:lpstr>
      <vt:lpstr>Tissue Membranes</vt:lpstr>
      <vt:lpstr>Feedback – Negative Loop</vt:lpstr>
      <vt:lpstr>Feedback – Positive Loop</vt:lpstr>
      <vt:lpstr>Medical Imaging – X-Ray</vt:lpstr>
      <vt:lpstr>Medical Imaging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Biology and Science</dc:title>
  <dc:creator>Gary</dc:creator>
  <cp:lastModifiedBy>Gary</cp:lastModifiedBy>
  <cp:revision>403</cp:revision>
  <cp:lastPrinted>2002-04-29T18:54:29Z</cp:lastPrinted>
  <dcterms:created xsi:type="dcterms:W3CDTF">2000-12-11T01:39:32Z</dcterms:created>
  <dcterms:modified xsi:type="dcterms:W3CDTF">2019-12-19T01:57:32Z</dcterms:modified>
</cp:coreProperties>
</file>