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6"/>
  </p:notesMasterIdLst>
  <p:handoutMasterIdLst>
    <p:handoutMasterId r:id="rId7"/>
  </p:handoutMasterIdLst>
  <p:sldIdLst>
    <p:sldId id="404" r:id="rId2"/>
    <p:sldId id="405" r:id="rId3"/>
    <p:sldId id="406" r:id="rId4"/>
    <p:sldId id="407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17" autoAdjust="0"/>
    <p:restoredTop sz="89058" autoAdjust="0"/>
  </p:normalViewPr>
  <p:slideViewPr>
    <p:cSldViewPr snapToGrid="0">
      <p:cViewPr varScale="1">
        <p:scale>
          <a:sx n="134" d="100"/>
          <a:sy n="134" d="100"/>
        </p:scale>
        <p:origin x="-366" y="-78"/>
      </p:cViewPr>
      <p:guideLst>
        <p:guide orient="horz" pos="4128"/>
        <p:guide orient="horz" pos="315"/>
        <p:guide orient="horz" pos="979"/>
        <p:guide pos="2875"/>
        <p:guide pos="118"/>
        <p:guide pos="3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06D6A28-D8AE-4654-A1B6-8C71D9ABD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611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226A1052-5493-4044-9217-D0ABAE231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271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1</a:t>
            </a:fld>
            <a:endParaRPr lang="en-US" sz="1200" smtClean="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2</a:t>
            </a:fld>
            <a:endParaRPr lang="en-US" sz="1200" smtClean="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3</a:t>
            </a:fld>
            <a:endParaRPr lang="en-US" sz="1200" smtClean="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fld id="{9A59B492-F39B-4DD6-9028-995B045DFE91}" type="slidenum">
              <a:rPr lang="en-US" sz="1200" smtClean="0">
                <a:latin typeface="Bookman Old Style" pitchFamily="28" charset="0"/>
              </a:rPr>
              <a:pPr>
                <a:defRPr/>
              </a:pPr>
              <a:t>4</a:t>
            </a:fld>
            <a:endParaRPr lang="en-US" sz="1200" smtClean="0">
              <a:latin typeface="Bookman Old Style" pitchFamily="28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74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00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70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7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162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87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6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73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63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328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605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2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1.jp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4.jp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2.png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 smtClean="0"/>
              <a:t>Feedback – Negative Loop</a:t>
            </a:r>
          </a:p>
        </p:txBody>
      </p:sp>
      <p:pic>
        <p:nvPicPr>
          <p:cNvPr id="5" name="Picture Placeholder 1" descr="105_Negative_Feedback_Loop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97" r="-17597"/>
          <a:stretch>
            <a:fillRect/>
          </a:stretch>
        </p:blipFill>
        <p:spPr>
          <a:xfrm>
            <a:off x="457199" y="1122386"/>
            <a:ext cx="8062913" cy="3500071"/>
          </a:xfrm>
          <a:prstGeom prst="rect">
            <a:avLst/>
          </a:prstGeom>
        </p:spPr>
      </p:pic>
      <p:sp>
        <p:nvSpPr>
          <p:cNvPr id="6" name="Text Placeholder 6"/>
          <p:cNvSpPr txBox="1">
            <a:spLocks/>
          </p:cNvSpPr>
          <p:nvPr/>
        </p:nvSpPr>
        <p:spPr>
          <a:xfrm>
            <a:off x="457200" y="4843982"/>
            <a:ext cx="8062912" cy="185453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800" kern="0" dirty="0" smtClean="0"/>
              <a:t>In a negative feedback loop, a stimulus—a deviation from a set point—is resisted through a physiological process that returns the body to homeostasis.</a:t>
            </a:r>
          </a:p>
          <a:p>
            <a:pPr>
              <a:buFontTx/>
              <a:buAutoNum type="alphaLcParenBoth"/>
            </a:pPr>
            <a:r>
              <a:rPr lang="en-US" sz="1800" kern="0" dirty="0" smtClean="0"/>
              <a:t>A negative feedback loop has four basic parts.</a:t>
            </a:r>
          </a:p>
          <a:p>
            <a:pPr>
              <a:buFontTx/>
              <a:buAutoNum type="alphaLcParenBoth"/>
            </a:pPr>
            <a:r>
              <a:rPr lang="en-US" sz="1800" kern="0" dirty="0" smtClean="0"/>
              <a:t>Body temperature is regulated by negative feedback.</a:t>
            </a:r>
            <a:endParaRPr lang="en-US" sz="1800" kern="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3142884"/>
      </p:ext>
    </p:extLst>
  </p:cSld>
  <p:clrMapOvr>
    <a:masterClrMapping/>
  </p:clrMapOvr>
  <p:transition advTm="1286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 smtClean="0"/>
              <a:t>Feedback – Positive Loop</a:t>
            </a:r>
          </a:p>
        </p:txBody>
      </p:sp>
      <p:pic>
        <p:nvPicPr>
          <p:cNvPr id="7" name="Picture Placeholder 1" descr="106_Pregnancy-Positive_Feedback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049" r="-44049"/>
          <a:stretch>
            <a:fillRect/>
          </a:stretch>
        </p:blipFill>
        <p:spPr>
          <a:xfrm>
            <a:off x="457199" y="1122386"/>
            <a:ext cx="8062913" cy="3500071"/>
          </a:xfrm>
          <a:prstGeom prst="rect">
            <a:avLst/>
          </a:prstGeom>
        </p:spPr>
      </p:pic>
      <p:sp>
        <p:nvSpPr>
          <p:cNvPr id="8" name="Text Placeholder 6"/>
          <p:cNvSpPr txBox="1">
            <a:spLocks/>
          </p:cNvSpPr>
          <p:nvPr/>
        </p:nvSpPr>
        <p:spPr>
          <a:xfrm>
            <a:off x="457200" y="4843982"/>
            <a:ext cx="8062912" cy="116638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1800" kern="0" dirty="0" smtClean="0"/>
              <a:t>Normal childbirth is driven by a positive feedback loop. A positive feedback loop results in a change in the body’s status, rather than a return to homeostasis.</a:t>
            </a:r>
            <a:endParaRPr lang="en-US" sz="1800" kern="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5140399"/>
      </p:ext>
    </p:extLst>
  </p:cSld>
  <p:clrMapOvr>
    <a:masterClrMapping/>
  </p:clrMapOvr>
  <p:transition advTm="839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 smtClean="0"/>
              <a:t>Medical Imaging – X-Ray</a:t>
            </a:r>
          </a:p>
        </p:txBody>
      </p:sp>
      <p:pic>
        <p:nvPicPr>
          <p:cNvPr id="5" name="Picture Placeholder 1" descr="01_16_X-ray_of_Hand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486" b="-5486"/>
          <a:stretch>
            <a:fillRect/>
          </a:stretch>
        </p:blipFill>
        <p:spPr>
          <a:xfrm>
            <a:off x="457200" y="1108075"/>
            <a:ext cx="4032250" cy="5256213"/>
          </a:xfrm>
          <a:prstGeom prst="rect">
            <a:avLst/>
          </a:prstGeom>
        </p:spPr>
      </p:pic>
      <p:sp>
        <p:nvSpPr>
          <p:cNvPr id="6" name="Text Placeholder 13"/>
          <p:cNvSpPr txBox="1">
            <a:spLocks/>
          </p:cNvSpPr>
          <p:nvPr/>
        </p:nvSpPr>
        <p:spPr>
          <a:xfrm>
            <a:off x="4606925" y="1107617"/>
            <a:ext cx="3913188" cy="525697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</a:pPr>
            <a:r>
              <a:rPr lang="en-US" sz="2400" kern="0" dirty="0" smtClean="0">
                <a:solidFill>
                  <a:srgbClr val="000000"/>
                </a:solidFill>
              </a:rPr>
              <a:t>High energy electromagnetic radiation allows the internal structures of the body, such as bones, to be seen in X-rays like these.</a:t>
            </a:r>
            <a:endParaRPr lang="en-US" sz="2400" kern="0" dirty="0">
              <a:solidFill>
                <a:srgbClr val="000000"/>
              </a:solidFill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3223686"/>
      </p:ext>
    </p:extLst>
  </p:cSld>
  <p:clrMapOvr>
    <a:masterClrMapping/>
  </p:clrMapOvr>
  <p:transition advTm="435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dirty="0" smtClean="0"/>
              <a:t>Medical Imaging</a:t>
            </a:r>
          </a:p>
        </p:txBody>
      </p:sp>
      <p:pic>
        <p:nvPicPr>
          <p:cNvPr id="5" name="Picture Placeholder 1" descr="113abcd_Medical_Imaging_Techniques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6" r="53196" b="47160"/>
          <a:stretch/>
        </p:blipFill>
        <p:spPr>
          <a:xfrm>
            <a:off x="108286" y="893779"/>
            <a:ext cx="1855194" cy="1849422"/>
          </a:xfrm>
          <a:prstGeom prst="rect">
            <a:avLst/>
          </a:prstGeom>
        </p:spPr>
      </p:pic>
      <p:sp>
        <p:nvSpPr>
          <p:cNvPr id="6" name="Text Placeholder 6"/>
          <p:cNvSpPr txBox="1">
            <a:spLocks/>
          </p:cNvSpPr>
          <p:nvPr/>
        </p:nvSpPr>
        <p:spPr>
          <a:xfrm>
            <a:off x="4066673" y="806115"/>
            <a:ext cx="4920915" cy="584734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228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686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143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600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28600" indent="-228600">
              <a:buAutoNum type="alphaLcParenBoth"/>
            </a:pPr>
            <a:r>
              <a:rPr lang="en-US" sz="2000" kern="0" dirty="0" smtClean="0"/>
              <a:t>The results of a CT scan of the head are shown as successive transverse sections. </a:t>
            </a:r>
          </a:p>
          <a:p>
            <a:pPr marL="228600" indent="-228600">
              <a:buAutoNum type="alphaLcParenBoth"/>
            </a:pPr>
            <a:r>
              <a:rPr lang="en-US" sz="2000" kern="0" dirty="0" smtClean="0"/>
              <a:t>An MRI machine generates a magnetic field around a patient.</a:t>
            </a:r>
          </a:p>
          <a:p>
            <a:pPr marL="228600" indent="-228600">
              <a:buAutoNum type="alphaLcParenBoth"/>
            </a:pPr>
            <a:r>
              <a:rPr lang="en-US" sz="2000" kern="0" dirty="0" smtClean="0"/>
              <a:t>PET scans use radiopharmaceuticals to create images of active blood flow and physiologic activity of the organ or organs being targeted.</a:t>
            </a:r>
          </a:p>
          <a:p>
            <a:pPr marL="228600" indent="-228600">
              <a:buAutoNum type="alphaLcParenBoth"/>
            </a:pPr>
            <a:r>
              <a:rPr lang="en-US" sz="2000" kern="0" dirty="0" smtClean="0"/>
              <a:t>Ultrasound technology is used to monitor pregnancies because it is the least invasive of imaging techniques and uses no electromagnetic radiation.</a:t>
            </a:r>
            <a:endParaRPr lang="en-US" sz="2000" kern="0" dirty="0"/>
          </a:p>
        </p:txBody>
      </p:sp>
      <p:pic>
        <p:nvPicPr>
          <p:cNvPr id="7" name="Picture Placeholder 1" descr="113abcd_Medical_Imaging_Techniques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2" r="-1006" b="48072"/>
          <a:stretch/>
        </p:blipFill>
        <p:spPr>
          <a:xfrm>
            <a:off x="1982948" y="909728"/>
            <a:ext cx="2131595" cy="1817524"/>
          </a:xfrm>
          <a:prstGeom prst="rect">
            <a:avLst/>
          </a:prstGeom>
        </p:spPr>
      </p:pic>
      <p:pic>
        <p:nvPicPr>
          <p:cNvPr id="8" name="Picture Placeholder 1" descr="113abcd_Medical_Imaging_Techniques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6" t="51827" r="53927"/>
          <a:stretch/>
        </p:blipFill>
        <p:spPr>
          <a:xfrm>
            <a:off x="113626" y="2727252"/>
            <a:ext cx="1826794" cy="1686091"/>
          </a:xfrm>
          <a:prstGeom prst="rect">
            <a:avLst/>
          </a:prstGeom>
        </p:spPr>
      </p:pic>
      <p:pic>
        <p:nvPicPr>
          <p:cNvPr id="9" name="Picture Placeholder 1" descr="113abcd_Medical_Imaging_Techniques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9" t="52333" r="-1553"/>
          <a:stretch/>
        </p:blipFill>
        <p:spPr>
          <a:xfrm>
            <a:off x="1997124" y="2744973"/>
            <a:ext cx="2131595" cy="166837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4410274"/>
      </p:ext>
    </p:extLst>
  </p:cSld>
  <p:clrMapOvr>
    <a:masterClrMapping/>
  </p:clrMapOvr>
  <p:transition advTm="49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9.1|1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2.4|37.7|3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2.4|37.7|3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4|2.9|3.6"/>
</p:tagLst>
</file>

<file path=ppt/theme/theme1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6597</TotalTime>
  <Words>185</Words>
  <Application>Microsoft Office PowerPoint</Application>
  <PresentationFormat>On-screen Show (4:3)</PresentationFormat>
  <Paragraphs>17</Paragraphs>
  <Slides>4</Slides>
  <Notes>4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Johnson_6e_PPT_template_1line</vt:lpstr>
      <vt:lpstr>Feedback – Negative Loop</vt:lpstr>
      <vt:lpstr>Feedback – Positive Loop</vt:lpstr>
      <vt:lpstr>Medical Imaging – X-Ray</vt:lpstr>
      <vt:lpstr>Medical Imaging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– Negative Loop</dc:title>
  <dc:creator>Gary</dc:creator>
  <cp:lastModifiedBy>Gary</cp:lastModifiedBy>
  <cp:revision>395</cp:revision>
  <cp:lastPrinted>2002-04-29T18:54:29Z</cp:lastPrinted>
  <dcterms:created xsi:type="dcterms:W3CDTF">2000-12-11T01:39:32Z</dcterms:created>
  <dcterms:modified xsi:type="dcterms:W3CDTF">2016-08-17T03:01:07Z</dcterms:modified>
</cp:coreProperties>
</file>