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</p:sldMasterIdLst>
  <p:notesMasterIdLst>
    <p:notesMasterId r:id="rId8"/>
  </p:notesMasterIdLst>
  <p:handoutMasterIdLst>
    <p:handoutMasterId r:id="rId9"/>
  </p:handoutMasterIdLst>
  <p:sldIdLst>
    <p:sldId id="399" r:id="rId3"/>
    <p:sldId id="403" r:id="rId4"/>
    <p:sldId id="402" r:id="rId5"/>
    <p:sldId id="400" r:id="rId6"/>
    <p:sldId id="384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4" d="100"/>
          <a:sy n="134" d="100"/>
        </p:scale>
        <p:origin x="-918" y="-78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06D6A28-D8AE-4654-A1B6-8C71D9ABD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11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26A1052-5493-4044-9217-D0ABAE231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27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5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270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270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617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17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92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74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7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1629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87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60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368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635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3284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67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605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00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0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752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0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6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13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69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098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3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wav"/><Relationship Id="rId7" Type="http://schemas.openxmlformats.org/officeDocument/2006/relationships/image" Target="../media/image5.jpe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The Body</a:t>
            </a:r>
          </a:p>
        </p:txBody>
      </p:sp>
      <p:pic>
        <p:nvPicPr>
          <p:cNvPr id="5" name="Picture Placeholder 1" descr="101_Levels_of_Org_in_Body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90" b="-5190"/>
          <a:stretch>
            <a:fillRect/>
          </a:stretch>
        </p:blipFill>
        <p:spPr>
          <a:xfrm>
            <a:off x="457200" y="1178955"/>
            <a:ext cx="4032250" cy="5256213"/>
          </a:xfrm>
          <a:prstGeom prst="rect">
            <a:avLst/>
          </a:prstGeom>
        </p:spPr>
      </p:pic>
      <p:sp>
        <p:nvSpPr>
          <p:cNvPr id="6" name="Text Placeholder 13"/>
          <p:cNvSpPr txBox="1">
            <a:spLocks/>
          </p:cNvSpPr>
          <p:nvPr/>
        </p:nvSpPr>
        <p:spPr>
          <a:xfrm>
            <a:off x="4606925" y="1178497"/>
            <a:ext cx="3913188" cy="525697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400" b="1" kern="0" dirty="0" smtClean="0">
                <a:solidFill>
                  <a:srgbClr val="6CB255"/>
                </a:solidFill>
              </a:rPr>
              <a:t>Levels of Structural Organization of the Human Body</a:t>
            </a:r>
          </a:p>
          <a:p>
            <a:r>
              <a:rPr lang="en-US" sz="2400" kern="0" dirty="0" smtClean="0">
                <a:solidFill>
                  <a:srgbClr val="000000"/>
                </a:solidFill>
              </a:rPr>
              <a:t>The organization of the body often is discussed in terms of six distinct levels of increasing complexity.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455"/>
    </mc:Choice>
    <mc:Fallback>
      <p:transition spd="slow" advTm="111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The Body</a:t>
            </a:r>
          </a:p>
        </p:txBody>
      </p:sp>
      <p:pic>
        <p:nvPicPr>
          <p:cNvPr id="7" name="Picture Placeholder 1" descr="102_Organ_Systems_of_Body(Page1)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r="-13349"/>
          <a:stretch>
            <a:fillRect/>
          </a:stretch>
        </p:blipFill>
        <p:spPr>
          <a:xfrm>
            <a:off x="367106" y="1132139"/>
            <a:ext cx="4030663" cy="5256213"/>
          </a:xfrm>
          <a:prstGeom prst="rect">
            <a:avLst/>
          </a:prstGeom>
        </p:spPr>
      </p:pic>
      <p:pic>
        <p:nvPicPr>
          <p:cNvPr id="8" name="Picture Placeholder 1" descr="102_Organ_Systems_of_Body(Page2)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39" r="-13639"/>
          <a:stretch>
            <a:fillRect/>
          </a:stretch>
        </p:blipFill>
        <p:spPr>
          <a:xfrm>
            <a:off x="4657898" y="1132139"/>
            <a:ext cx="4032250" cy="525621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388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805"/>
    </mc:Choice>
    <mc:Fallback>
      <p:transition spd="slow" advTm="136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Body Cavities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00050" y="1157288"/>
            <a:ext cx="8245475" cy="5086350"/>
          </a:xfrm>
        </p:spPr>
        <p:txBody>
          <a:bodyPr/>
          <a:lstStyle/>
          <a:p>
            <a:pPr eaLnBrk="1" hangingPunct="1"/>
            <a:r>
              <a:rPr lang="en-US" altLang="en-US" smtClean="0"/>
              <a:t>Anterior cavity</a:t>
            </a:r>
          </a:p>
          <a:p>
            <a:pPr lvl="1" eaLnBrk="1" hangingPunct="1"/>
            <a:r>
              <a:rPr lang="en-US" altLang="en-US" smtClean="0"/>
              <a:t>Thoracic cavity</a:t>
            </a:r>
          </a:p>
          <a:p>
            <a:pPr lvl="2" eaLnBrk="1" hangingPunct="1"/>
            <a:r>
              <a:rPr lang="en-US" altLang="en-US" smtClean="0"/>
              <a:t>Two pleural cavities</a:t>
            </a:r>
          </a:p>
          <a:p>
            <a:pPr lvl="2" eaLnBrk="1" hangingPunct="1"/>
            <a:r>
              <a:rPr lang="en-US" altLang="en-US" smtClean="0"/>
              <a:t>Pericardial cavity</a:t>
            </a:r>
          </a:p>
          <a:p>
            <a:pPr lvl="1" eaLnBrk="1" hangingPunct="1"/>
            <a:r>
              <a:rPr lang="en-US" altLang="en-US" smtClean="0"/>
              <a:t>Abdominal cavity</a:t>
            </a:r>
          </a:p>
          <a:p>
            <a:pPr lvl="1" eaLnBrk="1" hangingPunct="1"/>
            <a:r>
              <a:rPr lang="en-US" altLang="en-US" smtClean="0"/>
              <a:t>Pelvic cavity</a:t>
            </a:r>
          </a:p>
          <a:p>
            <a:pPr eaLnBrk="1" hangingPunct="1"/>
            <a:r>
              <a:rPr lang="en-US" altLang="en-US" smtClean="0"/>
              <a:t>Posterior cavity</a:t>
            </a:r>
          </a:p>
          <a:p>
            <a:pPr lvl="1" eaLnBrk="1" hangingPunct="1"/>
            <a:r>
              <a:rPr lang="en-US" altLang="en-US" smtClean="0"/>
              <a:t>Cranial cavity</a:t>
            </a:r>
          </a:p>
          <a:p>
            <a:pPr lvl="1" eaLnBrk="1" hangingPunct="1"/>
            <a:r>
              <a:rPr lang="en-US" altLang="en-US" smtClean="0"/>
              <a:t>Spinal cavity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1430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789"/>
    </mc:Choice>
    <mc:Fallback>
      <p:transition spd="slow" advTm="83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8" descr="04_08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461963" y="50800"/>
            <a:ext cx="8218487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3076575" y="466883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Pelvic cavity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3084513" y="3916363"/>
            <a:ext cx="1230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Abdominal cavity</a:t>
            </a:r>
          </a:p>
        </p:txBody>
      </p:sp>
      <p:sp>
        <p:nvSpPr>
          <p:cNvPr id="8198" name="TextBox 4"/>
          <p:cNvSpPr txBox="1">
            <a:spLocks noChangeArrowheads="1"/>
          </p:cNvSpPr>
          <p:nvPr/>
        </p:nvSpPr>
        <p:spPr bwMode="auto">
          <a:xfrm>
            <a:off x="407988" y="319087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Anterior cavity</a:t>
            </a:r>
          </a:p>
        </p:txBody>
      </p:sp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3074988" y="2782888"/>
            <a:ext cx="1627187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8000"/>
              </a:lnSpc>
            </a:pPr>
            <a:r>
              <a:rPr lang="en-US" altLang="en-US" sz="1200" b="1">
                <a:latin typeface="Helvetica" pitchFamily="84" charset="0"/>
              </a:rPr>
              <a:t>Diaphragm separates thoracic and abdominal cavities</a:t>
            </a:r>
          </a:p>
        </p:txBody>
      </p:sp>
      <p:sp>
        <p:nvSpPr>
          <p:cNvPr id="8200" name="TextBox 6"/>
          <p:cNvSpPr txBox="1">
            <a:spLocks noChangeArrowheads="1"/>
          </p:cNvSpPr>
          <p:nvPr/>
        </p:nvSpPr>
        <p:spPr bwMode="auto">
          <a:xfrm>
            <a:off x="3995738" y="227965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Pleural cavity</a:t>
            </a:r>
          </a:p>
        </p:txBody>
      </p:sp>
      <p:sp>
        <p:nvSpPr>
          <p:cNvPr id="8201" name="TextBox 7"/>
          <p:cNvSpPr txBox="1">
            <a:spLocks noChangeArrowheads="1"/>
          </p:cNvSpPr>
          <p:nvPr/>
        </p:nvSpPr>
        <p:spPr bwMode="auto">
          <a:xfrm>
            <a:off x="3989388" y="174148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Pericardial cavity</a:t>
            </a:r>
          </a:p>
        </p:txBody>
      </p:sp>
      <p:sp>
        <p:nvSpPr>
          <p:cNvPr id="8202" name="TextBox 8"/>
          <p:cNvSpPr txBox="1">
            <a:spLocks noChangeArrowheads="1"/>
          </p:cNvSpPr>
          <p:nvPr/>
        </p:nvSpPr>
        <p:spPr bwMode="auto">
          <a:xfrm>
            <a:off x="3081338" y="19939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Thoracic cavity</a:t>
            </a:r>
          </a:p>
        </p:txBody>
      </p:sp>
      <p:sp>
        <p:nvSpPr>
          <p:cNvPr id="8203" name="TextBox 9"/>
          <p:cNvSpPr txBox="1">
            <a:spLocks noChangeArrowheads="1"/>
          </p:cNvSpPr>
          <p:nvPr/>
        </p:nvSpPr>
        <p:spPr bwMode="auto">
          <a:xfrm>
            <a:off x="4086225" y="96837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Posterior cavity</a:t>
            </a:r>
          </a:p>
        </p:txBody>
      </p:sp>
      <p:sp>
        <p:nvSpPr>
          <p:cNvPr id="8204" name="TextBox 10"/>
          <p:cNvSpPr txBox="1">
            <a:spLocks noChangeArrowheads="1"/>
          </p:cNvSpPr>
          <p:nvPr/>
        </p:nvSpPr>
        <p:spPr bwMode="auto">
          <a:xfrm>
            <a:off x="3076575" y="12668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Vertebral canal</a:t>
            </a:r>
          </a:p>
        </p:txBody>
      </p:sp>
      <p:sp>
        <p:nvSpPr>
          <p:cNvPr id="8205" name="TextBox 11"/>
          <p:cNvSpPr txBox="1">
            <a:spLocks noChangeArrowheads="1"/>
          </p:cNvSpPr>
          <p:nvPr/>
        </p:nvSpPr>
        <p:spPr bwMode="auto">
          <a:xfrm>
            <a:off x="3079750" y="738188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200" b="1">
                <a:latin typeface="Helvetica" pitchFamily="84" charset="0"/>
              </a:rPr>
              <a:t>Cranial cavity</a:t>
            </a:r>
          </a:p>
        </p:txBody>
      </p:sp>
      <p:cxnSp>
        <p:nvCxnSpPr>
          <p:cNvPr id="8206" name="Straight Connector 15"/>
          <p:cNvCxnSpPr>
            <a:cxnSpLocks noChangeShapeType="1"/>
          </p:cNvCxnSpPr>
          <p:nvPr/>
        </p:nvCxnSpPr>
        <p:spPr bwMode="auto">
          <a:xfrm>
            <a:off x="2243138" y="1384300"/>
            <a:ext cx="900112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Straight Connector 17"/>
          <p:cNvCxnSpPr>
            <a:cxnSpLocks noChangeShapeType="1"/>
          </p:cNvCxnSpPr>
          <p:nvPr/>
        </p:nvCxnSpPr>
        <p:spPr bwMode="auto">
          <a:xfrm>
            <a:off x="2112963" y="2146300"/>
            <a:ext cx="10255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Straight Connector 19"/>
          <p:cNvCxnSpPr>
            <a:cxnSpLocks noChangeShapeType="1"/>
          </p:cNvCxnSpPr>
          <p:nvPr/>
        </p:nvCxnSpPr>
        <p:spPr bwMode="auto">
          <a:xfrm>
            <a:off x="2032000" y="2917825"/>
            <a:ext cx="1103313" cy="47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9" name="Straight Connector 21"/>
          <p:cNvCxnSpPr>
            <a:cxnSpLocks noChangeShapeType="1"/>
          </p:cNvCxnSpPr>
          <p:nvPr/>
        </p:nvCxnSpPr>
        <p:spPr bwMode="auto">
          <a:xfrm>
            <a:off x="1895475" y="4041775"/>
            <a:ext cx="1252538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0" name="Straight Connector 23"/>
          <p:cNvCxnSpPr>
            <a:cxnSpLocks noChangeShapeType="1"/>
          </p:cNvCxnSpPr>
          <p:nvPr/>
        </p:nvCxnSpPr>
        <p:spPr bwMode="auto">
          <a:xfrm>
            <a:off x="2205038" y="4808538"/>
            <a:ext cx="919162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1" name="Straight Connector 33"/>
          <p:cNvCxnSpPr>
            <a:cxnSpLocks noChangeShapeType="1"/>
          </p:cNvCxnSpPr>
          <p:nvPr/>
        </p:nvCxnSpPr>
        <p:spPr bwMode="auto">
          <a:xfrm>
            <a:off x="4648200" y="2417763"/>
            <a:ext cx="1066800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Straight Connector 35"/>
          <p:cNvCxnSpPr>
            <a:cxnSpLocks noChangeShapeType="1"/>
          </p:cNvCxnSpPr>
          <p:nvPr/>
        </p:nvCxnSpPr>
        <p:spPr bwMode="auto">
          <a:xfrm flipV="1">
            <a:off x="4038600" y="2919413"/>
            <a:ext cx="1585913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Straight Connector 37"/>
          <p:cNvCxnSpPr>
            <a:cxnSpLocks noChangeShapeType="1"/>
          </p:cNvCxnSpPr>
          <p:nvPr/>
        </p:nvCxnSpPr>
        <p:spPr bwMode="auto">
          <a:xfrm flipV="1">
            <a:off x="4029075" y="4046538"/>
            <a:ext cx="2012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Connector 39"/>
          <p:cNvCxnSpPr>
            <a:cxnSpLocks noChangeShapeType="1"/>
          </p:cNvCxnSpPr>
          <p:nvPr/>
        </p:nvCxnSpPr>
        <p:spPr bwMode="auto">
          <a:xfrm>
            <a:off x="3657600" y="4808538"/>
            <a:ext cx="2489200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5" name="Left Bracket 44"/>
          <p:cNvSpPr>
            <a:spLocks/>
          </p:cNvSpPr>
          <p:nvPr/>
        </p:nvSpPr>
        <p:spPr bwMode="auto">
          <a:xfrm>
            <a:off x="1247775" y="1803400"/>
            <a:ext cx="133350" cy="3532188"/>
          </a:xfrm>
          <a:prstGeom prst="leftBracket">
            <a:avLst>
              <a:gd name="adj" fmla="val 69654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 sz="1200" b="1">
              <a:latin typeface="Helvetica" pitchFamily="84" charset="0"/>
            </a:endParaRPr>
          </a:p>
        </p:txBody>
      </p:sp>
      <p:cxnSp>
        <p:nvCxnSpPr>
          <p:cNvPr id="8216" name="Straight Connector 46"/>
          <p:cNvCxnSpPr>
            <a:cxnSpLocks noChangeShapeType="1"/>
          </p:cNvCxnSpPr>
          <p:nvPr/>
        </p:nvCxnSpPr>
        <p:spPr bwMode="auto">
          <a:xfrm rot="10800000" flipV="1">
            <a:off x="1143000" y="3343275"/>
            <a:ext cx="109538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7" name="Freeform 60"/>
          <p:cNvSpPr>
            <a:spLocks/>
          </p:cNvSpPr>
          <p:nvPr/>
        </p:nvSpPr>
        <p:spPr bwMode="auto">
          <a:xfrm>
            <a:off x="4902200" y="1885950"/>
            <a:ext cx="1270000" cy="481013"/>
          </a:xfrm>
          <a:custGeom>
            <a:avLst/>
            <a:gdLst>
              <a:gd name="T0" fmla="*/ 2147483647 w 790"/>
              <a:gd name="T1" fmla="*/ 2147483647 h 291"/>
              <a:gd name="T2" fmla="*/ 2147483647 w 790"/>
              <a:gd name="T3" fmla="*/ 0 h 291"/>
              <a:gd name="T4" fmla="*/ 0 w 790"/>
              <a:gd name="T5" fmla="*/ 2147483647 h 2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90" h="291">
                <a:moveTo>
                  <a:pt x="790" y="291"/>
                </a:moveTo>
                <a:lnTo>
                  <a:pt x="233" y="0"/>
                </a:lnTo>
                <a:lnTo>
                  <a:pt x="0" y="1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61"/>
          <p:cNvSpPr>
            <a:spLocks noChangeShapeType="1"/>
          </p:cNvSpPr>
          <p:nvPr/>
        </p:nvSpPr>
        <p:spPr bwMode="auto">
          <a:xfrm>
            <a:off x="1376363" y="5334000"/>
            <a:ext cx="711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62"/>
          <p:cNvSpPr>
            <a:spLocks noChangeShapeType="1"/>
          </p:cNvSpPr>
          <p:nvPr/>
        </p:nvSpPr>
        <p:spPr bwMode="auto">
          <a:xfrm>
            <a:off x="1366838" y="1801813"/>
            <a:ext cx="7429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Right Bracket 43"/>
          <p:cNvSpPr>
            <a:spLocks/>
          </p:cNvSpPr>
          <p:nvPr/>
        </p:nvSpPr>
        <p:spPr bwMode="auto">
          <a:xfrm rot="10800000">
            <a:off x="3905250" y="1857375"/>
            <a:ext cx="155575" cy="577850"/>
          </a:xfrm>
          <a:prstGeom prst="rightBracket">
            <a:avLst>
              <a:gd name="adj" fmla="val 6020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endParaRPr lang="en-US" altLang="en-US" sz="1200" b="1">
              <a:latin typeface="Helvetica" pitchFamily="84" charset="0"/>
            </a:endParaRPr>
          </a:p>
        </p:txBody>
      </p:sp>
      <p:sp>
        <p:nvSpPr>
          <p:cNvPr id="8221" name="Line 64"/>
          <p:cNvSpPr>
            <a:spLocks noChangeShapeType="1"/>
          </p:cNvSpPr>
          <p:nvPr/>
        </p:nvSpPr>
        <p:spPr bwMode="auto">
          <a:xfrm>
            <a:off x="3838575" y="2143125"/>
            <a:ext cx="666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2" name="Line 65"/>
          <p:cNvSpPr>
            <a:spLocks noChangeShapeType="1"/>
          </p:cNvSpPr>
          <p:nvPr/>
        </p:nvSpPr>
        <p:spPr bwMode="auto">
          <a:xfrm>
            <a:off x="2370138" y="862013"/>
            <a:ext cx="76676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3" name="AutoShape 66"/>
          <p:cNvSpPr>
            <a:spLocks/>
          </p:cNvSpPr>
          <p:nvPr/>
        </p:nvSpPr>
        <p:spPr bwMode="auto">
          <a:xfrm>
            <a:off x="3940175" y="873125"/>
            <a:ext cx="76200" cy="533400"/>
          </a:xfrm>
          <a:prstGeom prst="rightBracket">
            <a:avLst>
              <a:gd name="adj" fmla="val 58333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24" name="Line 67"/>
          <p:cNvSpPr>
            <a:spLocks noChangeShapeType="1"/>
          </p:cNvSpPr>
          <p:nvPr/>
        </p:nvSpPr>
        <p:spPr bwMode="auto">
          <a:xfrm>
            <a:off x="3717925" y="873125"/>
            <a:ext cx="2286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5" name="Line 68"/>
          <p:cNvSpPr>
            <a:spLocks noChangeShapeType="1"/>
          </p:cNvSpPr>
          <p:nvPr/>
        </p:nvSpPr>
        <p:spPr bwMode="auto">
          <a:xfrm>
            <a:off x="4013200" y="1108075"/>
            <a:ext cx="1428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Line 69"/>
          <p:cNvSpPr>
            <a:spLocks noChangeShapeType="1"/>
          </p:cNvSpPr>
          <p:nvPr/>
        </p:nvSpPr>
        <p:spPr bwMode="auto">
          <a:xfrm>
            <a:off x="3867150" y="1406525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752"/>
    </mc:Choice>
    <mc:Fallback>
      <p:transition spd="slow" advTm="47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Tissue Membranes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171575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Serous membrane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reduces friction between organs</a:t>
            </a:r>
          </a:p>
          <a:p>
            <a:pPr eaLnBrk="1" hangingPunct="1"/>
            <a:r>
              <a:rPr lang="en-US" altLang="en-US" b="1" smtClean="0"/>
              <a:t>Mucous membrane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lubricates surface, captures debris</a:t>
            </a:r>
          </a:p>
          <a:p>
            <a:pPr eaLnBrk="1" hangingPunct="1"/>
            <a:r>
              <a:rPr lang="en-US" altLang="en-US" b="1" smtClean="0"/>
              <a:t>Synovial membrane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lines spaces in movable joints</a:t>
            </a:r>
          </a:p>
          <a:p>
            <a:pPr eaLnBrk="1" hangingPunct="1"/>
            <a:r>
              <a:rPr lang="en-US" altLang="en-US" b="1" smtClean="0"/>
              <a:t>Cutaneous membrane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skin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44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7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9|10.5|15.5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6587</TotalTime>
  <Words>101</Words>
  <Application>Microsoft Office PowerPoint</Application>
  <PresentationFormat>On-screen Show (4:3)</PresentationFormat>
  <Paragraphs>34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Johnson_6e_PPT_template-orig</vt:lpstr>
      <vt:lpstr>Johnson_6e_PPT_template_1line</vt:lpstr>
      <vt:lpstr>The Body</vt:lpstr>
      <vt:lpstr>The Body</vt:lpstr>
      <vt:lpstr>Body Cavities</vt:lpstr>
      <vt:lpstr>PowerPoint Presentation</vt:lpstr>
      <vt:lpstr>Tissue Membranes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Body</dc:title>
  <dc:creator>Gary</dc:creator>
  <cp:lastModifiedBy>Gary</cp:lastModifiedBy>
  <cp:revision>396</cp:revision>
  <cp:lastPrinted>2002-04-29T18:54:29Z</cp:lastPrinted>
  <dcterms:created xsi:type="dcterms:W3CDTF">2000-12-11T01:39:32Z</dcterms:created>
  <dcterms:modified xsi:type="dcterms:W3CDTF">2016-08-17T02:51:01Z</dcterms:modified>
</cp:coreProperties>
</file>