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1" r:id="rId1"/>
  </p:sldMasterIdLst>
  <p:notesMasterIdLst>
    <p:notesMasterId r:id="rId6"/>
  </p:notesMasterIdLst>
  <p:handoutMasterIdLst>
    <p:handoutMasterId r:id="rId7"/>
  </p:handoutMasterIdLst>
  <p:sldIdLst>
    <p:sldId id="399" r:id="rId2"/>
    <p:sldId id="400" r:id="rId3"/>
    <p:sldId id="401" r:id="rId4"/>
    <p:sldId id="380" r:id="rId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19" autoAdjust="0"/>
    <p:restoredTop sz="87812" autoAdjust="0"/>
  </p:normalViewPr>
  <p:slideViewPr>
    <p:cSldViewPr snapToGrid="0">
      <p:cViewPr varScale="1">
        <p:scale>
          <a:sx n="130" d="100"/>
          <a:sy n="130" d="100"/>
        </p:scale>
        <p:origin x="-990" y="-84"/>
      </p:cViewPr>
      <p:guideLst>
        <p:guide orient="horz" pos="4128"/>
        <p:guide orient="horz" pos="315"/>
        <p:guide pos="2880"/>
        <p:guide pos="114"/>
        <p:guide pos="3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fld id="{757DF579-B6FC-4802-87C2-F51CA829D1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4187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18" charset="0"/>
                <a:ea typeface="+mn-ea"/>
              </a:defRPr>
            </a:lvl1pPr>
          </a:lstStyle>
          <a:p>
            <a:pPr>
              <a:defRPr/>
            </a:pPr>
            <a:fld id="{0020C88E-444E-4702-B70F-0D2E12966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5447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E6DDB545-438F-45CC-A6BF-7E2C3CB2FDDB}" type="slidenum">
              <a:rPr lang="en-US" altLang="en-US" sz="1200" smtClean="0">
                <a:latin typeface="Bookman Old Style" pitchFamily="28" charset="0"/>
              </a:rPr>
              <a:pPr/>
              <a:t>1</a:t>
            </a:fld>
            <a:endParaRPr lang="en-US" altLang="en-US" sz="1200" smtClean="0">
              <a:latin typeface="Bookman Old Style" pitchFamily="28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A3897E66-34BB-46C4-8D1F-7D98485B5A8B}" type="slidenum">
              <a:rPr lang="en-US" altLang="en-US" sz="1200" smtClean="0">
                <a:latin typeface="Bookman Old Style" pitchFamily="28" charset="0"/>
              </a:rPr>
              <a:pPr/>
              <a:t>2</a:t>
            </a:fld>
            <a:endParaRPr lang="en-US" altLang="en-US" sz="1200" smtClean="0">
              <a:latin typeface="Bookman Old Style" pitchFamily="28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7E37EEAC-55A9-40E8-874E-A84BA0E9A46E}" type="slidenum">
              <a:rPr lang="en-US" altLang="en-US" sz="1200" smtClean="0">
                <a:latin typeface="Bookman Old Style" pitchFamily="28" charset="0"/>
              </a:rPr>
              <a:pPr/>
              <a:t>3</a:t>
            </a:fld>
            <a:endParaRPr lang="en-US" altLang="en-US" sz="1200" smtClean="0">
              <a:latin typeface="Bookman Old Style" pitchFamily="2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4D1BF9A8-A333-4A2F-B2C9-B126EC7447F4}" type="slidenum">
              <a:rPr lang="en-US" altLang="en-US" sz="1200" smtClean="0">
                <a:latin typeface="Bookman Old Style" pitchFamily="28" charset="0"/>
              </a:rPr>
              <a:pPr/>
              <a:t>4</a:t>
            </a:fld>
            <a:endParaRPr lang="en-US" altLang="en-US" sz="1200" smtClean="0">
              <a:latin typeface="Bookman Old Style" pitchFamily="28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8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240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803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117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9536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859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543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879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904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5299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056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2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Learning to Be a Critical Thinker</a:t>
            </a:r>
          </a:p>
        </p:txBody>
      </p:sp>
      <p:sp>
        <p:nvSpPr>
          <p:cNvPr id="20483" name="Rectangle 11"/>
          <p:cNvSpPr>
            <a:spLocks noGrp="1" noChangeArrowheads="1"/>
          </p:cNvSpPr>
          <p:nvPr>
            <p:ph type="body" idx="4294967295"/>
          </p:nvPr>
        </p:nvSpPr>
        <p:spPr>
          <a:xfrm>
            <a:off x="400050" y="1147763"/>
            <a:ext cx="7772400" cy="43815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Appreciate the value of statistics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Helps organize data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Determine confidence in data</a:t>
            </a:r>
          </a:p>
          <a:p>
            <a:pPr eaLnBrk="1" hangingPunct="1">
              <a:lnSpc>
                <a:spcPct val="90000"/>
              </a:lnSpc>
            </a:pPr>
            <a:endParaRPr lang="en-US" altLang="en-US" smtClean="0"/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Learn to read graphs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Pictorial view of data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31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Learning to Be a Critical Thinker</a:t>
            </a:r>
          </a:p>
        </p:txBody>
      </p:sp>
      <p:sp>
        <p:nvSpPr>
          <p:cNvPr id="20483" name="Rectangle 11"/>
          <p:cNvSpPr>
            <a:spLocks noGrp="1" noChangeArrowheads="1"/>
          </p:cNvSpPr>
          <p:nvPr>
            <p:ph type="body" idx="4294967295"/>
          </p:nvPr>
        </p:nvSpPr>
        <p:spPr>
          <a:xfrm>
            <a:off x="400050" y="1147763"/>
            <a:ext cx="7929563" cy="43815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Distinguish anecdotes from scientific evidence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Anecdotal is testimony or unverified report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Scientific is proven through experimentation</a:t>
            </a:r>
          </a:p>
          <a:p>
            <a:pPr eaLnBrk="1" hangingPunct="1">
              <a:lnSpc>
                <a:spcPct val="90000"/>
              </a:lnSpc>
            </a:pPr>
            <a:endParaRPr lang="en-US" altLang="en-US" smtClean="0"/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Separate facts from conclusions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Conclusion is some ones judgment from the facts they have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240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Learning to Be a Critical Thinker</a:t>
            </a:r>
          </a:p>
        </p:txBody>
      </p:sp>
      <p:sp>
        <p:nvSpPr>
          <p:cNvPr id="20483" name="Rectangle 11"/>
          <p:cNvSpPr>
            <a:spLocks noGrp="1" noChangeArrowheads="1"/>
          </p:cNvSpPr>
          <p:nvPr>
            <p:ph type="body" idx="4294967295"/>
          </p:nvPr>
        </p:nvSpPr>
        <p:spPr>
          <a:xfrm>
            <a:off x="400050" y="1147763"/>
            <a:ext cx="7929563" cy="43815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Understand the differences between correlation and causation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Two events may both occur at the same time but not be related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Therefore they are correlated but do not cause eachother</a:t>
            </a:r>
          </a:p>
          <a:p>
            <a:pPr lvl="2" eaLnBrk="1" hangingPunct="1">
              <a:lnSpc>
                <a:spcPct val="90000"/>
              </a:lnSpc>
            </a:pPr>
            <a:endParaRPr lang="en-US" altLang="en-US" smtClean="0"/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Ex) Drownings and ice cream sales both increase at the same time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Correlated but do not cause each other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305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The Role of Science in Society</a:t>
            </a:r>
          </a:p>
        </p:txBody>
      </p:sp>
      <p:sp>
        <p:nvSpPr>
          <p:cNvPr id="2150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14300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Science improves technology and the human condition</a:t>
            </a:r>
          </a:p>
          <a:p>
            <a:pPr lvl="1" eaLnBrk="1" hangingPunct="1"/>
            <a:r>
              <a:rPr lang="en-US" altLang="en-US" smtClean="0"/>
              <a:t>Benefits from the </a:t>
            </a:r>
            <a:r>
              <a:rPr lang="en-US" altLang="en-US" i="1" smtClean="0"/>
              <a:t>appliance</a:t>
            </a:r>
            <a:r>
              <a:rPr lang="en-US" altLang="en-US" smtClean="0"/>
              <a:t> of technology</a:t>
            </a:r>
          </a:p>
          <a:p>
            <a:pPr eaLnBrk="1" hangingPunct="1"/>
            <a:r>
              <a:rPr lang="en-US" altLang="en-US" smtClean="0"/>
              <a:t>Science has limits</a:t>
            </a:r>
          </a:p>
          <a:p>
            <a:pPr lvl="1" eaLnBrk="1" hangingPunct="1"/>
            <a:r>
              <a:rPr lang="en-US" altLang="en-US" smtClean="0"/>
              <a:t>Physical explanations in natural world</a:t>
            </a:r>
          </a:p>
          <a:p>
            <a:pPr eaLnBrk="1" hangingPunct="1"/>
            <a:r>
              <a:rPr lang="en-US" altLang="en-US" smtClean="0"/>
              <a:t>Science helps us to make informed choices</a:t>
            </a:r>
          </a:p>
          <a:p>
            <a:pPr lvl="1" eaLnBrk="1" hangingPunct="1"/>
            <a:r>
              <a:rPr lang="en-US" altLang="en-US" smtClean="0"/>
              <a:t>Look at the facts and draw your own conclusions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5292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3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0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1.8|18.6"/>
</p:tagLst>
</file>

<file path=ppt/theme/theme1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28" charset="0"/>
          </a:defRPr>
        </a:defPPr>
      </a:lstStyle>
    </a:lnDef>
  </a:objectDefaults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6488</TotalTime>
  <Words>164</Words>
  <Application>Microsoft Office PowerPoint</Application>
  <PresentationFormat>On-screen Show (4:3)</PresentationFormat>
  <Paragraphs>32</Paragraphs>
  <Slides>4</Slides>
  <Notes>4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Johnson_6e_PPT_template_1line</vt:lpstr>
      <vt:lpstr>Learning to Be a Critical Thinker</vt:lpstr>
      <vt:lpstr>Learning to Be a Critical Thinker</vt:lpstr>
      <vt:lpstr>Learning to Be a Critical Thinker</vt:lpstr>
      <vt:lpstr>The Role of Science in Society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to Be a Critical Thinker</dc:title>
  <dc:creator>Gary</dc:creator>
  <cp:lastModifiedBy>Gary</cp:lastModifiedBy>
  <cp:revision>398</cp:revision>
  <cp:lastPrinted>2002-04-29T18:54:29Z</cp:lastPrinted>
  <dcterms:created xsi:type="dcterms:W3CDTF">2000-12-11T01:39:32Z</dcterms:created>
  <dcterms:modified xsi:type="dcterms:W3CDTF">2016-08-17T02:01:40Z</dcterms:modified>
</cp:coreProperties>
</file>