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01" r:id="rId1"/>
  </p:sldMasterIdLst>
  <p:notesMasterIdLst>
    <p:notesMasterId r:id="rId5"/>
  </p:notesMasterIdLst>
  <p:handoutMasterIdLst>
    <p:handoutMasterId r:id="rId6"/>
  </p:handoutMasterIdLst>
  <p:sldIdLst>
    <p:sldId id="377" r:id="rId2"/>
    <p:sldId id="378" r:id="rId3"/>
    <p:sldId id="379" r:id="rId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A29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619" autoAdjust="0"/>
    <p:restoredTop sz="87812" autoAdjust="0"/>
  </p:normalViewPr>
  <p:slideViewPr>
    <p:cSldViewPr snapToGrid="0">
      <p:cViewPr varScale="1">
        <p:scale>
          <a:sx n="130" d="100"/>
          <a:sy n="130" d="100"/>
        </p:scale>
        <p:origin x="-990" y="-84"/>
      </p:cViewPr>
      <p:guideLst>
        <p:guide orient="horz" pos="4128"/>
        <p:guide orient="horz" pos="315"/>
        <p:guide pos="2880"/>
        <p:guide pos="114"/>
        <p:guide pos="31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Bookman Old Style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okman Old Style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Bookman Old Style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okman Old Style" pitchFamily="18" charset="0"/>
                <a:ea typeface="+mn-ea"/>
              </a:defRPr>
            </a:lvl1pPr>
          </a:lstStyle>
          <a:p>
            <a:pPr>
              <a:defRPr/>
            </a:pPr>
            <a:fld id="{757DF579-B6FC-4802-87C2-F51CA829D1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4187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Bookman Old Style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okman Old Style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Bookman Old Style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okman Old Style" pitchFamily="18" charset="0"/>
                <a:ea typeface="+mn-ea"/>
              </a:defRPr>
            </a:lvl1pPr>
          </a:lstStyle>
          <a:p>
            <a:pPr>
              <a:defRPr/>
            </a:pPr>
            <a:fld id="{0020C88E-444E-4702-B70F-0D2E129668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5447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5207B63A-353D-4FFB-9489-45455981EF9A}" type="slidenum">
              <a:rPr lang="en-US" altLang="en-US" sz="1200" smtClean="0">
                <a:latin typeface="Bookman Old Style" pitchFamily="28" charset="0"/>
              </a:rPr>
              <a:pPr/>
              <a:t>1</a:t>
            </a:fld>
            <a:endParaRPr lang="en-US" altLang="en-US" sz="1200" smtClean="0">
              <a:latin typeface="Bookman Old Style" pitchFamily="28" charset="0"/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3A11F580-03AE-4E70-AD77-C17E243C1FD2}" type="slidenum">
              <a:rPr lang="en-US" altLang="en-US" sz="1200" smtClean="0">
                <a:latin typeface="Bookman Old Style" pitchFamily="28" charset="0"/>
              </a:rPr>
              <a:pPr/>
              <a:t>2</a:t>
            </a:fld>
            <a:endParaRPr lang="en-US" altLang="en-US" sz="1200" smtClean="0">
              <a:latin typeface="Bookman Old Style" pitchFamily="28" charset="0"/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B63821CE-6C07-41AC-BDFB-E8D6B247E600}" type="slidenum">
              <a:rPr lang="en-US" altLang="en-US" sz="1200" smtClean="0">
                <a:latin typeface="Bookman Old Style" pitchFamily="28" charset="0"/>
              </a:rPr>
              <a:pPr/>
              <a:t>3</a:t>
            </a:fld>
            <a:endParaRPr lang="en-US" altLang="en-US" sz="1200" smtClean="0">
              <a:latin typeface="Bookman Old Style" pitchFamily="28" charset="0"/>
            </a:endParaRPr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8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240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803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117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79536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859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543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879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904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5299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056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1028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2" Type="http://schemas.microsoft.com/office/2007/relationships/media" Target="../media/media2.wav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2" Type="http://schemas.microsoft.com/office/2007/relationships/media" Target="../media/media3.wav"/><Relationship Id="rId1" Type="http://schemas.openxmlformats.org/officeDocument/2006/relationships/tags" Target="../tags/tag3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Making Findings Known</a:t>
            </a:r>
          </a:p>
        </p:txBody>
      </p:sp>
      <p:sp>
        <p:nvSpPr>
          <p:cNvPr id="18435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143000"/>
            <a:ext cx="8305800" cy="4495800"/>
          </a:xfrm>
        </p:spPr>
        <p:txBody>
          <a:bodyPr/>
          <a:lstStyle/>
          <a:p>
            <a:pPr eaLnBrk="1" hangingPunct="1"/>
            <a:r>
              <a:rPr lang="en-US" altLang="en-US" smtClean="0"/>
              <a:t>Findings can be disseminated in</a:t>
            </a:r>
            <a:endParaRPr lang="en-US" altLang="en-US" sz="2800" smtClean="0"/>
          </a:p>
          <a:p>
            <a:pPr lvl="1" eaLnBrk="1" hangingPunct="1"/>
            <a:r>
              <a:rPr lang="en-US" altLang="en-US" sz="2500" smtClean="0"/>
              <a:t>Peer-reviewed journals</a:t>
            </a:r>
          </a:p>
          <a:p>
            <a:pPr lvl="2" eaLnBrk="1" hangingPunct="1"/>
            <a:r>
              <a:rPr lang="en-US" altLang="en-US" sz="2000" smtClean="0"/>
              <a:t>Experts must approve articles before publication</a:t>
            </a:r>
          </a:p>
          <a:p>
            <a:pPr lvl="2" eaLnBrk="1" hangingPunct="1"/>
            <a:r>
              <a:rPr lang="en-US" altLang="en-US" sz="2000" smtClean="0"/>
              <a:t>Results are assumed to be valid only for conditions under which experiment was done</a:t>
            </a:r>
          </a:p>
          <a:p>
            <a:pPr lvl="1" eaLnBrk="1" hangingPunct="1"/>
            <a:r>
              <a:rPr lang="en-US" altLang="en-US" smtClean="0"/>
              <a:t>Popular press</a:t>
            </a:r>
            <a:endParaRPr lang="en-US" altLang="en-US" sz="2400" smtClean="0"/>
          </a:p>
          <a:p>
            <a:pPr lvl="1" eaLnBrk="1" hangingPunct="1"/>
            <a:r>
              <a:rPr lang="en-US" altLang="en-US" smtClean="0"/>
              <a:t>Electronic publications</a:t>
            </a:r>
            <a:endParaRPr lang="en-US" altLang="en-US" sz="2400" smtClean="0"/>
          </a:p>
          <a:p>
            <a:pPr lvl="2" eaLnBrk="1" hangingPunct="1"/>
            <a:r>
              <a:rPr lang="en-US" altLang="en-US" sz="2100" smtClean="0"/>
              <a:t>Internet is less regulated than print and broadcast media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25937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Hypothesis Becomes a Theory</a:t>
            </a:r>
          </a:p>
        </p:txBody>
      </p:sp>
      <p:sp>
        <p:nvSpPr>
          <p:cNvPr id="19459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128713"/>
            <a:ext cx="8305800" cy="4495800"/>
          </a:xfrm>
        </p:spPr>
        <p:txBody>
          <a:bodyPr/>
          <a:lstStyle/>
          <a:p>
            <a:pPr eaLnBrk="1" hangingPunct="1"/>
            <a:r>
              <a:rPr lang="en-US" altLang="en-US" smtClean="0"/>
              <a:t>For a hypothesis to become a theory it must</a:t>
            </a:r>
          </a:p>
          <a:p>
            <a:pPr lvl="1" eaLnBrk="1" hangingPunct="1"/>
            <a:r>
              <a:rPr lang="en-US" altLang="en-US" smtClean="0"/>
              <a:t>Be broad</a:t>
            </a:r>
          </a:p>
          <a:p>
            <a:pPr lvl="1" eaLnBrk="1" hangingPunct="1"/>
            <a:r>
              <a:rPr lang="en-US" altLang="en-US" smtClean="0"/>
              <a:t>Be extensively tested</a:t>
            </a:r>
          </a:p>
          <a:p>
            <a:pPr lvl="1" eaLnBrk="1" hangingPunct="1"/>
            <a:r>
              <a:rPr lang="en-US" altLang="en-US" smtClean="0"/>
              <a:t>Be supported over time</a:t>
            </a:r>
          </a:p>
          <a:p>
            <a:pPr lvl="1" eaLnBrk="1" hangingPunct="1"/>
            <a:r>
              <a:rPr lang="en-US" altLang="en-US" smtClean="0"/>
              <a:t>Explain a broad range of facts</a:t>
            </a:r>
          </a:p>
          <a:p>
            <a:pPr lvl="1" eaLnBrk="1" hangingPunct="1"/>
            <a:r>
              <a:rPr lang="en-US" altLang="en-US" smtClean="0"/>
              <a:t>Have a high degree of reliability</a:t>
            </a:r>
          </a:p>
          <a:p>
            <a:pPr eaLnBrk="1" hangingPunct="1"/>
            <a:r>
              <a:rPr lang="en-US" altLang="en-US" smtClean="0"/>
              <a:t>Theories may be refuted in the future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7209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Learning to Be a Critical Thinker</a:t>
            </a:r>
          </a:p>
        </p:txBody>
      </p:sp>
      <p:sp>
        <p:nvSpPr>
          <p:cNvPr id="20483" name="Rectangle 11"/>
          <p:cNvSpPr>
            <a:spLocks noGrp="1" noChangeArrowheads="1"/>
          </p:cNvSpPr>
          <p:nvPr>
            <p:ph type="body" idx="4294967295"/>
          </p:nvPr>
        </p:nvSpPr>
        <p:spPr>
          <a:xfrm>
            <a:off x="400050" y="1147763"/>
            <a:ext cx="7772400" cy="43815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Become a skeptic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Not everything you see is true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Who is stating it is true? 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Are they paid for their opinion?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Most typical media outlets summarize the source data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Sources for science are peer-reviewed journals</a:t>
            </a:r>
          </a:p>
          <a:p>
            <a:pPr lvl="3" eaLnBrk="1" hangingPunct="1">
              <a:lnSpc>
                <a:spcPct val="90000"/>
              </a:lnSpc>
            </a:pPr>
            <a:r>
              <a:rPr lang="en-US" altLang="en-US" smtClean="0"/>
              <a:t>Ex) </a:t>
            </a:r>
            <a:r>
              <a:rPr lang="en-US" altLang="en-US" i="1" smtClean="0"/>
              <a:t>Nature </a:t>
            </a:r>
            <a:r>
              <a:rPr lang="en-US" altLang="en-US" smtClean="0"/>
              <a:t>or </a:t>
            </a:r>
            <a:r>
              <a:rPr lang="en-US" altLang="en-US" i="1" smtClean="0"/>
              <a:t>Science</a:t>
            </a:r>
            <a:endParaRPr lang="en-US" altLang="en-US" smtClean="0"/>
          </a:p>
          <a:p>
            <a:pPr eaLnBrk="1" hangingPunct="1">
              <a:lnSpc>
                <a:spcPct val="90000"/>
              </a:lnSpc>
            </a:pPr>
            <a:endParaRPr lang="en-US" altLang="en-US" smtClean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5361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3.5|69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9|33.2|66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2|24.4|32.2"/>
</p:tagLst>
</file>

<file path=ppt/theme/theme1.xml><?xml version="1.0" encoding="utf-8"?>
<a:theme xmlns:a="http://schemas.openxmlformats.org/drawingml/2006/main" name="Johnson_6e_PPT_template_1line">
  <a:themeElements>
    <a:clrScheme name="Johnson_6e_PPT_template_1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1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2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28" charset="0"/>
          </a:defRPr>
        </a:defPPr>
      </a:lstStyle>
    </a:lnDef>
  </a:objectDefaults>
  <a:extraClrSchemeLst>
    <a:extraClrScheme>
      <a:clrScheme name="Johnson_6e_PPT_template_1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2004:Templates:My Templates:Johnson_6e_PPT_template-blank.pot</Template>
  <TotalTime>6488</TotalTime>
  <Words>135</Words>
  <Application>Microsoft Office PowerPoint</Application>
  <PresentationFormat>On-screen Show (4:3)</PresentationFormat>
  <Paragraphs>27</Paragraphs>
  <Slides>3</Slides>
  <Notes>3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Johnson_6e_PPT_template_1line</vt:lpstr>
      <vt:lpstr>Making Findings Known</vt:lpstr>
      <vt:lpstr>Hypothesis Becomes a Theory</vt:lpstr>
      <vt:lpstr>Learning to Be a Critical Thinker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Making Findings Known</dc:title>
  <dc:creator>Gary</dc:creator>
  <cp:lastModifiedBy>Gary</cp:lastModifiedBy>
  <cp:revision>397</cp:revision>
  <cp:lastPrinted>2002-04-29T18:54:29Z</cp:lastPrinted>
  <dcterms:created xsi:type="dcterms:W3CDTF">2000-12-11T01:39:32Z</dcterms:created>
  <dcterms:modified xsi:type="dcterms:W3CDTF">2016-08-17T02:01:44Z</dcterms:modified>
</cp:coreProperties>
</file>