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2" r:id="rId1"/>
    <p:sldMasterId id="2147483703" r:id="rId2"/>
  </p:sldMasterIdLst>
  <p:notesMasterIdLst>
    <p:notesMasterId r:id="rId7"/>
  </p:notesMasterIdLst>
  <p:handoutMasterIdLst>
    <p:handoutMasterId r:id="rId8"/>
  </p:handoutMasterIdLst>
  <p:sldIdLst>
    <p:sldId id="397" r:id="rId3"/>
    <p:sldId id="398" r:id="rId4"/>
    <p:sldId id="387" r:id="rId5"/>
    <p:sldId id="389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15">
          <p15:clr>
            <a:srgbClr val="A4A3A4"/>
          </p15:clr>
        </p15:guide>
        <p15:guide id="3" pos="2880">
          <p15:clr>
            <a:srgbClr val="A4A3A4"/>
          </p15:clr>
        </p15:guide>
        <p15:guide id="4" pos="114">
          <p15:clr>
            <a:srgbClr val="A4A3A4"/>
          </p15:clr>
        </p15:guide>
        <p15:guide id="5" pos="3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9" autoAdjust="0"/>
    <p:restoredTop sz="87812" autoAdjust="0"/>
  </p:normalViewPr>
  <p:slideViewPr>
    <p:cSldViewPr snapToGrid="0">
      <p:cViewPr varScale="1">
        <p:scale>
          <a:sx n="130" d="100"/>
          <a:sy n="130" d="100"/>
        </p:scale>
        <p:origin x="1074" y="126"/>
      </p:cViewPr>
      <p:guideLst>
        <p:guide orient="horz" pos="4128"/>
        <p:guide orient="horz" pos="315"/>
        <p:guide pos="2880"/>
        <p:guide pos="114"/>
        <p:guide pos="3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AE34F043-5B1E-4639-A3CF-2721FD9BC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01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77A3B581-B98C-4D3E-B862-633CA8E1C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157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61196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9896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0898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7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8" name="Text Box 1032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9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10" name="Text Box 1034"/>
          <p:cNvSpPr txBox="1">
            <a:spLocks noChangeArrowheads="1"/>
          </p:cNvSpPr>
          <p:nvPr/>
        </p:nvSpPr>
        <p:spPr bwMode="auto">
          <a:xfrm>
            <a:off x="4953000" y="4419600"/>
            <a:ext cx="396240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 b="1">
                <a:solidFill>
                  <a:schemeClr val="bg1"/>
                </a:solidFill>
                <a:latin typeface="Arial" charset="0"/>
              </a:rPr>
              <a:t>Lecture Presentation</a:t>
            </a:r>
          </a:p>
          <a:p>
            <a:pPr algn="ctr">
              <a:defRPr/>
            </a:pPr>
            <a:r>
              <a:rPr lang="en-US" sz="1800" b="1">
                <a:solidFill>
                  <a:schemeClr val="bg1"/>
                </a:solidFill>
                <a:latin typeface="Arial" charset="0"/>
              </a:rPr>
              <a:t>Suzanne Long</a:t>
            </a:r>
          </a:p>
          <a:p>
            <a:pPr algn="ctr">
              <a:defRPr/>
            </a:pPr>
            <a:r>
              <a:rPr lang="en-US" sz="1800" b="1">
                <a:solidFill>
                  <a:schemeClr val="bg1"/>
                </a:solidFill>
                <a:latin typeface="Arial" charset="0"/>
              </a:rPr>
              <a:t>Monroe Community College</a:t>
            </a:r>
          </a:p>
        </p:txBody>
      </p:sp>
      <p:sp>
        <p:nvSpPr>
          <p:cNvPr id="100355" name="Rectangle 1027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00356" name="Rectangle 102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1059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2054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7382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9063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9702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9984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648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770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3656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1232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088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535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792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196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429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558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9931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13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956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2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2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2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2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14288"/>
            <a:ext cx="8688387" cy="1158875"/>
          </a:xfrm>
        </p:spPr>
        <p:txBody>
          <a:bodyPr/>
          <a:lstStyle/>
          <a:p>
            <a:r>
              <a:rPr lang="en-US" altLang="en-US"/>
              <a:t>The Scientific Method Is a Process for Testing Ideas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r>
              <a:rPr lang="en-US" altLang="en-US"/>
              <a:t>4) Experiment and observe</a:t>
            </a:r>
          </a:p>
          <a:p>
            <a:pPr lvl="1"/>
            <a:r>
              <a:rPr lang="en-US" altLang="en-US"/>
              <a:t>Truth or falsehood of prediction is tested by observation and experimentation</a:t>
            </a:r>
          </a:p>
          <a:p>
            <a:pPr lvl="1"/>
            <a:r>
              <a:rPr lang="en-US" altLang="en-US" i="1"/>
              <a:t>Experiment:</a:t>
            </a:r>
            <a:r>
              <a:rPr lang="en-US" altLang="en-US"/>
              <a:t> A carefully planned and executed manipulation of the natural world.</a:t>
            </a:r>
          </a:p>
          <a:p>
            <a:pPr lvl="2"/>
            <a:r>
              <a:rPr lang="en-US" altLang="en-US"/>
              <a:t>In </a:t>
            </a:r>
            <a:r>
              <a:rPr lang="en-US" altLang="en-US" i="1"/>
              <a:t>controlled experiments,</a:t>
            </a:r>
            <a:r>
              <a:rPr lang="en-US" altLang="en-US"/>
              <a:t> all but one variable are accounted for</a:t>
            </a:r>
          </a:p>
          <a:p>
            <a:pPr lvl="2"/>
            <a:r>
              <a:rPr lang="en-US" altLang="en-US"/>
              <a:t>Placebo – “false treatment”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946"/>
    </mc:Choice>
    <mc:Fallback xmlns="">
      <p:transition spd="slow" advTm="166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1438" y="14288"/>
            <a:ext cx="8836025" cy="1158875"/>
          </a:xfrm>
        </p:spPr>
        <p:txBody>
          <a:bodyPr/>
          <a:lstStyle/>
          <a:p>
            <a:r>
              <a:rPr lang="en-US" altLang="en-US"/>
              <a:t>The Scientific Method Is a Process for Testing Ideas</a:t>
            </a:r>
          </a:p>
        </p:txBody>
      </p:sp>
      <p:sp>
        <p:nvSpPr>
          <p:cNvPr id="593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5) Modify the hypothesis as necessary and repeat Steps 3 and 4</a:t>
            </a:r>
          </a:p>
          <a:p>
            <a:pPr lvl="1"/>
            <a:r>
              <a:rPr lang="en-US" altLang="en-US"/>
              <a:t>If prediction is false, the hypothesis must be modified.</a:t>
            </a:r>
          </a:p>
          <a:p>
            <a:pPr lvl="1"/>
            <a:r>
              <a:rPr lang="en-US" altLang="en-US"/>
              <a:t>If the prediction is true, only one small part of the hypothesis has been tested. Further testing required.</a:t>
            </a:r>
          </a:p>
          <a:p>
            <a:pPr lvl="1"/>
            <a:r>
              <a:rPr lang="en-US" altLang="en-US" i="1"/>
              <a:t>Hypotheses cannot be proved true, only supported or disproved.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730"/>
    </mc:Choice>
    <mc:Fallback xmlns="">
      <p:transition spd="slow" advTm="215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18" descr="01_08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5"/>
          <a:stretch>
            <a:fillRect/>
          </a:stretch>
        </p:blipFill>
        <p:spPr bwMode="auto">
          <a:xfrm>
            <a:off x="284163" y="466725"/>
            <a:ext cx="8575675" cy="541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3051175" y="2652713"/>
            <a:ext cx="9302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Observe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and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generalize</a:t>
            </a:r>
          </a:p>
        </p:txBody>
      </p:sp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4379913" y="2460625"/>
            <a:ext cx="98901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Formulate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hypothesis</a:t>
            </a:r>
          </a:p>
        </p:txBody>
      </p:sp>
      <p:sp>
        <p:nvSpPr>
          <p:cNvPr id="14342" name="TextBox 4"/>
          <p:cNvSpPr txBox="1">
            <a:spLocks noChangeArrowheads="1"/>
          </p:cNvSpPr>
          <p:nvPr/>
        </p:nvSpPr>
        <p:spPr bwMode="auto">
          <a:xfrm>
            <a:off x="2867025" y="4229100"/>
            <a:ext cx="13112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Make a testable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prediction</a:t>
            </a:r>
          </a:p>
        </p:txBody>
      </p:sp>
      <p:sp>
        <p:nvSpPr>
          <p:cNvPr id="14343" name="TextBox 5"/>
          <p:cNvSpPr txBox="1">
            <a:spLocks noChangeArrowheads="1"/>
          </p:cNvSpPr>
          <p:nvPr/>
        </p:nvSpPr>
        <p:spPr bwMode="auto">
          <a:xfrm>
            <a:off x="2865438" y="4845050"/>
            <a:ext cx="13112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Make a testable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prediction</a:t>
            </a:r>
          </a:p>
        </p:txBody>
      </p:sp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219075" y="2646363"/>
            <a:ext cx="10144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Experiment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or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observe</a:t>
            </a:r>
          </a:p>
        </p:txBody>
      </p:sp>
      <p:sp>
        <p:nvSpPr>
          <p:cNvPr id="14345" name="TextBox 8"/>
          <p:cNvSpPr txBox="1">
            <a:spLocks noChangeArrowheads="1"/>
          </p:cNvSpPr>
          <p:nvPr/>
        </p:nvSpPr>
        <p:spPr bwMode="auto">
          <a:xfrm>
            <a:off x="1252538" y="2647950"/>
            <a:ext cx="101441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Experiment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or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observe</a:t>
            </a:r>
          </a:p>
        </p:txBody>
      </p:sp>
      <p:sp>
        <p:nvSpPr>
          <p:cNvPr id="14346" name="TextBox 9"/>
          <p:cNvSpPr txBox="1">
            <a:spLocks noChangeArrowheads="1"/>
          </p:cNvSpPr>
          <p:nvPr/>
        </p:nvSpPr>
        <p:spPr bwMode="auto">
          <a:xfrm>
            <a:off x="5319713" y="2457450"/>
            <a:ext cx="98901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Modify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hypothesis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necessary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and repeat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steps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3 and 4</a:t>
            </a:r>
          </a:p>
        </p:txBody>
      </p:sp>
      <p:sp>
        <p:nvSpPr>
          <p:cNvPr id="14347" name="TextBox 10"/>
          <p:cNvSpPr txBox="1">
            <a:spLocks noChangeArrowheads="1"/>
          </p:cNvSpPr>
          <p:nvPr/>
        </p:nvSpPr>
        <p:spPr bwMode="auto">
          <a:xfrm>
            <a:off x="6346825" y="2455863"/>
            <a:ext cx="989013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Modify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hypothesis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necessary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and repeat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steps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3 and 4</a:t>
            </a:r>
          </a:p>
        </p:txBody>
      </p:sp>
      <p:sp>
        <p:nvSpPr>
          <p:cNvPr id="14348" name="TextBox 11"/>
          <p:cNvSpPr txBox="1">
            <a:spLocks noChangeArrowheads="1"/>
          </p:cNvSpPr>
          <p:nvPr/>
        </p:nvSpPr>
        <p:spPr bwMode="auto">
          <a:xfrm>
            <a:off x="7362825" y="2460625"/>
            <a:ext cx="1030288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Direction of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Increasing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confidence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in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hypothesis</a:t>
            </a:r>
          </a:p>
        </p:txBody>
      </p:sp>
      <p:sp>
        <p:nvSpPr>
          <p:cNvPr id="14349" name="Oval 55"/>
          <p:cNvSpPr>
            <a:spLocks noChangeArrowheads="1"/>
          </p:cNvSpPr>
          <p:nvPr/>
        </p:nvSpPr>
        <p:spPr bwMode="auto">
          <a:xfrm>
            <a:off x="3435350" y="243840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0" name="TextBox 2"/>
          <p:cNvSpPr txBox="1">
            <a:spLocks noChangeArrowheads="1"/>
          </p:cNvSpPr>
          <p:nvPr/>
        </p:nvSpPr>
        <p:spPr bwMode="auto">
          <a:xfrm>
            <a:off x="3390900" y="240347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1</a:t>
            </a:r>
          </a:p>
        </p:txBody>
      </p:sp>
      <p:sp>
        <p:nvSpPr>
          <p:cNvPr id="14351" name="Oval 57"/>
          <p:cNvSpPr>
            <a:spLocks noChangeArrowheads="1"/>
          </p:cNvSpPr>
          <p:nvPr/>
        </p:nvSpPr>
        <p:spPr bwMode="auto">
          <a:xfrm>
            <a:off x="4806950" y="2282825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2" name="TextBox 2"/>
          <p:cNvSpPr txBox="1">
            <a:spLocks noChangeArrowheads="1"/>
          </p:cNvSpPr>
          <p:nvPr/>
        </p:nvSpPr>
        <p:spPr bwMode="auto">
          <a:xfrm>
            <a:off x="4765675" y="2247900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2</a:t>
            </a:r>
          </a:p>
        </p:txBody>
      </p:sp>
      <p:sp>
        <p:nvSpPr>
          <p:cNvPr id="14353" name="Oval 59"/>
          <p:cNvSpPr>
            <a:spLocks noChangeArrowheads="1"/>
          </p:cNvSpPr>
          <p:nvPr/>
        </p:nvSpPr>
        <p:spPr bwMode="auto">
          <a:xfrm>
            <a:off x="5740400" y="2282825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4" name="TextBox 2"/>
          <p:cNvSpPr txBox="1">
            <a:spLocks noChangeArrowheads="1"/>
          </p:cNvSpPr>
          <p:nvPr/>
        </p:nvSpPr>
        <p:spPr bwMode="auto">
          <a:xfrm>
            <a:off x="5699125" y="2247900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5</a:t>
            </a:r>
          </a:p>
        </p:txBody>
      </p:sp>
      <p:sp>
        <p:nvSpPr>
          <p:cNvPr id="14355" name="Oval 61"/>
          <p:cNvSpPr>
            <a:spLocks noChangeArrowheads="1"/>
          </p:cNvSpPr>
          <p:nvPr/>
        </p:nvSpPr>
        <p:spPr bwMode="auto">
          <a:xfrm>
            <a:off x="6765925" y="2282825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6" name="TextBox 2"/>
          <p:cNvSpPr txBox="1">
            <a:spLocks noChangeArrowheads="1"/>
          </p:cNvSpPr>
          <p:nvPr/>
        </p:nvSpPr>
        <p:spPr bwMode="auto">
          <a:xfrm>
            <a:off x="6721475" y="2247900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5</a:t>
            </a:r>
          </a:p>
        </p:txBody>
      </p:sp>
      <p:sp>
        <p:nvSpPr>
          <p:cNvPr id="14357" name="Oval 63"/>
          <p:cNvSpPr>
            <a:spLocks noChangeArrowheads="1"/>
          </p:cNvSpPr>
          <p:nvPr/>
        </p:nvSpPr>
        <p:spPr bwMode="auto">
          <a:xfrm>
            <a:off x="1625600" y="247015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8" name="TextBox 2"/>
          <p:cNvSpPr txBox="1">
            <a:spLocks noChangeArrowheads="1"/>
          </p:cNvSpPr>
          <p:nvPr/>
        </p:nvSpPr>
        <p:spPr bwMode="auto">
          <a:xfrm>
            <a:off x="1577975" y="243522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4</a:t>
            </a:r>
          </a:p>
        </p:txBody>
      </p:sp>
      <p:sp>
        <p:nvSpPr>
          <p:cNvPr id="14359" name="Oval 65"/>
          <p:cNvSpPr>
            <a:spLocks noChangeArrowheads="1"/>
          </p:cNvSpPr>
          <p:nvPr/>
        </p:nvSpPr>
        <p:spPr bwMode="auto">
          <a:xfrm>
            <a:off x="746125" y="247015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60" name="TextBox 2"/>
          <p:cNvSpPr txBox="1">
            <a:spLocks noChangeArrowheads="1"/>
          </p:cNvSpPr>
          <p:nvPr/>
        </p:nvSpPr>
        <p:spPr bwMode="auto">
          <a:xfrm>
            <a:off x="698500" y="243522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4</a:t>
            </a:r>
          </a:p>
        </p:txBody>
      </p:sp>
      <p:sp>
        <p:nvSpPr>
          <p:cNvPr id="14361" name="Oval 67"/>
          <p:cNvSpPr>
            <a:spLocks noChangeArrowheads="1"/>
          </p:cNvSpPr>
          <p:nvPr/>
        </p:nvSpPr>
        <p:spPr bwMode="auto">
          <a:xfrm>
            <a:off x="3422650" y="4067175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62" name="TextBox 2"/>
          <p:cNvSpPr txBox="1">
            <a:spLocks noChangeArrowheads="1"/>
          </p:cNvSpPr>
          <p:nvPr/>
        </p:nvSpPr>
        <p:spPr bwMode="auto">
          <a:xfrm>
            <a:off x="3381375" y="4032250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3</a:t>
            </a:r>
          </a:p>
        </p:txBody>
      </p:sp>
      <p:sp>
        <p:nvSpPr>
          <p:cNvPr id="14363" name="Oval 69"/>
          <p:cNvSpPr>
            <a:spLocks noChangeArrowheads="1"/>
          </p:cNvSpPr>
          <p:nvPr/>
        </p:nvSpPr>
        <p:spPr bwMode="auto">
          <a:xfrm>
            <a:off x="3422650" y="469265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64" name="TextBox 2"/>
          <p:cNvSpPr txBox="1">
            <a:spLocks noChangeArrowheads="1"/>
          </p:cNvSpPr>
          <p:nvPr/>
        </p:nvSpPr>
        <p:spPr bwMode="auto">
          <a:xfrm>
            <a:off x="3381375" y="465772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3</a:t>
            </a:r>
          </a:p>
        </p:txBody>
      </p:sp>
      <p:sp>
        <p:nvSpPr>
          <p:cNvPr id="14365" name="WordArt 71"/>
          <p:cNvSpPr>
            <a:spLocks noChangeArrowheads="1" noChangeShapeType="1" noTextEdit="1"/>
          </p:cNvSpPr>
          <p:nvPr/>
        </p:nvSpPr>
        <p:spPr bwMode="auto">
          <a:xfrm>
            <a:off x="2949575" y="571500"/>
            <a:ext cx="1616075" cy="244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1054981"/>
              </a:avLst>
            </a:prstTxWarp>
          </a:bodyPr>
          <a:lstStyle/>
          <a:p>
            <a:pPr algn="ctr"/>
            <a:r>
              <a:rPr lang="en-US" sz="1600" b="1" kern="10">
                <a:solidFill>
                  <a:srgbClr val="000000"/>
                </a:solidFill>
                <a:latin typeface="Arial"/>
                <a:cs typeface="Arial"/>
              </a:rPr>
              <a:t>Inductive reasoning</a:t>
            </a:r>
          </a:p>
        </p:txBody>
      </p:sp>
      <p:sp>
        <p:nvSpPr>
          <p:cNvPr id="14366" name="WordArt 72"/>
          <p:cNvSpPr>
            <a:spLocks noChangeArrowheads="1" noChangeShapeType="1" noTextEdit="1"/>
          </p:cNvSpPr>
          <p:nvPr/>
        </p:nvSpPr>
        <p:spPr bwMode="auto">
          <a:xfrm>
            <a:off x="2844800" y="1282700"/>
            <a:ext cx="1609725" cy="317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1132025"/>
              </a:avLst>
            </a:prstTxWarp>
          </a:bodyPr>
          <a:lstStyle/>
          <a:p>
            <a:pPr algn="ctr"/>
            <a:r>
              <a:rPr lang="en-US" sz="1600" b="1" kern="10">
                <a:solidFill>
                  <a:srgbClr val="000000"/>
                </a:solidFill>
                <a:latin typeface="Arial"/>
                <a:cs typeface="Arial"/>
              </a:rPr>
              <a:t>Inductive reasoning</a:t>
            </a:r>
          </a:p>
        </p:txBody>
      </p:sp>
      <p:sp>
        <p:nvSpPr>
          <p:cNvPr id="14367" name="WordArt 73"/>
          <p:cNvSpPr>
            <a:spLocks noChangeArrowheads="1" noChangeShapeType="1" noTextEdit="1"/>
          </p:cNvSpPr>
          <p:nvPr/>
        </p:nvSpPr>
        <p:spPr bwMode="auto">
          <a:xfrm rot="-272655">
            <a:off x="2813050" y="1922463"/>
            <a:ext cx="1593850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1350276"/>
              </a:avLst>
            </a:prstTxWarp>
          </a:bodyPr>
          <a:lstStyle/>
          <a:p>
            <a:pPr algn="ctr"/>
            <a:r>
              <a:rPr lang="en-US" sz="1600" b="1" kern="10">
                <a:solidFill>
                  <a:srgbClr val="000000"/>
                </a:solidFill>
                <a:latin typeface="Arial"/>
                <a:cs typeface="Arial"/>
              </a:rPr>
              <a:t>Inductive reasoning</a:t>
            </a:r>
          </a:p>
        </p:txBody>
      </p:sp>
      <p:sp>
        <p:nvSpPr>
          <p:cNvPr id="14368" name="WordArt 74"/>
          <p:cNvSpPr>
            <a:spLocks noChangeArrowheads="1" noChangeShapeType="1" noTextEdit="1"/>
          </p:cNvSpPr>
          <p:nvPr/>
        </p:nvSpPr>
        <p:spPr bwMode="auto">
          <a:xfrm rot="-1765917">
            <a:off x="4151313" y="3963988"/>
            <a:ext cx="623887" cy="1381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437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Deductive</a:t>
            </a:r>
          </a:p>
        </p:txBody>
      </p:sp>
      <p:sp>
        <p:nvSpPr>
          <p:cNvPr id="14369" name="WordArt 75"/>
          <p:cNvSpPr>
            <a:spLocks noChangeArrowheads="1" noChangeShapeType="1" noTextEdit="1"/>
          </p:cNvSpPr>
          <p:nvPr/>
        </p:nvSpPr>
        <p:spPr bwMode="auto">
          <a:xfrm rot="-1765917">
            <a:off x="4184650" y="4068763"/>
            <a:ext cx="696913" cy="1809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437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reasoning</a:t>
            </a:r>
          </a:p>
        </p:txBody>
      </p:sp>
      <p:sp>
        <p:nvSpPr>
          <p:cNvPr id="14370" name="WordArt 76"/>
          <p:cNvSpPr>
            <a:spLocks noChangeArrowheads="1" noChangeShapeType="1" noTextEdit="1"/>
          </p:cNvSpPr>
          <p:nvPr/>
        </p:nvSpPr>
        <p:spPr bwMode="auto">
          <a:xfrm rot="-1222634">
            <a:off x="4489450" y="4630738"/>
            <a:ext cx="696913" cy="1508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437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Deductive</a:t>
            </a:r>
          </a:p>
        </p:txBody>
      </p:sp>
      <p:sp>
        <p:nvSpPr>
          <p:cNvPr id="14371" name="WordArt 77"/>
          <p:cNvSpPr>
            <a:spLocks noChangeArrowheads="1" noChangeShapeType="1" noTextEdit="1"/>
          </p:cNvSpPr>
          <p:nvPr/>
        </p:nvSpPr>
        <p:spPr bwMode="auto">
          <a:xfrm rot="-2762306">
            <a:off x="5119688" y="4217988"/>
            <a:ext cx="685800" cy="190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393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reasoning</a:t>
            </a:r>
          </a:p>
        </p:txBody>
      </p:sp>
      <p:sp>
        <p:nvSpPr>
          <p:cNvPr id="14372" name="WordArt 78"/>
          <p:cNvSpPr>
            <a:spLocks noChangeArrowheads="1" noChangeShapeType="1" noTextEdit="1"/>
          </p:cNvSpPr>
          <p:nvPr/>
        </p:nvSpPr>
        <p:spPr bwMode="auto">
          <a:xfrm rot="-1509305">
            <a:off x="4981575" y="5172075"/>
            <a:ext cx="696913" cy="1508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437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Deductive</a:t>
            </a:r>
          </a:p>
        </p:txBody>
      </p:sp>
      <p:sp>
        <p:nvSpPr>
          <p:cNvPr id="14373" name="WordArt 79"/>
          <p:cNvSpPr>
            <a:spLocks noChangeArrowheads="1" noChangeShapeType="1" noTextEdit="1"/>
          </p:cNvSpPr>
          <p:nvPr/>
        </p:nvSpPr>
        <p:spPr bwMode="auto">
          <a:xfrm rot="-2402531">
            <a:off x="5614988" y="4762500"/>
            <a:ext cx="698500" cy="190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7843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reasoning</a:t>
            </a:r>
          </a:p>
        </p:txBody>
      </p:sp>
      <p:sp>
        <p:nvSpPr>
          <p:cNvPr id="14374" name="Oval 80"/>
          <p:cNvSpPr>
            <a:spLocks noChangeArrowheads="1"/>
          </p:cNvSpPr>
          <p:nvPr/>
        </p:nvSpPr>
        <p:spPr bwMode="auto">
          <a:xfrm>
            <a:off x="3422650" y="539115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75" name="TextBox 2"/>
          <p:cNvSpPr txBox="1">
            <a:spLocks noChangeArrowheads="1"/>
          </p:cNvSpPr>
          <p:nvPr/>
        </p:nvSpPr>
        <p:spPr bwMode="auto">
          <a:xfrm>
            <a:off x="3381375" y="535622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3</a:t>
            </a:r>
          </a:p>
        </p:txBody>
      </p:sp>
      <p:sp>
        <p:nvSpPr>
          <p:cNvPr id="14376" name="TextBox 6"/>
          <p:cNvSpPr txBox="1">
            <a:spLocks noChangeArrowheads="1"/>
          </p:cNvSpPr>
          <p:nvPr/>
        </p:nvSpPr>
        <p:spPr bwMode="auto">
          <a:xfrm>
            <a:off x="2862263" y="5546725"/>
            <a:ext cx="13112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Make a testable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prediction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896"/>
    </mc:Choice>
    <mc:Fallback xmlns="">
      <p:transition spd="slow" advTm="52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16" descr="01_09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"/>
          <a:stretch>
            <a:fillRect/>
          </a:stretch>
        </p:blipFill>
        <p:spPr bwMode="auto">
          <a:xfrm>
            <a:off x="2746375" y="36513"/>
            <a:ext cx="365125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2689225" y="361950"/>
            <a:ext cx="1336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Select a large number</a:t>
            </a:r>
          </a:p>
          <a:p>
            <a:pPr eaLnBrk="1" hangingPunct="1"/>
            <a:r>
              <a:rPr lang="en-US" altLang="en-US" sz="800" b="1">
                <a:latin typeface="Helvetica" pitchFamily="28" charset="0"/>
              </a:rPr>
              <a:t>of appropriate subjects.</a:t>
            </a:r>
          </a:p>
        </p:txBody>
      </p:sp>
      <p:sp>
        <p:nvSpPr>
          <p:cNvPr id="16389" name="TextBox 3"/>
          <p:cNvSpPr txBox="1">
            <a:spLocks noChangeArrowheads="1"/>
          </p:cNvSpPr>
          <p:nvPr/>
        </p:nvSpPr>
        <p:spPr bwMode="auto">
          <a:xfrm>
            <a:off x="2690813" y="1682750"/>
            <a:ext cx="15478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 i="1">
                <a:latin typeface="Helvetica" pitchFamily="28" charset="0"/>
              </a:rPr>
              <a:t>Randomly</a:t>
            </a:r>
            <a:r>
              <a:rPr lang="en-US" altLang="en-US" sz="800" b="1">
                <a:latin typeface="Helvetica" pitchFamily="28" charset="0"/>
              </a:rPr>
              <a:t> divide the subjects into two groups.</a:t>
            </a:r>
            <a:endParaRPr lang="en-US" altLang="en-US" sz="800" b="1" i="1">
              <a:latin typeface="Helvetica" pitchFamily="28" charset="0"/>
            </a:endParaRPr>
          </a:p>
        </p:txBody>
      </p:sp>
      <p:sp>
        <p:nvSpPr>
          <p:cNvPr id="16390" name="TextBox 4"/>
          <p:cNvSpPr txBox="1">
            <a:spLocks noChangeArrowheads="1"/>
          </p:cNvSpPr>
          <p:nvPr/>
        </p:nvSpPr>
        <p:spPr bwMode="auto">
          <a:xfrm>
            <a:off x="4368800" y="2259013"/>
            <a:ext cx="5730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Group 1</a:t>
            </a:r>
          </a:p>
        </p:txBody>
      </p:sp>
      <p:sp>
        <p:nvSpPr>
          <p:cNvPr id="16391" name="TextBox 5"/>
          <p:cNvSpPr txBox="1">
            <a:spLocks noChangeArrowheads="1"/>
          </p:cNvSpPr>
          <p:nvPr/>
        </p:nvSpPr>
        <p:spPr bwMode="auto">
          <a:xfrm>
            <a:off x="5541963" y="2263775"/>
            <a:ext cx="5730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Group 2</a:t>
            </a:r>
          </a:p>
        </p:txBody>
      </p:sp>
      <p:sp>
        <p:nvSpPr>
          <p:cNvPr id="16392" name="TextBox 6"/>
          <p:cNvSpPr txBox="1">
            <a:spLocks noChangeArrowheads="1"/>
          </p:cNvSpPr>
          <p:nvPr/>
        </p:nvSpPr>
        <p:spPr bwMode="auto">
          <a:xfrm>
            <a:off x="2687638" y="2833688"/>
            <a:ext cx="1363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Treat the groups equally</a:t>
            </a:r>
          </a:p>
          <a:p>
            <a:pPr eaLnBrk="1" hangingPunct="1"/>
            <a:r>
              <a:rPr lang="en-US" altLang="en-US" sz="800" b="1">
                <a:latin typeface="Helvetica" pitchFamily="28" charset="0"/>
              </a:rPr>
              <a:t>in all ways but one.</a:t>
            </a:r>
          </a:p>
        </p:txBody>
      </p:sp>
      <p:sp>
        <p:nvSpPr>
          <p:cNvPr id="16393" name="TextBox 7"/>
          <p:cNvSpPr txBox="1">
            <a:spLocks noChangeArrowheads="1"/>
          </p:cNvSpPr>
          <p:nvPr/>
        </p:nvSpPr>
        <p:spPr bwMode="auto">
          <a:xfrm>
            <a:off x="4071938" y="2854325"/>
            <a:ext cx="11715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Experimental group: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receives treatment</a:t>
            </a:r>
          </a:p>
        </p:txBody>
      </p:sp>
      <p:sp>
        <p:nvSpPr>
          <p:cNvPr id="16394" name="TextBox 8"/>
          <p:cNvSpPr txBox="1">
            <a:spLocks noChangeArrowheads="1"/>
          </p:cNvSpPr>
          <p:nvPr/>
        </p:nvSpPr>
        <p:spPr bwMode="auto">
          <a:xfrm>
            <a:off x="5314950" y="2841625"/>
            <a:ext cx="1003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Control group:</a:t>
            </a:r>
          </a:p>
          <a:p>
            <a:pPr eaLnBrk="1" hangingPunct="1"/>
            <a:r>
              <a:rPr lang="en-US" altLang="en-US" sz="800" b="1">
                <a:latin typeface="Helvetica" pitchFamily="28" charset="0"/>
              </a:rPr>
              <a:t>receives placebo</a:t>
            </a:r>
          </a:p>
        </p:txBody>
      </p:sp>
      <p:sp>
        <p:nvSpPr>
          <p:cNvPr id="16395" name="TextBox 9"/>
          <p:cNvSpPr txBox="1">
            <a:spLocks noChangeArrowheads="1"/>
          </p:cNvSpPr>
          <p:nvPr/>
        </p:nvSpPr>
        <p:spPr bwMode="auto">
          <a:xfrm>
            <a:off x="2692400" y="394652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Observe or make measurements.</a:t>
            </a:r>
          </a:p>
        </p:txBody>
      </p:sp>
      <p:sp>
        <p:nvSpPr>
          <p:cNvPr id="16396" name="TextBox 10"/>
          <p:cNvSpPr txBox="1">
            <a:spLocks noChangeArrowheads="1"/>
          </p:cNvSpPr>
          <p:nvPr/>
        </p:nvSpPr>
        <p:spPr bwMode="auto">
          <a:xfrm>
            <a:off x="4514850" y="4946650"/>
            <a:ext cx="1676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Are blood pressures lower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in the experimental group?</a:t>
            </a:r>
          </a:p>
        </p:txBody>
      </p:sp>
      <p:sp>
        <p:nvSpPr>
          <p:cNvPr id="16397" name="TextBox 11"/>
          <p:cNvSpPr txBox="1">
            <a:spLocks noChangeArrowheads="1"/>
          </p:cNvSpPr>
          <p:nvPr/>
        </p:nvSpPr>
        <p:spPr bwMode="auto">
          <a:xfrm>
            <a:off x="2687638" y="5635625"/>
            <a:ext cx="10144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Compare results.</a:t>
            </a:r>
          </a:p>
        </p:txBody>
      </p:sp>
      <p:sp>
        <p:nvSpPr>
          <p:cNvPr id="16398" name="TextBox 12"/>
          <p:cNvSpPr txBox="1">
            <a:spLocks noChangeArrowheads="1"/>
          </p:cNvSpPr>
          <p:nvPr/>
        </p:nvSpPr>
        <p:spPr bwMode="auto">
          <a:xfrm>
            <a:off x="4441825" y="5676900"/>
            <a:ext cx="3651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solidFill>
                  <a:schemeClr val="bg1"/>
                </a:solidFill>
                <a:latin typeface="Helvetica" pitchFamily="28" charset="0"/>
              </a:rPr>
              <a:t>Yes</a:t>
            </a:r>
          </a:p>
        </p:txBody>
      </p:sp>
      <p:sp>
        <p:nvSpPr>
          <p:cNvPr id="16399" name="TextBox 13"/>
          <p:cNvSpPr txBox="1">
            <a:spLocks noChangeArrowheads="1"/>
          </p:cNvSpPr>
          <p:nvPr/>
        </p:nvSpPr>
        <p:spPr bwMode="auto">
          <a:xfrm>
            <a:off x="5632450" y="5672138"/>
            <a:ext cx="3190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solidFill>
                  <a:schemeClr val="bg1"/>
                </a:solidFill>
                <a:latin typeface="Helvetica" pitchFamily="28" charset="0"/>
              </a:rPr>
              <a:t>No</a:t>
            </a:r>
          </a:p>
        </p:txBody>
      </p:sp>
      <p:sp>
        <p:nvSpPr>
          <p:cNvPr id="16400" name="TextBox 14"/>
          <p:cNvSpPr txBox="1">
            <a:spLocks noChangeArrowheads="1"/>
          </p:cNvSpPr>
          <p:nvPr/>
        </p:nvSpPr>
        <p:spPr bwMode="auto">
          <a:xfrm>
            <a:off x="4068763" y="6167438"/>
            <a:ext cx="13716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Hypothesis received support.</a:t>
            </a:r>
          </a:p>
        </p:txBody>
      </p:sp>
      <p:sp>
        <p:nvSpPr>
          <p:cNvPr id="16401" name="TextBox 15"/>
          <p:cNvSpPr txBox="1">
            <a:spLocks noChangeArrowheads="1"/>
          </p:cNvSpPr>
          <p:nvPr/>
        </p:nvSpPr>
        <p:spPr bwMode="auto">
          <a:xfrm>
            <a:off x="5208588" y="6165850"/>
            <a:ext cx="12795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Modify hypothesis to fit the new findings.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794"/>
    </mc:Choice>
    <mc:Fallback xmlns="">
      <p:transition spd="slow" advTm="123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5.1|9.6|45.1"/>
</p:tagLst>
</file>

<file path=ppt/theme/theme1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6466</TotalTime>
  <Words>262</Words>
  <Application>Microsoft Office PowerPoint</Application>
  <PresentationFormat>On-screen Show (4:3)</PresentationFormat>
  <Paragraphs>85</Paragraphs>
  <Slides>4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Bookman Old Style</vt:lpstr>
      <vt:lpstr>Helvetica</vt:lpstr>
      <vt:lpstr>Times New Roman</vt:lpstr>
      <vt:lpstr>Johnson_6e_PPT_template_2line</vt:lpstr>
      <vt:lpstr>Johnson_6e_PPT_template-blank</vt:lpstr>
      <vt:lpstr>The Scientific Method Is a Process for Testing Ideas</vt:lpstr>
      <vt:lpstr>The Scientific Method Is a Process for Testing Ideas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Scientific Method Is a Process for Testing Ideas</dc:title>
  <dc:creator>Gary</dc:creator>
  <cp:lastModifiedBy>Gary</cp:lastModifiedBy>
  <cp:revision>400</cp:revision>
  <cp:lastPrinted>2002-04-29T18:54:29Z</cp:lastPrinted>
  <dcterms:created xsi:type="dcterms:W3CDTF">2000-12-11T01:39:32Z</dcterms:created>
  <dcterms:modified xsi:type="dcterms:W3CDTF">2019-12-19T01:58:43Z</dcterms:modified>
</cp:coreProperties>
</file>