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9" r:id="rId1"/>
    <p:sldMasterId id="2147483702" r:id="rId2"/>
  </p:sldMasterIdLst>
  <p:notesMasterIdLst>
    <p:notesMasterId r:id="rId9"/>
  </p:notesMasterIdLst>
  <p:handoutMasterIdLst>
    <p:handoutMasterId r:id="rId10"/>
  </p:handoutMasterIdLst>
  <p:sldIdLst>
    <p:sldId id="367" r:id="rId3"/>
    <p:sldId id="393" r:id="rId4"/>
    <p:sldId id="376" r:id="rId5"/>
    <p:sldId id="394" r:id="rId6"/>
    <p:sldId id="395" r:id="rId7"/>
    <p:sldId id="396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9" autoAdjust="0"/>
    <p:restoredTop sz="87812" autoAdjust="0"/>
  </p:normalViewPr>
  <p:slideViewPr>
    <p:cSldViewPr snapToGrid="0">
      <p:cViewPr varScale="1">
        <p:scale>
          <a:sx n="134" d="100"/>
          <a:sy n="134" d="100"/>
        </p:scale>
        <p:origin x="-918" y="-78"/>
      </p:cViewPr>
      <p:guideLst>
        <p:guide orient="horz" pos="4128"/>
        <p:guide orient="horz" pos="315"/>
        <p:guide pos="2880"/>
        <p:guide pos="114"/>
        <p:guide pos="3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fld id="{AE34F043-5B1E-4639-A3CF-2721FD9BCF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901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fld id="{77A3B581-B98C-4D3E-B862-633CA8E1C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6157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02460A92-01D5-430D-97EE-37D4FC80635D}" type="slidenum">
              <a:rPr lang="en-US" altLang="en-US" sz="1200" smtClean="0">
                <a:latin typeface="Bookman Old Style" pitchFamily="28" charset="0"/>
              </a:rPr>
              <a:pPr/>
              <a:t>1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F2016203-F37B-4BDC-93D5-743AF939815E}" type="slidenum">
              <a:rPr lang="en-US" altLang="en-US" sz="1200" smtClean="0">
                <a:latin typeface="Bookman Old Style" pitchFamily="28" charset="0"/>
              </a:rPr>
              <a:pPr/>
              <a:t>3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28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smtClean="0">
              <a:latin typeface="Arial" charset="0"/>
            </a:endParaRP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39920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566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68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1966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6561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79207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963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2926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85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99310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9136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108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95672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8964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898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2394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377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153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65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3383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309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54"/>
          <p:cNvSpPr txBox="1">
            <a:spLocks noChangeArrowheads="1"/>
          </p:cNvSpPr>
          <p:nvPr/>
        </p:nvSpPr>
        <p:spPr bwMode="auto">
          <a:xfrm>
            <a:off x="3363913" y="684213"/>
            <a:ext cx="24145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20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Michael D. Johnson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  <p:pic>
        <p:nvPicPr>
          <p:cNvPr id="1026" name="Picture 2" descr="C:\Users\Gary\Desktop\Fotolia_42890795_XS_human_anatomy_running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317" y="1981200"/>
            <a:ext cx="4610100" cy="420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238318" y="603711"/>
            <a:ext cx="8650514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2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2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2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2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28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28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28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algn="ctr" eaLnBrk="1" hangingPunct="1"/>
            <a:r>
              <a:rPr lang="en-US" altLang="en-US" kern="0" smtClean="0"/>
              <a:t>Human Biology and Science</a:t>
            </a:r>
            <a:endParaRPr lang="en-US" altLang="en-US" kern="0" dirty="0" smtClean="0"/>
          </a:p>
        </p:txBody>
      </p:sp>
    </p:spTree>
  </p:cSld>
  <p:clrMapOvr>
    <a:masterClrMapping/>
  </p:clrMapOvr>
  <p:transition advTm="356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8" y="0"/>
            <a:ext cx="8312150" cy="1158875"/>
          </a:xfrm>
        </p:spPr>
        <p:txBody>
          <a:bodyPr/>
          <a:lstStyle/>
          <a:p>
            <a:r>
              <a:rPr lang="en-US" altLang="en-US" smtClean="0"/>
              <a:t>Science Is Both a Body of Knowledge and a Process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9575" y="1600200"/>
            <a:ext cx="8305800" cy="4495800"/>
          </a:xfrm>
        </p:spPr>
        <p:txBody>
          <a:bodyPr/>
          <a:lstStyle/>
          <a:p>
            <a:r>
              <a:rPr lang="en-US" altLang="en-US" smtClean="0"/>
              <a:t>Science is the study of the natural world</a:t>
            </a:r>
          </a:p>
          <a:p>
            <a:r>
              <a:rPr lang="en-US" altLang="en-US" smtClean="0"/>
              <a:t>Science is two things</a:t>
            </a:r>
          </a:p>
          <a:p>
            <a:pPr lvl="1"/>
            <a:r>
              <a:rPr lang="en-US" altLang="en-US" i="1" smtClean="0"/>
              <a:t>Knowledge</a:t>
            </a:r>
            <a:r>
              <a:rPr lang="en-US" altLang="en-US" smtClean="0"/>
              <a:t> about the natural world</a:t>
            </a:r>
          </a:p>
          <a:p>
            <a:pPr lvl="1"/>
            <a:r>
              <a:rPr lang="en-US" altLang="en-US" smtClean="0"/>
              <a:t>The </a:t>
            </a:r>
            <a:r>
              <a:rPr lang="en-US" altLang="en-US" i="1" smtClean="0"/>
              <a:t>process</a:t>
            </a:r>
            <a:r>
              <a:rPr lang="en-US" altLang="en-US" smtClean="0"/>
              <a:t> used to acquire knowledge</a:t>
            </a:r>
          </a:p>
          <a:p>
            <a:pPr lvl="2"/>
            <a:r>
              <a:rPr lang="en-US" altLang="en-US" smtClean="0"/>
              <a:t>Called the </a:t>
            </a:r>
            <a:r>
              <a:rPr lang="en-US" altLang="en-US" i="1" smtClean="0"/>
              <a:t>scientific method</a:t>
            </a:r>
            <a:endParaRPr lang="en-US" altLang="en-US" smtClean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996"/>
    </mc:Choice>
    <mc:Fallback xmlns="">
      <p:transition spd="slow" advTm="1419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The Scientific Method Is a Process for Testing Ideas</a:t>
            </a:r>
          </a:p>
        </p:txBody>
      </p:sp>
      <p:sp>
        <p:nvSpPr>
          <p:cNvPr id="14339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60020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Steps in the scientific method</a:t>
            </a:r>
          </a:p>
          <a:p>
            <a:pPr lvl="1" eaLnBrk="1" hangingPunct="1"/>
            <a:r>
              <a:rPr lang="en-US" altLang="en-US" smtClean="0"/>
              <a:t>Observe and generalize</a:t>
            </a:r>
          </a:p>
          <a:p>
            <a:pPr lvl="1" eaLnBrk="1" hangingPunct="1"/>
            <a:r>
              <a:rPr lang="en-US" altLang="en-US" smtClean="0"/>
              <a:t>Formulate a hypothesis</a:t>
            </a:r>
          </a:p>
          <a:p>
            <a:pPr lvl="1" eaLnBrk="1" hangingPunct="1"/>
            <a:r>
              <a:rPr lang="en-US" altLang="en-US" smtClean="0"/>
              <a:t>Make a testable prediction</a:t>
            </a:r>
          </a:p>
          <a:p>
            <a:pPr lvl="1" eaLnBrk="1" hangingPunct="1"/>
            <a:r>
              <a:rPr lang="en-US" altLang="en-US" smtClean="0"/>
              <a:t>Experiment or observe</a:t>
            </a:r>
          </a:p>
          <a:p>
            <a:pPr lvl="1" eaLnBrk="1" hangingPunct="1"/>
            <a:r>
              <a:rPr lang="en-US" altLang="en-US" smtClean="0"/>
              <a:t>Modify the hypothesis as necessary and repeat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202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8" y="14288"/>
            <a:ext cx="8512175" cy="1158875"/>
          </a:xfrm>
        </p:spPr>
        <p:txBody>
          <a:bodyPr/>
          <a:lstStyle/>
          <a:p>
            <a:r>
              <a:rPr lang="en-US" altLang="en-US" smtClean="0"/>
              <a:t>The Scientific Method Is a Process for Testing Ideas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00200"/>
            <a:ext cx="8305800" cy="4495800"/>
          </a:xfrm>
        </p:spPr>
        <p:txBody>
          <a:bodyPr/>
          <a:lstStyle/>
          <a:p>
            <a:r>
              <a:rPr lang="en-US" altLang="en-US" smtClean="0"/>
              <a:t>1) Observe and generalize</a:t>
            </a:r>
          </a:p>
          <a:p>
            <a:pPr lvl="1"/>
            <a:r>
              <a:rPr lang="en-US" altLang="en-US" smtClean="0"/>
              <a:t>Make generalizations based on observations about the world with </a:t>
            </a:r>
            <a:r>
              <a:rPr lang="en-US" altLang="en-US" i="1" smtClean="0"/>
              <a:t>inductive reasoning</a:t>
            </a:r>
          </a:p>
          <a:p>
            <a:pPr lvl="4"/>
            <a:r>
              <a:rPr lang="en-US" altLang="en-US" i="1" smtClean="0"/>
              <a:t>‘Specific to general reasoning’</a:t>
            </a:r>
          </a:p>
          <a:p>
            <a:pPr lvl="2"/>
            <a:r>
              <a:rPr lang="en-US" altLang="en-US" smtClean="0"/>
              <a:t>Observation: “Every winter in the past was colder than the preceding summer.”</a:t>
            </a:r>
          </a:p>
          <a:p>
            <a:pPr lvl="2"/>
            <a:r>
              <a:rPr lang="en-US" altLang="en-US" smtClean="0"/>
              <a:t>Generalization: “Winter will always be colder than summer.”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510"/>
    </mc:Choice>
    <mc:Fallback xmlns="">
      <p:transition spd="slow" advTm="1045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8" y="14288"/>
            <a:ext cx="8458200" cy="1158875"/>
          </a:xfrm>
        </p:spPr>
        <p:txBody>
          <a:bodyPr/>
          <a:lstStyle/>
          <a:p>
            <a:r>
              <a:rPr lang="en-US" altLang="en-US" smtClean="0"/>
              <a:t>The Scientific Method Is a Process for Testing Ideas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9575" y="1600200"/>
            <a:ext cx="8105775" cy="4495800"/>
          </a:xfrm>
        </p:spPr>
        <p:txBody>
          <a:bodyPr/>
          <a:lstStyle/>
          <a:p>
            <a:r>
              <a:rPr lang="en-US" altLang="en-US" smtClean="0"/>
              <a:t>2) Formulate a hypothesis</a:t>
            </a:r>
          </a:p>
          <a:p>
            <a:pPr lvl="1"/>
            <a:r>
              <a:rPr lang="en-US" altLang="en-US" smtClean="0"/>
              <a:t>A </a:t>
            </a:r>
            <a:r>
              <a:rPr lang="en-US" altLang="en-US" i="1" smtClean="0"/>
              <a:t>hypothesis</a:t>
            </a:r>
            <a:r>
              <a:rPr lang="en-US" altLang="en-US" smtClean="0"/>
              <a:t> is a tentative statement about the natural world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219"/>
    </mc:Choice>
    <mc:Fallback xmlns="">
      <p:transition spd="slow" advTm="462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5" y="14288"/>
            <a:ext cx="8863013" cy="1158875"/>
          </a:xfrm>
        </p:spPr>
        <p:txBody>
          <a:bodyPr/>
          <a:lstStyle/>
          <a:p>
            <a:r>
              <a:rPr lang="en-US" altLang="en-US" smtClean="0"/>
              <a:t>The Scientific Method Is a Process for Testing Ideas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9575" y="1600200"/>
            <a:ext cx="8305800" cy="4495800"/>
          </a:xfrm>
        </p:spPr>
        <p:txBody>
          <a:bodyPr/>
          <a:lstStyle/>
          <a:p>
            <a:r>
              <a:rPr lang="en-US" altLang="en-US" smtClean="0"/>
              <a:t>3) Make a testable prediction</a:t>
            </a:r>
          </a:p>
          <a:p>
            <a:pPr lvl="1"/>
            <a:r>
              <a:rPr lang="en-US" altLang="en-US" smtClean="0"/>
              <a:t>Hypotheses should be tested under many different conditions </a:t>
            </a:r>
          </a:p>
          <a:p>
            <a:pPr lvl="1"/>
            <a:r>
              <a:rPr lang="en-US" altLang="en-US" smtClean="0"/>
              <a:t>Testable predictions</a:t>
            </a:r>
          </a:p>
          <a:p>
            <a:pPr lvl="2"/>
            <a:r>
              <a:rPr lang="en-US" altLang="en-US" smtClean="0"/>
              <a:t>Should be based on the hypothesis</a:t>
            </a:r>
          </a:p>
          <a:p>
            <a:pPr lvl="2"/>
            <a:r>
              <a:rPr lang="en-US" altLang="en-US" smtClean="0"/>
              <a:t>Should employ deductive reasoning</a:t>
            </a:r>
          </a:p>
          <a:p>
            <a:pPr lvl="2"/>
            <a:r>
              <a:rPr lang="en-US" altLang="en-US" smtClean="0"/>
              <a:t>Are often in the form of “if…then” statements</a:t>
            </a:r>
          </a:p>
          <a:p>
            <a:pPr lvl="2"/>
            <a:r>
              <a:rPr lang="en-US" altLang="en-US" smtClean="0"/>
              <a:t>Should be specific in order to be testable</a:t>
            </a:r>
          </a:p>
          <a:p>
            <a:pPr lvl="1"/>
            <a:endParaRPr lang="en-US" altLang="en-US" smtClean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478"/>
    </mc:Choice>
    <mc:Fallback xmlns="">
      <p:transition spd="slow" advTm="2324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4|27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1|16.5|21.3|6.3|41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3.7|12.7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8" charset="0"/>
          </a:defRPr>
        </a:defPPr>
      </a:lstStyle>
    </a:lnDef>
  </a:objectDefaults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8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6480</TotalTime>
  <Words>215</Words>
  <Application>Microsoft Office PowerPoint</Application>
  <PresentationFormat>On-screen Show (4:3)</PresentationFormat>
  <Paragraphs>34</Paragraphs>
  <Slides>6</Slides>
  <Notes>6</Notes>
  <HiddenSlides>0</HiddenSlides>
  <MMClips>6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Johnson_6e_PPT_template-orig</vt:lpstr>
      <vt:lpstr>Johnson_6e_PPT_template_2line</vt:lpstr>
      <vt:lpstr>PowerPoint Presentation</vt:lpstr>
      <vt:lpstr>Science Is Both a Body of Knowledge and a Process</vt:lpstr>
      <vt:lpstr>The Scientific Method Is a Process for Testing Ideas</vt:lpstr>
      <vt:lpstr>The Scientific Method Is a Process for Testing Ideas</vt:lpstr>
      <vt:lpstr>The Scientific Method Is a Process for Testing Ideas</vt:lpstr>
      <vt:lpstr>The Scientific Method Is a Process for Testing Ideas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</dc:creator>
  <cp:lastModifiedBy>Gary</cp:lastModifiedBy>
  <cp:revision>400</cp:revision>
  <cp:lastPrinted>2002-04-29T18:54:29Z</cp:lastPrinted>
  <dcterms:created xsi:type="dcterms:W3CDTF">2000-12-11T01:39:32Z</dcterms:created>
  <dcterms:modified xsi:type="dcterms:W3CDTF">2016-08-17T02:03:43Z</dcterms:modified>
</cp:coreProperties>
</file>